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59" r:id="rId10"/>
    <p:sldId id="267" r:id="rId11"/>
    <p:sldId id="270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85" autoAdjust="0"/>
    <p:restoredTop sz="94591" autoAdjust="0"/>
  </p:normalViewPr>
  <p:slideViewPr>
    <p:cSldViewPr>
      <p:cViewPr varScale="1">
        <p:scale>
          <a:sx n="116" d="100"/>
          <a:sy n="116" d="100"/>
        </p:scale>
        <p:origin x="-23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0C82-F7F8-44FF-8EA2-2880E3EF99BA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B6DC-C7C4-4C38-8A6E-34DE7683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0C82-F7F8-44FF-8EA2-2880E3EF99BA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B6DC-C7C4-4C38-8A6E-34DE7683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0C82-F7F8-44FF-8EA2-2880E3EF99BA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B6DC-C7C4-4C38-8A6E-34DE7683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0C82-F7F8-44FF-8EA2-2880E3EF99BA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B6DC-C7C4-4C38-8A6E-34DE7683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0C82-F7F8-44FF-8EA2-2880E3EF99BA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B6DC-C7C4-4C38-8A6E-34DE7683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0C82-F7F8-44FF-8EA2-2880E3EF99BA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B6DC-C7C4-4C38-8A6E-34DE7683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0C82-F7F8-44FF-8EA2-2880E3EF99BA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B6DC-C7C4-4C38-8A6E-34DE7683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0C82-F7F8-44FF-8EA2-2880E3EF99BA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B6DC-C7C4-4C38-8A6E-34DE7683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0C82-F7F8-44FF-8EA2-2880E3EF99BA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B6DC-C7C4-4C38-8A6E-34DE7683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0C82-F7F8-44FF-8EA2-2880E3EF99BA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B6DC-C7C4-4C38-8A6E-34DE7683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0C82-F7F8-44FF-8EA2-2880E3EF99BA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B6DC-C7C4-4C38-8A6E-34DE7683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 bright="-23000" contrast="-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0C82-F7F8-44FF-8EA2-2880E3EF99BA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4B6DC-C7C4-4C38-8A6E-34DE7683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ne.ru/portal/library/list.php?SECTION_ID=252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orene.ru/portal/library/list.php?SECTION_ID=252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spas-extreme.ru/folder/10582/10585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0%D0%B7%D0%B5%D1%80" TargetMode="External"/><Relationship Id="rId3" Type="http://schemas.openxmlformats.org/officeDocument/2006/relationships/hyperlink" Target="http://base.consultant.ru/cons/cgi/online.cgi?req=doc;base=ESU;n=9915" TargetMode="External"/><Relationship Id="rId7" Type="http://schemas.openxmlformats.org/officeDocument/2006/relationships/hyperlink" Target="http://www.futajik.ru/" TargetMode="External"/><Relationship Id="rId2" Type="http://schemas.openxmlformats.org/officeDocument/2006/relationships/hyperlink" Target="http://fiz.1september.ru/article.php?ID=2005021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nagold.ru/" TargetMode="External"/><Relationship Id="rId11" Type="http://schemas.openxmlformats.org/officeDocument/2006/relationships/hyperlink" Target="http://www.youtube.com/watch?v=xqZAB_9k8hE&amp;feature=player_embedded" TargetMode="External"/><Relationship Id="rId5" Type="http://schemas.openxmlformats.org/officeDocument/2006/relationships/hyperlink" Target="http://www.orene.ru/" TargetMode="External"/><Relationship Id="rId10" Type="http://schemas.openxmlformats.org/officeDocument/2006/relationships/hyperlink" Target="http://www.it-n.ru/attachment.aspx?id=128838" TargetMode="External"/><Relationship Id="rId4" Type="http://schemas.openxmlformats.org/officeDocument/2006/relationships/hyperlink" Target="http://www.spas-extreme.ru/" TargetMode="External"/><Relationship Id="rId9" Type="http://schemas.openxmlformats.org/officeDocument/2006/relationships/hyperlink" Target="http://nsportal.ru/shkola/fizika/library/tekhnika-bezopasnosti-na-urokakh-fizik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ТБ в школе и в быту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3857628"/>
            <a:ext cx="32147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err="1" smtClean="0">
                <a:solidFill>
                  <a:prstClr val="black"/>
                </a:solidFill>
              </a:rPr>
              <a:t>Рыбицкий</a:t>
            </a:r>
            <a:r>
              <a:rPr lang="ru-RU" sz="2000" i="1" dirty="0" smtClean="0">
                <a:solidFill>
                  <a:prstClr val="black"/>
                </a:solidFill>
              </a:rPr>
              <a:t> В.Л.,</a:t>
            </a:r>
          </a:p>
          <a:p>
            <a:pPr algn="r"/>
            <a:r>
              <a:rPr lang="ru-RU" sz="2000" i="1" dirty="0" err="1" smtClean="0">
                <a:solidFill>
                  <a:prstClr val="black"/>
                </a:solidFill>
              </a:rPr>
              <a:t>Рыбицкая</a:t>
            </a:r>
            <a:r>
              <a:rPr lang="ru-RU" sz="2000" i="1" dirty="0" smtClean="0">
                <a:solidFill>
                  <a:prstClr val="black"/>
                </a:solidFill>
              </a:rPr>
              <a:t> В.А,</a:t>
            </a:r>
          </a:p>
          <a:p>
            <a:pPr algn="r"/>
            <a:r>
              <a:rPr lang="ru-RU" sz="2000" i="1" dirty="0" smtClean="0">
                <a:solidFill>
                  <a:prstClr val="black"/>
                </a:solidFill>
              </a:rPr>
              <a:t> </a:t>
            </a:r>
          </a:p>
          <a:p>
            <a:pPr algn="r"/>
            <a:r>
              <a:rPr lang="ru-RU" sz="2000" i="1" dirty="0" smtClean="0">
                <a:solidFill>
                  <a:prstClr val="black"/>
                </a:solidFill>
              </a:rPr>
              <a:t>МБОУ «Лицей №124»</a:t>
            </a:r>
          </a:p>
          <a:p>
            <a:pPr algn="r"/>
            <a:r>
              <a:rPr lang="ru-RU" sz="2000" i="1" dirty="0" smtClean="0">
                <a:solidFill>
                  <a:prstClr val="black"/>
                </a:solidFill>
              </a:rPr>
              <a:t> г. Барнаул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4572008"/>
            <a:ext cx="4972056" cy="72547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Электричество в быту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857752" y="500042"/>
            <a:ext cx="3600000" cy="3003785"/>
            <a:chOff x="4857752" y="500042"/>
            <a:chExt cx="3600000" cy="3003785"/>
          </a:xfrm>
        </p:grpSpPr>
        <p:pic>
          <p:nvPicPr>
            <p:cNvPr id="1029" name="Picture 5" descr="C:\Users\Виктор\Documents\тех_без\03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857752" y="500042"/>
              <a:ext cx="3600000" cy="25071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4857752" y="2857496"/>
              <a:ext cx="360000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не тяните вилку из розетки за провод</a:t>
              </a:r>
              <a:endParaRPr lang="ru-RU" dirty="0"/>
            </a:p>
          </p:txBody>
        </p:sp>
      </p:grpSp>
      <p:sp>
        <p:nvSpPr>
          <p:cNvPr id="14" name="Прямоугольник 13">
            <a:hlinkClick r:id="rId3"/>
          </p:cNvPr>
          <p:cNvSpPr/>
          <p:nvPr/>
        </p:nvSpPr>
        <p:spPr>
          <a:xfrm>
            <a:off x="6858016" y="607220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www.orene.ru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543372" y="500042"/>
            <a:ext cx="3600000" cy="3000396"/>
            <a:chOff x="500034" y="500042"/>
            <a:chExt cx="3600000" cy="3000396"/>
          </a:xfrm>
        </p:grpSpPr>
        <p:pic>
          <p:nvPicPr>
            <p:cNvPr id="1027" name="Picture 3" descr="C:\Users\Виктор\Documents\тех_без\04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00034" y="500042"/>
              <a:ext cx="3600000" cy="2507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500034" y="2854107"/>
              <a:ext cx="360000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не включайте все электроприборы одновременно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00034" y="3643314"/>
            <a:ext cx="3600000" cy="3071834"/>
            <a:chOff x="500034" y="3643314"/>
            <a:chExt cx="3600000" cy="3071834"/>
          </a:xfrm>
        </p:grpSpPr>
        <p:pic>
          <p:nvPicPr>
            <p:cNvPr id="1030" name="Picture 6" descr="C:\Users\Виктор\Documents\тех_без\www_orene_ru1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00034" y="3643314"/>
              <a:ext cx="3600000" cy="24991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500034" y="6068817"/>
              <a:ext cx="360000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не прикасайтесь к включенному электроприбору мокрыми руками</a:t>
              </a:r>
              <a:endParaRPr lang="ru-RU" dirty="0"/>
            </a:p>
          </p:txBody>
        </p:sp>
      </p:grpSp>
      <p:pic>
        <p:nvPicPr>
          <p:cNvPr id="19" name="Picture 4" descr="C:\Users\Виктор\Documents\ТБ1крест3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43240" y="2214554"/>
            <a:ext cx="2525314" cy="2394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1414"/>
            <a:ext cx="5829312" cy="7858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Электричество на улице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hlinkClick r:id="rId2"/>
          </p:cNvPr>
          <p:cNvSpPr/>
          <p:nvPr/>
        </p:nvSpPr>
        <p:spPr>
          <a:xfrm>
            <a:off x="6858016" y="607220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www.orene.ru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543372" y="1428736"/>
            <a:ext cx="3600000" cy="3070611"/>
            <a:chOff x="214282" y="572703"/>
            <a:chExt cx="3600000" cy="3070611"/>
          </a:xfrm>
        </p:grpSpPr>
        <p:pic>
          <p:nvPicPr>
            <p:cNvPr id="2051" name="Picture 3" descr="C:\Users\Виктор\Pictures\05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4282" y="572703"/>
              <a:ext cx="3600000" cy="24991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214282" y="2996983"/>
              <a:ext cx="360000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не подходите к трансформаторной будке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829652" y="1428736"/>
            <a:ext cx="3600000" cy="3030433"/>
            <a:chOff x="4643438" y="612881"/>
            <a:chExt cx="3600000" cy="3030433"/>
          </a:xfrm>
        </p:grpSpPr>
        <p:pic>
          <p:nvPicPr>
            <p:cNvPr id="2050" name="Picture 2" descr="C:\Users\Виктор\Documents\тех_без\06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43438" y="612881"/>
              <a:ext cx="3600000" cy="24589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4643438" y="2996983"/>
              <a:ext cx="360000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не подходите к оборванному проводу ближе 8 метров</a:t>
              </a:r>
              <a:endParaRPr lang="ru-RU" dirty="0"/>
            </a:p>
          </p:txBody>
        </p:sp>
      </p:grpSp>
      <p:pic>
        <p:nvPicPr>
          <p:cNvPr id="19" name="Picture 4" descr="C:\Users\Виктор\Documents\ТБ1крест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43240" y="1500174"/>
            <a:ext cx="2525314" cy="2394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2543164" cy="582594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Ртуть!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57398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одна ртутная люминесцентная лампа, разбитая в комнате средних размеров, может создать концентрацию паров ртути в воздухе выше предельно-допустимой.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000108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Бытовые приборы, содержащие ртуть: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медицинский термометр;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лампа дневного света;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ртутный тонометр.</a:t>
            </a:r>
            <a:endParaRPr lang="ru-RU" dirty="0"/>
          </a:p>
        </p:txBody>
      </p:sp>
      <p:sp>
        <p:nvSpPr>
          <p:cNvPr id="6" name="Прямоугольник 5">
            <a:hlinkClick r:id="rId2"/>
          </p:cNvPr>
          <p:cNvSpPr/>
          <p:nvPr/>
        </p:nvSpPr>
        <p:spPr>
          <a:xfrm>
            <a:off x="6643702" y="5929330"/>
            <a:ext cx="2248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www.spas-extreme.ru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02" y="3214686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Пары ртути и ее соединения очень ядовиты. У детей через несколько часов после начала вдыхания паров ртути может развиться тяжелая пневмония.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Users\Виктор\Pictures\1245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290"/>
            <a:ext cx="4357686" cy="2901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2" descr="C:\Users\Виктор\Pictures\DIN_4844-2_Warnung_vor_einer_Gefahrenstelle_D-W000.sv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96" y="1928802"/>
            <a:ext cx="1214446" cy="1064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ресурсы: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57718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>
                <a:hlinkClick r:id="rId2"/>
              </a:rPr>
              <a:t>Е.Л.Болотова</a:t>
            </a:r>
            <a:r>
              <a:rPr lang="ru-RU" sz="2000" dirty="0" smtClean="0">
                <a:hlinkClick r:id="rId2"/>
              </a:rPr>
              <a:t>. Охрана труда учащихся на уроках физики// «Физика». 2005. № 21.</a:t>
            </a:r>
            <a:endParaRPr lang="ru-RU" sz="2000" dirty="0" smtClean="0"/>
          </a:p>
          <a:p>
            <a:r>
              <a:rPr lang="ru-RU" sz="2000" dirty="0" smtClean="0">
                <a:hlinkClick r:id="rId3"/>
              </a:rPr>
              <a:t>ИНСТРУКТИВНОЕ ПИСЬМО от 11 апреля 1983 г. N 96-М МИНИСТЕРСТВА ПРОСВЕЩЕНИЯ РСФСР</a:t>
            </a:r>
            <a:endParaRPr lang="ru-RU" sz="2000" dirty="0" smtClean="0"/>
          </a:p>
          <a:p>
            <a:r>
              <a:rPr lang="ru-RU" sz="2000" dirty="0" smtClean="0">
                <a:hlinkClick r:id="rId4"/>
              </a:rPr>
              <a:t>Портал детской безопасности МЧС России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www.orene.ru</a:t>
            </a:r>
            <a:r>
              <a:rPr lang="ru-RU" sz="2000" dirty="0" smtClean="0"/>
              <a:t> – электричество в быту и на улице</a:t>
            </a:r>
          </a:p>
          <a:p>
            <a:r>
              <a:rPr lang="en-US" sz="2000" dirty="0" smtClean="0">
                <a:hlinkClick r:id="rId6"/>
              </a:rPr>
              <a:t>http://www.lenagold.ru/</a:t>
            </a:r>
            <a:r>
              <a:rPr lang="ru-RU" sz="2000" dirty="0" smtClean="0"/>
              <a:t> - клипарт</a:t>
            </a:r>
          </a:p>
          <a:p>
            <a:r>
              <a:rPr lang="en-US" sz="2000" dirty="0" smtClean="0">
                <a:hlinkClick r:id="rId7"/>
              </a:rPr>
              <a:t>http://www.futajik.ru/</a:t>
            </a:r>
            <a:r>
              <a:rPr lang="ru-RU" sz="2000" dirty="0" smtClean="0"/>
              <a:t> - клипарт</a:t>
            </a:r>
          </a:p>
          <a:p>
            <a:r>
              <a:rPr lang="ru-RU" sz="2000" dirty="0" err="1" smtClean="0">
                <a:hlinkClick r:id="rId8"/>
              </a:rPr>
              <a:t>Википедия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Аналогичные презентации:</a:t>
            </a:r>
          </a:p>
          <a:p>
            <a:r>
              <a:rPr lang="ru-RU" sz="2000" dirty="0" smtClean="0">
                <a:hlinkClick r:id="rId9"/>
              </a:rPr>
              <a:t>Презентация по ТБ 1</a:t>
            </a:r>
            <a:endParaRPr lang="ru-RU" sz="2000" dirty="0" smtClean="0"/>
          </a:p>
          <a:p>
            <a:r>
              <a:rPr lang="ru-RU" sz="2000" dirty="0" smtClean="0">
                <a:hlinkClick r:id="rId10"/>
              </a:rPr>
              <a:t>Презентация по ТБ 2</a:t>
            </a:r>
            <a:endParaRPr lang="ru-RU" sz="2000" dirty="0" smtClean="0"/>
          </a:p>
          <a:p>
            <a:r>
              <a:rPr lang="ru-RU" sz="2000" dirty="0" smtClean="0">
                <a:hlinkClick r:id="rId11"/>
              </a:rPr>
              <a:t>Презентация-видеоролик</a:t>
            </a:r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иктор\Documents\тех_без\IMG_27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429000"/>
            <a:ext cx="2214578" cy="295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Виктор\Documents\тех_без\IMG_5153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3411779"/>
            <a:ext cx="2214578" cy="2946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Виктор\Documents\тех_без\IMG_5146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46765" y="3357562"/>
            <a:ext cx="2254259" cy="300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Виктор\Documents\ТБ1галочка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5403175"/>
            <a:ext cx="1385131" cy="1311973"/>
          </a:xfrm>
          <a:prstGeom prst="rect">
            <a:avLst/>
          </a:prstGeom>
          <a:noFill/>
        </p:spPr>
      </p:pic>
      <p:pic>
        <p:nvPicPr>
          <p:cNvPr id="18" name="Picture 2" descr="C:\Users\Виктор\Documents\ТБ1галочка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5429264"/>
            <a:ext cx="1385131" cy="1311973"/>
          </a:xfrm>
          <a:prstGeom prst="rect">
            <a:avLst/>
          </a:prstGeom>
          <a:noFill/>
        </p:spPr>
      </p:pic>
      <p:pic>
        <p:nvPicPr>
          <p:cNvPr id="19" name="Picture 2" descr="C:\Users\Виктор\Documents\ТБ1галочка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5331737"/>
            <a:ext cx="1385131" cy="1311973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428596" y="928670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Перед выполнением работы внимательно изучите ее содержание и ход выполнения.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257174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Будьте внимательны и дисциплинированны, точно выполняйте указания учителя.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596" y="1785926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Не приступайте к выполнению работы без разрешения учителя.</a:t>
            </a:r>
            <a:endParaRPr lang="ru-RU" sz="2400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472518" cy="582594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ТБ при проведении лабораторных работ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20" y="14285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Размещайте приборы, материалы, оборудование на своём рабочем месте таким образом, чтобы исключить их падение или опрокидывание.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Виктор\Pictures\IMG_5174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5048285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Виктор\Documents\ТБ1галочка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3929066"/>
            <a:ext cx="1930120" cy="1828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предельная нагрузк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071678"/>
            <a:ext cx="2595067" cy="194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Виктор\Pictures\предельная нагрузка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071678"/>
            <a:ext cx="2595067" cy="194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5720" y="14285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Не превышайте предельных нагрузок измерительных приборов.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Виктор\Documents\тех_без\IMG_5167-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3065" y="1643050"/>
            <a:ext cx="114333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Виктор\Documents\тех_без\гиря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1643050"/>
            <a:ext cx="149673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Виктор\Documents\ТБ1галочка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0100" y="3214686"/>
            <a:ext cx="1501492" cy="1422145"/>
          </a:xfrm>
          <a:prstGeom prst="rect">
            <a:avLst/>
          </a:prstGeom>
          <a:noFill/>
        </p:spPr>
      </p:pic>
      <p:pic>
        <p:nvPicPr>
          <p:cNvPr id="1028" name="Picture 4" descr="C:\Users\Виктор\Documents\ТБ1крест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00630" y="3286124"/>
            <a:ext cx="165751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20" y="14285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При работе с приборами из стекла соблюдайте особую осторожность.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Виктор\Documents\тех_без\labor056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428868"/>
            <a:ext cx="3402647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2" descr="C:\Users\Виктор\Pictures\DIN_4844-2_Warnung_vor_einer_Gefahrenstelle_D-W000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4500570"/>
            <a:ext cx="1141419" cy="1000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00010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случае, если разбилась лабораторная посуда или приборы из стекла, не собирать осколки руками, а использовать для этой цели щетку и совок.</a:t>
            </a:r>
            <a:endParaRPr lang="ru-RU" sz="2400" dirty="0"/>
          </a:p>
        </p:txBody>
      </p:sp>
      <p:pic>
        <p:nvPicPr>
          <p:cNvPr id="1027" name="Picture 3" descr="C:\Users\Виктор\Documents\тех_без\shvabra6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13315" y="2428868"/>
            <a:ext cx="3784600" cy="2838450"/>
          </a:xfrm>
          <a:prstGeom prst="rect">
            <a:avLst/>
          </a:prstGeom>
          <a:noFill/>
        </p:spPr>
      </p:pic>
      <p:pic>
        <p:nvPicPr>
          <p:cNvPr id="2" name="Picture 2" descr="C:\Users\Виктор\Documents\ТБ1галочка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4286256"/>
            <a:ext cx="1501492" cy="1422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Виктор\Pictures\215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5" y="2143116"/>
            <a:ext cx="2522629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5720" y="14285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Во избежание потери зрения не смотрите на яркие источники света. Не допускайте попадания лазерного излучения в глаза.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Виктор\Pictures\vikipedia1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2143904"/>
            <a:ext cx="240088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Виктор\Pictures\photopoligon_org2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9816" y="4071942"/>
            <a:ext cx="240087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C:\Users\Виктор\Pictures\DIN_4844-2_Warnung_vor_einer_Gefahrenstelle_D-W000.sv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2143116"/>
            <a:ext cx="1141419" cy="1000132"/>
          </a:xfrm>
          <a:prstGeom prst="rect">
            <a:avLst/>
          </a:prstGeom>
          <a:noFill/>
        </p:spPr>
      </p:pic>
      <p:pic>
        <p:nvPicPr>
          <p:cNvPr id="2" name="Picture 2" descr="C:\Users\Виктор\Documents\ТБ1галочка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6" y="4629571"/>
            <a:ext cx="1214446" cy="1150268"/>
          </a:xfrm>
          <a:prstGeom prst="rect">
            <a:avLst/>
          </a:prstGeom>
          <a:noFill/>
        </p:spPr>
      </p:pic>
      <p:pic>
        <p:nvPicPr>
          <p:cNvPr id="18" name="Picture 12" descr="C:\Users\Виктор\Pictures\DIN_4844-2_Warnung_vor_einer_Gefahrenstelle_D-W000.sv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206" y="2143116"/>
            <a:ext cx="1141419" cy="100013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85720" y="1240681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Не смотрите на электросварку и Солнце без защитных очков.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20" y="14285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При работе с источниками тепла будьте максимально осторожны.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928670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Нагревайте жидкость не выше 60-70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°С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95699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Не пользоваться электроплиткой с открытой спиралью.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Виктор\Documents\тех_без\plitka-zak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5" y="2071678"/>
            <a:ext cx="2088899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2" descr="C:\Users\Виктор\Pictures\DIN_4844-2_Warnung_vor_einer_Gefahrenstelle_D-W000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5143512"/>
            <a:ext cx="1549069" cy="1357322"/>
          </a:xfrm>
          <a:prstGeom prst="rect">
            <a:avLst/>
          </a:prstGeom>
          <a:noFill/>
        </p:spPr>
      </p:pic>
      <p:pic>
        <p:nvPicPr>
          <p:cNvPr id="3" name="Picture 4" descr="C:\Users\Виктор\Documents\тех_без\plitka-otk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9248" y="2071678"/>
            <a:ext cx="20889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Виктор\Documents\ТБ1крест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5000636"/>
            <a:ext cx="1657518" cy="1571636"/>
          </a:xfrm>
          <a:prstGeom prst="rect">
            <a:avLst/>
          </a:prstGeom>
          <a:noFill/>
        </p:spPr>
      </p:pic>
      <p:pic>
        <p:nvPicPr>
          <p:cNvPr id="4098" name="Picture 2" descr="C:\Users\Виктор\Documents\тех_без\labor004-2-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2040768"/>
            <a:ext cx="1610351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Виктор\Documents\тех_без\IMG_51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0827" y="2694950"/>
            <a:ext cx="3359999" cy="2520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14285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При сборке электрической схемы использовать провода с наконечниками, без видимых повреждений изоляции, избегать пересечений проводов.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285860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Источник тока подключать в последнюю очередь.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714488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Собранную электрическую схему включать только после проверки ее учителем.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Виктор\Documents\тех_без\IMG_5189-2-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0826" y="2694950"/>
            <a:ext cx="3360000" cy="2520000"/>
          </a:xfrm>
          <a:prstGeom prst="rect">
            <a:avLst/>
          </a:prstGeom>
          <a:noFill/>
        </p:spPr>
      </p:pic>
      <p:pic>
        <p:nvPicPr>
          <p:cNvPr id="1032" name="Picture 8" descr="C:\Users\Виктор\Documents\тех_без\IMG_5189-2-4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167051" y="2714620"/>
            <a:ext cx="3333775" cy="250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2" descr="C:\Users\Виктор\Pictures\DIN_4844-2_Warnung_vor_einer_Gefahrenstelle_D-W000.sv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3000372"/>
            <a:ext cx="1141419" cy="1000132"/>
          </a:xfrm>
          <a:prstGeom prst="rect">
            <a:avLst/>
          </a:prstGeom>
          <a:noFill/>
        </p:spPr>
      </p:pic>
      <p:pic>
        <p:nvPicPr>
          <p:cNvPr id="15" name="Picture 12" descr="C:\Users\Виктор\Pictures\DIN_4844-2_Warnung_vor_einer_Gefahrenstelle_D-W000.sv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500570"/>
            <a:ext cx="1141419" cy="1000132"/>
          </a:xfrm>
          <a:prstGeom prst="rect">
            <a:avLst/>
          </a:prstGeom>
          <a:noFill/>
        </p:spPr>
      </p:pic>
      <p:pic>
        <p:nvPicPr>
          <p:cNvPr id="1026" name="Picture 2" descr="C:\Users\Виктор\Documents\тех_без\IMG_5250-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2712950"/>
            <a:ext cx="3336000" cy="25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41302 -0.1395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39722 0.2803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1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иктор\Documents\тех_без\r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071678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Виктор\Documents\тех_без\r1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071678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Виктор\Documents\ТБ1крест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2500306"/>
            <a:ext cx="1357322" cy="1286994"/>
          </a:xfrm>
          <a:prstGeom prst="rect">
            <a:avLst/>
          </a:prstGeom>
          <a:noFill/>
        </p:spPr>
      </p:pic>
      <p:pic>
        <p:nvPicPr>
          <p:cNvPr id="2" name="Picture 2" descr="C:\Users\Виктор\Documents\ТБ1галочка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2643183"/>
            <a:ext cx="1385131" cy="131197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14348" y="1071546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Пользоваться только исправными штепсельными соединениями, розетками, гнёздами и выключателями.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285728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 Не прикасаться к элементам цепи, находящимся под напряжением и без изоляции.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Виктор\Documents\тех_без\r2-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4357694"/>
            <a:ext cx="2857519" cy="214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C:\Users\Виктор\Documents\тех_без\r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2" y="4357694"/>
            <a:ext cx="2871789" cy="2153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C:\Users\Виктор\Documents\ТБ1галочка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4857761"/>
            <a:ext cx="1385131" cy="1311973"/>
          </a:xfrm>
          <a:prstGeom prst="rect">
            <a:avLst/>
          </a:prstGeom>
          <a:noFill/>
        </p:spPr>
      </p:pic>
      <p:pic>
        <p:nvPicPr>
          <p:cNvPr id="17" name="Picture 4" descr="C:\Users\Виктор\Documents\ТБ1крест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4714884"/>
            <a:ext cx="1357322" cy="1286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1116</TotalTime>
  <Words>446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ТБ в школе и в быту</vt:lpstr>
      <vt:lpstr>ТБ при проведении лабораторных работ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Электричество в быту</vt:lpstr>
      <vt:lpstr>Электричество на улице</vt:lpstr>
      <vt:lpstr>Ртуть!</vt:lpstr>
      <vt:lpstr>Информационные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Инструктаж по ТБ</dc:title>
  <dc:creator>Рыбицкий В.Л.</dc:creator>
  <cp:lastModifiedBy>Виктор</cp:lastModifiedBy>
  <cp:revision>143</cp:revision>
  <dcterms:created xsi:type="dcterms:W3CDTF">2013-09-07T12:47:23Z</dcterms:created>
  <dcterms:modified xsi:type="dcterms:W3CDTF">2013-09-30T16:17:51Z</dcterms:modified>
</cp:coreProperties>
</file>