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63" r:id="rId5"/>
    <p:sldId id="258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2B70"/>
    <a:srgbClr val="0D3E95"/>
    <a:srgbClr val="145CDE"/>
    <a:srgbClr val="001B4C"/>
    <a:srgbClr val="002560"/>
    <a:srgbClr val="2975FF"/>
    <a:srgbClr val="9CBCF6"/>
    <a:srgbClr val="6199FF"/>
    <a:srgbClr val="6DA1FF"/>
    <a:srgbClr val="93B6F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FA28-87F8-40C8-9560-6BEF5C9E4EF3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714612" y="1428736"/>
            <a:ext cx="5760640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B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Мастер-класс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B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Брошь «</a:t>
            </a: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B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Барашек</a:t>
            </a:r>
            <a:r>
              <a:rPr kumimoji="0" lang="ru-RU" sz="5400" b="1" i="0" u="none" strike="noStrike" kern="120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B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4221088"/>
            <a:ext cx="4124002" cy="1512168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3645024"/>
            <a:ext cx="55263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dirty="0" smtClean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ea typeface="Batang" pitchFamily="18" charset="-127"/>
                <a:cs typeface="Times New Roman" pitchFamily="18" charset="0"/>
              </a:rPr>
              <a:t>Куралова </a:t>
            </a:r>
            <a:r>
              <a:rPr lang="ru-RU" b="1" dirty="0">
                <a:ea typeface="Batang" pitchFamily="18" charset="-127"/>
                <a:cs typeface="Times New Roman" pitchFamily="18" charset="0"/>
              </a:rPr>
              <a:t>Светлана Анатольевна,</a:t>
            </a:r>
          </a:p>
          <a:p>
            <a:pPr algn="ctr">
              <a:defRPr/>
            </a:pPr>
            <a:r>
              <a:rPr lang="ru-RU" b="1" dirty="0">
                <a:ea typeface="Batang" pitchFamily="18" charset="-127"/>
                <a:cs typeface="Times New Roman" pitchFamily="18" charset="0"/>
              </a:rPr>
              <a:t>педагог дополнительного </a:t>
            </a:r>
            <a:r>
              <a:rPr lang="ru-RU" b="1" dirty="0" smtClean="0">
                <a:ea typeface="Batang" pitchFamily="18" charset="-127"/>
                <a:cs typeface="Times New Roman" pitchFamily="18" charset="0"/>
              </a:rPr>
              <a:t>образования</a:t>
            </a:r>
          </a:p>
          <a:p>
            <a:pPr algn="ctr">
              <a:defRPr/>
            </a:pPr>
            <a:r>
              <a:rPr lang="ru-RU" b="1" dirty="0" smtClean="0">
                <a:ea typeface="Batang" pitchFamily="18" charset="-127"/>
                <a:cs typeface="Times New Roman" pitchFamily="18" charset="0"/>
              </a:rPr>
              <a:t>МБОУ </a:t>
            </a:r>
            <a:r>
              <a:rPr lang="ru-RU" b="1" dirty="0" smtClean="0">
                <a:ea typeface="Batang" pitchFamily="18" charset="-127"/>
                <a:cs typeface="Times New Roman" pitchFamily="18" charset="0"/>
              </a:rPr>
              <a:t>ДОД Дома детского творчества,                                                 г. Урень Нижегородской области</a:t>
            </a:r>
          </a:p>
          <a:p>
            <a:pPr algn="ctr">
              <a:defRPr/>
            </a:pPr>
            <a:endParaRPr lang="ru-RU" b="1" dirty="0">
              <a:ea typeface="Batang" pitchFamily="18" charset="-127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ea typeface="Batang" pitchFamily="18" charset="-127"/>
                <a:cs typeface="Times New Roman" pitchFamily="18" charset="0"/>
              </a:rPr>
              <a:t>2014год</a:t>
            </a:r>
            <a:endParaRPr lang="ru-RU" b="1" dirty="0">
              <a:ea typeface="Batang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53" y="1959673"/>
            <a:ext cx="2061849" cy="1546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484" t="11212" r="10627" b="17768"/>
          <a:stretch/>
        </p:blipFill>
        <p:spPr bwMode="auto">
          <a:xfrm>
            <a:off x="6281742" y="1932547"/>
            <a:ext cx="2134216" cy="1603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752" y="4058434"/>
            <a:ext cx="2166963" cy="1625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29575"/>
            <a:ext cx="2142112" cy="160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84" y="4058434"/>
            <a:ext cx="2142112" cy="160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42" y="4061752"/>
            <a:ext cx="2166963" cy="1625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656695" y="471059"/>
            <a:ext cx="59827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B70"/>
                </a:solidFill>
                <a:effectLst/>
                <a:uLnTx/>
                <a:uFillTx/>
                <a:ea typeface="+mj-ea"/>
                <a:cs typeface="+mj-cs"/>
              </a:rPr>
              <a:t>1. Лепим тельце: на основу крепим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smtClean="0">
                <a:solidFill>
                  <a:srgbClr val="002B70"/>
                </a:solidFill>
                <a:ea typeface="+mj-ea"/>
                <a:cs typeface="+mj-cs"/>
              </a:rPr>
              <a:t>ножки, шортики, шёрстку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B70"/>
                </a:solidFill>
                <a:effectLst/>
                <a:uLnTx/>
                <a:uFillTx/>
                <a:ea typeface="+mj-ea"/>
                <a:cs typeface="+mj-cs"/>
              </a:rPr>
              <a:t>  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2B70"/>
              </a:solidFill>
              <a:effectLst/>
              <a:uLnTx/>
              <a:uFillTx/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2704716" y="1929008"/>
            <a:ext cx="1155210" cy="407466"/>
          </a:xfrm>
          <a:prstGeom prst="curvedDownArrow">
            <a:avLst/>
          </a:prstGeom>
          <a:solidFill>
            <a:srgbClr val="0D3E95"/>
          </a:solidFill>
          <a:ln>
            <a:solidFill>
              <a:srgbClr val="002B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B70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>
            <a:off x="5374847" y="1918569"/>
            <a:ext cx="1155210" cy="407466"/>
          </a:xfrm>
          <a:prstGeom prst="curvedDownArrow">
            <a:avLst/>
          </a:prstGeom>
          <a:solidFill>
            <a:srgbClr val="0D3E95"/>
          </a:solidFill>
          <a:ln>
            <a:solidFill>
              <a:srgbClr val="002B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B70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>
            <a:off x="2739479" y="4058434"/>
            <a:ext cx="1155210" cy="407466"/>
          </a:xfrm>
          <a:prstGeom prst="curvedDownArrow">
            <a:avLst/>
          </a:prstGeom>
          <a:solidFill>
            <a:srgbClr val="0D3E95"/>
          </a:solidFill>
          <a:ln>
            <a:solidFill>
              <a:srgbClr val="002B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B70"/>
              </a:solidFill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>
            <a:off x="5374847" y="4124280"/>
            <a:ext cx="1155210" cy="407466"/>
          </a:xfrm>
          <a:prstGeom prst="curvedDownArrow">
            <a:avLst/>
          </a:prstGeom>
          <a:solidFill>
            <a:srgbClr val="0D3E95"/>
          </a:solidFill>
          <a:ln>
            <a:solidFill>
              <a:srgbClr val="002B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B7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35869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64" y="2290890"/>
            <a:ext cx="2380612" cy="1785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685" y="2290891"/>
            <a:ext cx="2385956" cy="1789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62835" y="283301"/>
            <a:ext cx="63916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B70"/>
                </a:solidFill>
                <a:effectLst/>
                <a:uLnTx/>
                <a:uFillTx/>
                <a:ea typeface="+mj-ea"/>
                <a:cs typeface="+mj-cs"/>
              </a:rPr>
              <a:t>2. Лепим голову: из шарика формируем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002B7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B70"/>
                </a:solidFill>
                <a:effectLst/>
                <a:uLnTx/>
                <a:uFillTx/>
                <a:ea typeface="+mj-ea"/>
                <a:cs typeface="+mj-cs"/>
              </a:rPr>
              <a:t>основу, крепим ушки,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>
                <a:solidFill>
                  <a:srgbClr val="002B70"/>
                </a:solidFill>
                <a:ea typeface="+mj-ea"/>
                <a:cs typeface="+mj-cs"/>
              </a:rPr>
              <a:t>н</a:t>
            </a:r>
            <a:r>
              <a:rPr lang="ru-RU" sz="2800" b="1" kern="0" dirty="0" smtClean="0">
                <a:solidFill>
                  <a:srgbClr val="002B70"/>
                </a:solidFill>
                <a:ea typeface="+mj-ea"/>
                <a:cs typeface="+mj-cs"/>
              </a:rPr>
              <a:t>аносим тонировку, оформляем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>
                <a:solidFill>
                  <a:srgbClr val="002B70"/>
                </a:solidFill>
                <a:ea typeface="+mj-ea"/>
                <a:cs typeface="+mj-cs"/>
              </a:rPr>
              <a:t>ш</a:t>
            </a:r>
            <a:r>
              <a:rPr kumimoji="0" lang="ru-RU" sz="2800" b="1" i="0" u="none" strike="noStrike" kern="0" cap="none" spc="0" normalizeH="0" noProof="0" dirty="0" err="1" smtClean="0">
                <a:ln>
                  <a:noFill/>
                </a:ln>
                <a:solidFill>
                  <a:srgbClr val="002B70"/>
                </a:solidFill>
                <a:effectLst/>
                <a:uLnTx/>
                <a:uFillTx/>
                <a:ea typeface="+mj-ea"/>
                <a:cs typeface="+mj-cs"/>
              </a:rPr>
              <a:t>ёрстку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002B70"/>
                </a:solidFill>
                <a:effectLst/>
                <a:uLnTx/>
                <a:uFillTx/>
                <a:ea typeface="+mj-ea"/>
                <a:cs typeface="+mj-cs"/>
              </a:rPr>
              <a:t>, глазки, носик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B7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2B70"/>
              </a:solidFill>
              <a:effectLst/>
              <a:uLnTx/>
              <a:uFillTx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613" y="2290891"/>
            <a:ext cx="2354853" cy="1766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88" y="4293096"/>
            <a:ext cx="2417088" cy="1812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685" y="4327076"/>
            <a:ext cx="2417088" cy="1812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613" y="4357259"/>
            <a:ext cx="2413756" cy="1810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Выгнутая вверх стрелка 9"/>
          <p:cNvSpPr/>
          <p:nvPr/>
        </p:nvSpPr>
        <p:spPr>
          <a:xfrm>
            <a:off x="2591982" y="2269573"/>
            <a:ext cx="1155210" cy="380052"/>
          </a:xfrm>
          <a:prstGeom prst="curvedDownArrow">
            <a:avLst/>
          </a:prstGeom>
          <a:solidFill>
            <a:srgbClr val="0D3E95"/>
          </a:solidFill>
          <a:ln>
            <a:solidFill>
              <a:srgbClr val="002B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B70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2545393" y="4305622"/>
            <a:ext cx="1155210" cy="406646"/>
          </a:xfrm>
          <a:prstGeom prst="curvedDownArrow">
            <a:avLst/>
          </a:prstGeom>
          <a:solidFill>
            <a:srgbClr val="0D3E95"/>
          </a:solidFill>
          <a:ln>
            <a:solidFill>
              <a:srgbClr val="002B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B70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5469981" y="4293096"/>
            <a:ext cx="1155210" cy="406646"/>
          </a:xfrm>
          <a:prstGeom prst="curvedDownArrow">
            <a:avLst/>
          </a:prstGeom>
          <a:solidFill>
            <a:srgbClr val="0D3E95"/>
          </a:solidFill>
          <a:ln>
            <a:solidFill>
              <a:srgbClr val="002B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B70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>
            <a:off x="5466643" y="2276992"/>
            <a:ext cx="1155210" cy="372633"/>
          </a:xfrm>
          <a:prstGeom prst="curvedDownArrow">
            <a:avLst/>
          </a:prstGeom>
          <a:solidFill>
            <a:srgbClr val="0D3E95"/>
          </a:solidFill>
          <a:ln>
            <a:solidFill>
              <a:srgbClr val="002B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B7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869" y="1792916"/>
            <a:ext cx="1681575" cy="224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192" y="1842783"/>
            <a:ext cx="1672493" cy="2229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494" y="1828384"/>
            <a:ext cx="1654974" cy="2206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980" t="16324" r="6717" b="22063"/>
          <a:stretch/>
        </p:blipFill>
        <p:spPr bwMode="auto">
          <a:xfrm>
            <a:off x="1179176" y="4850656"/>
            <a:ext cx="1648721" cy="1645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32" t="21767" r="15439" b="17584"/>
          <a:stretch/>
        </p:blipFill>
        <p:spPr bwMode="auto">
          <a:xfrm>
            <a:off x="3705914" y="4850656"/>
            <a:ext cx="1649933" cy="1675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538" t="24848" r="18827" b="20682"/>
          <a:stretch/>
        </p:blipFill>
        <p:spPr bwMode="auto">
          <a:xfrm>
            <a:off x="6210156" y="4850656"/>
            <a:ext cx="1691013" cy="1690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26717" y="488608"/>
            <a:ext cx="53176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kern="0" dirty="0" smtClean="0">
                <a:solidFill>
                  <a:srgbClr val="002B70"/>
                </a:solidFill>
              </a:rPr>
              <a:t>3. Крепим голову, декорируем шёрстку, на шорты добавляем карманчик, тонируем копытца</a:t>
            </a:r>
            <a:endParaRPr lang="ru-RU" sz="2800" b="1" kern="0" dirty="0">
              <a:solidFill>
                <a:srgbClr val="002B70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2699792" y="1885716"/>
            <a:ext cx="1155210" cy="380052"/>
          </a:xfrm>
          <a:prstGeom prst="curvedDownArrow">
            <a:avLst/>
          </a:prstGeom>
          <a:solidFill>
            <a:srgbClr val="0D3E95"/>
          </a:solidFill>
          <a:ln>
            <a:solidFill>
              <a:srgbClr val="002B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B70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>
            <a:off x="5212009" y="1885716"/>
            <a:ext cx="1155210" cy="380052"/>
          </a:xfrm>
          <a:prstGeom prst="curvedDownArrow">
            <a:avLst/>
          </a:prstGeom>
          <a:solidFill>
            <a:srgbClr val="0D3E95"/>
          </a:solidFill>
          <a:ln>
            <a:solidFill>
              <a:srgbClr val="002B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B70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5264702" y="4885259"/>
            <a:ext cx="1155210" cy="380052"/>
          </a:xfrm>
          <a:prstGeom prst="curvedDownArrow">
            <a:avLst/>
          </a:prstGeom>
          <a:solidFill>
            <a:srgbClr val="0D3E95"/>
          </a:solidFill>
          <a:ln>
            <a:solidFill>
              <a:srgbClr val="002B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B70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2720422" y="4881413"/>
            <a:ext cx="1155210" cy="380052"/>
          </a:xfrm>
          <a:prstGeom prst="curvedDownArrow">
            <a:avLst/>
          </a:prstGeom>
          <a:solidFill>
            <a:srgbClr val="0D3E95"/>
          </a:solidFill>
          <a:ln>
            <a:solidFill>
              <a:srgbClr val="002B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B7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8974" y="4221088"/>
            <a:ext cx="30107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kern="0" dirty="0" smtClean="0">
                <a:solidFill>
                  <a:srgbClr val="002B70"/>
                </a:solidFill>
              </a:rPr>
              <a:t>4. Лепим шляпку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2409683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926" t="7223" r="17676" b="10686"/>
          <a:stretch/>
        </p:blipFill>
        <p:spPr bwMode="auto">
          <a:xfrm>
            <a:off x="6084168" y="3423877"/>
            <a:ext cx="2082898" cy="2956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545" y="3423877"/>
            <a:ext cx="2033707" cy="2983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529"/>
          <a:stretch/>
        </p:blipFill>
        <p:spPr bwMode="auto">
          <a:xfrm>
            <a:off x="1015624" y="3424460"/>
            <a:ext cx="1477055" cy="1446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863" t="10354" r="23798" b="15174"/>
          <a:stretch/>
        </p:blipFill>
        <p:spPr bwMode="auto">
          <a:xfrm>
            <a:off x="992923" y="5045578"/>
            <a:ext cx="1499756" cy="1365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64671" y="332656"/>
            <a:ext cx="62557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0" dirty="0">
                <a:solidFill>
                  <a:srgbClr val="002B70"/>
                </a:solidFill>
              </a:rPr>
              <a:t>5</a:t>
            </a:r>
            <a:r>
              <a:rPr lang="ru-RU" sz="2800" b="1" kern="0" dirty="0" smtClean="0">
                <a:solidFill>
                  <a:srgbClr val="002B70"/>
                </a:solidFill>
              </a:rPr>
              <a:t>. Вылепляем под шляпку основу, крепим между ними булавочку, «одеваем» шляпку, соединяем и разглаживаем основу, запекаем.</a:t>
            </a:r>
          </a:p>
          <a:p>
            <a:pPr algn="ctr"/>
            <a:r>
              <a:rPr lang="ru-RU" sz="2800" b="1" kern="0" dirty="0" smtClean="0">
                <a:solidFill>
                  <a:srgbClr val="002B70"/>
                </a:solidFill>
              </a:rPr>
              <a:t>Брошь готова. Она может украсить</a:t>
            </a:r>
          </a:p>
          <a:p>
            <a:pPr algn="ctr"/>
            <a:r>
              <a:rPr lang="ru-RU" sz="2800" b="1" kern="0" dirty="0" smtClean="0">
                <a:solidFill>
                  <a:srgbClr val="002B70"/>
                </a:solidFill>
              </a:rPr>
              <a:t>Ваш наряд, или  новогоднюю ёлочку! </a:t>
            </a:r>
            <a:endParaRPr lang="ru-RU" sz="2800" dirty="0"/>
          </a:p>
        </p:txBody>
      </p:sp>
      <p:sp>
        <p:nvSpPr>
          <p:cNvPr id="7" name="Выгнутая вверх стрелка 6"/>
          <p:cNvSpPr/>
          <p:nvPr/>
        </p:nvSpPr>
        <p:spPr>
          <a:xfrm>
            <a:off x="2339752" y="3424460"/>
            <a:ext cx="1155210" cy="380052"/>
          </a:xfrm>
          <a:prstGeom prst="curvedDownArrow">
            <a:avLst/>
          </a:prstGeom>
          <a:solidFill>
            <a:srgbClr val="0D3E95"/>
          </a:solidFill>
          <a:ln>
            <a:solidFill>
              <a:srgbClr val="002B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B70"/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5220072" y="3423877"/>
            <a:ext cx="1155210" cy="380052"/>
          </a:xfrm>
          <a:prstGeom prst="curvedDownArrow">
            <a:avLst/>
          </a:prstGeom>
          <a:solidFill>
            <a:srgbClr val="0D3E95"/>
          </a:solidFill>
          <a:ln>
            <a:solidFill>
              <a:srgbClr val="002B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B7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B70"/>
                </a:solidFill>
                <a:latin typeface="+mn-lt"/>
              </a:rPr>
              <a:t>Творческих успехов!</a:t>
            </a:r>
            <a:endParaRPr lang="ru-RU" b="1" dirty="0">
              <a:solidFill>
                <a:srgbClr val="002B70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428736"/>
            <a:ext cx="4000528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Другая 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A7F"/>
      </a:hlink>
      <a:folHlink>
        <a:srgbClr val="8DB3E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118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Творческих успехов!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1</cp:lastModifiedBy>
  <cp:revision>38</cp:revision>
  <dcterms:created xsi:type="dcterms:W3CDTF">2013-08-17T08:34:50Z</dcterms:created>
  <dcterms:modified xsi:type="dcterms:W3CDTF">2015-02-10T11:30:42Z</dcterms:modified>
</cp:coreProperties>
</file>