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2" r:id="rId7"/>
    <p:sldId id="268" r:id="rId8"/>
    <p:sldId id="269" r:id="rId9"/>
    <p:sldId id="264" r:id="rId10"/>
    <p:sldId id="266" r:id="rId11"/>
    <p:sldId id="267" r:id="rId12"/>
    <p:sldId id="273" r:id="rId13"/>
    <p:sldId id="272" r:id="rId14"/>
    <p:sldId id="276" r:id="rId15"/>
    <p:sldId id="278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55" autoAdjust="0"/>
    <p:restoredTop sz="79931" autoAdjust="0"/>
  </p:normalViewPr>
  <p:slideViewPr>
    <p:cSldViewPr>
      <p:cViewPr varScale="1">
        <p:scale>
          <a:sx n="74" d="100"/>
          <a:sy n="74" d="100"/>
        </p:scale>
        <p:origin x="-101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1.1709601873536308E-2"/>
          <c:y val="1.6949152542372899E-2"/>
          <c:w val="0.90163934426229508"/>
          <c:h val="0.96610169491525422"/>
        </c:manualLayout>
      </c:layout>
      <c:pieChart>
        <c:firstSliceAng val="0"/>
      </c:pieChart>
      <c:spPr>
        <a:noFill/>
        <a:ln w="4371">
          <a:noFill/>
        </a:ln>
      </c:spPr>
    </c:plotArea>
    <c:legend>
      <c:legendPos val="r"/>
      <c:layout>
        <c:manualLayout>
          <c:xMode val="edge"/>
          <c:yMode val="edge"/>
          <c:x val="0.92622950819672134"/>
          <c:y val="0.41016949152542381"/>
          <c:w val="6.9086651053864259E-2"/>
          <c:h val="0.17966101694915243"/>
        </c:manualLayout>
      </c:layout>
      <c:spPr>
        <a:noFill/>
        <a:ln w="546">
          <a:solidFill>
            <a:schemeClr val="tx1"/>
          </a:solidFill>
          <a:prstDash val="solid"/>
        </a:ln>
      </c:spPr>
      <c:txPr>
        <a:bodyPr/>
        <a:lstStyle/>
        <a:p>
          <a:pPr>
            <a:defRPr sz="277" b="1" i="0" u="none" strike="noStrike" baseline="0">
              <a:solidFill>
                <a:schemeClr val="tx1"/>
              </a:solidFill>
              <a:latin typeface="Garamond"/>
              <a:ea typeface="Garamond"/>
              <a:cs typeface="Garamond"/>
            </a:defRPr>
          </a:pPr>
          <a:endParaRPr lang="ru-RU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301" b="1" i="0" u="none" strike="noStrike" baseline="0">
          <a:solidFill>
            <a:schemeClr val="tx1"/>
          </a:solidFill>
          <a:latin typeface="Garamond"/>
          <a:ea typeface="Garamond"/>
          <a:cs typeface="Garamond"/>
        </a:defRPr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0D0E4F7-14F1-4D9A-9137-19BB63F150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332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32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B2338-1F64-491A-91BF-7A7C697E6C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6C8CF-8DEB-4C42-96AA-C3AB081599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3D66D-8B23-4F67-B339-84EAE1025C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83A72-888F-4211-9EA3-6A7851F6AC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649BB-BAD0-4422-9656-2B5FCF9F6D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148CC-2F34-4F84-8814-A5F3ED4A8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F47BD-1864-46E8-89AB-54BEC9080B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24E55-D13C-452C-A564-DEDE90CD98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64D68-3281-4CC7-AFED-FCD47C6039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4EAB3-1636-401A-9AD4-AF18180786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E8397-8388-4225-9BF1-FC49CCDB51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B5FE9-8397-49E6-A7BF-A70B85DCE7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DDF4272-B376-4B67-9EA4-E979A4502B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2056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229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29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29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29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29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229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30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230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30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30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8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ransition spd="slow">
    <p:push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800" i="1" dirty="0" smtClean="0">
                <a:latin typeface="Times New Roman" pitchFamily="18" charset="0"/>
              </a:rPr>
              <a:t>Урок физической культуры с точки зрения </a:t>
            </a:r>
            <a:r>
              <a:rPr lang="ru-RU" sz="4800" i="1" dirty="0" err="1" smtClean="0">
                <a:latin typeface="Times New Roman" pitchFamily="18" charset="0"/>
              </a:rPr>
              <a:t>здоровьесбережения</a:t>
            </a:r>
            <a:endParaRPr lang="ru-RU" sz="4800" i="1" dirty="0" smtClean="0">
              <a:latin typeface="Times New Roman" pitchFamily="18" charset="0"/>
            </a:endParaRPr>
          </a:p>
        </p:txBody>
      </p:sp>
      <p:sp>
        <p:nvSpPr>
          <p:cNvPr id="4099" name="Text Box 8"/>
          <p:cNvSpPr txBox="1">
            <a:spLocks noChangeArrowheads="1"/>
          </p:cNvSpPr>
          <p:nvPr/>
        </p:nvSpPr>
        <p:spPr bwMode="auto">
          <a:xfrm>
            <a:off x="1706563" y="11144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pic>
        <p:nvPicPr>
          <p:cNvPr id="12292" name="Picture 4" descr="SDC1237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928794" y="1571612"/>
            <a:ext cx="5939564" cy="3514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i="1" smtClean="0">
                <a:latin typeface="Times New Roman" pitchFamily="18" charset="0"/>
              </a:rPr>
              <a:t>Спортзал –любимое место учащихся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pic>
        <p:nvPicPr>
          <p:cNvPr id="13316" name="Picture 4" descr="SDC1191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71604" y="1714488"/>
            <a:ext cx="6021624" cy="3557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pic>
        <p:nvPicPr>
          <p:cNvPr id="14340" name="Picture 4" descr="SDC1185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00166" y="1285860"/>
            <a:ext cx="6160250" cy="4432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92625"/>
          </a:xfrm>
        </p:spPr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pic>
        <p:nvPicPr>
          <p:cNvPr id="15364" name="Picture 4" descr="SDC1185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928794" y="1428736"/>
            <a:ext cx="6172217" cy="4385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i="1" smtClean="0">
                <a:latin typeface="Times New Roman" pitchFamily="18" charset="0"/>
              </a:rPr>
              <a:t>Здоровье, как мы его видим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pic>
        <p:nvPicPr>
          <p:cNvPr id="16388" name="Picture 4" descr="SDC1196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357290" y="1285860"/>
            <a:ext cx="6743721" cy="4791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i="1" smtClean="0">
                <a:latin typeface="Times New Roman" pitchFamily="18" charset="0"/>
              </a:rPr>
              <a:t>Развиваем не только ловкость, но и ум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pic>
        <p:nvPicPr>
          <p:cNvPr id="17412" name="Picture 4" descr="Изображение 04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43042" y="1714488"/>
            <a:ext cx="6172218" cy="43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800" i="1" smtClean="0">
                <a:latin typeface="Times New Roman" pitchFamily="18" charset="0"/>
              </a:rPr>
              <a:t>Цели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2800" smtClean="0">
                <a:latin typeface="Times New Roman" pitchFamily="18" charset="0"/>
              </a:rPr>
              <a:t> 1. </a:t>
            </a:r>
            <a:r>
              <a:rPr lang="ru-RU" smtClean="0">
                <a:latin typeface="Times New Roman" pitchFamily="18" charset="0"/>
              </a:rPr>
              <a:t>Стабилизировать работу функциональных систем организма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mtClean="0">
                <a:latin typeface="Times New Roman" pitchFamily="18" charset="0"/>
              </a:rPr>
              <a:t> 2. Повышать адаптированность организма к неблагоприятным условиям жизни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mtClean="0">
                <a:latin typeface="Times New Roman" pitchFamily="18" charset="0"/>
              </a:rPr>
              <a:t> 3. Развивать двигательную активность и повышать уровень физической работоспособности</a:t>
            </a: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Задачи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mtClean="0"/>
              <a:t> </a:t>
            </a:r>
            <a:r>
              <a:rPr lang="ru-RU" sz="2800" smtClean="0">
                <a:latin typeface="Agency FB" pitchFamily="34" charset="0"/>
              </a:rPr>
              <a:t>1</a:t>
            </a:r>
            <a:r>
              <a:rPr lang="ru-RU" sz="2800" smtClean="0">
                <a:latin typeface="Times New Roman" pitchFamily="18" charset="0"/>
              </a:rPr>
              <a:t>.Обучать школьников приёмам самоконтроля и элементам закаливания организма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2800" smtClean="0">
                <a:latin typeface="Times New Roman" pitchFamily="18" charset="0"/>
              </a:rPr>
              <a:t> 2.Обучить технике рационального дыхания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2800" smtClean="0">
                <a:latin typeface="Times New Roman" pitchFamily="18" charset="0"/>
              </a:rPr>
              <a:t> 3.Воспитывать сознательное отношение к занятиям физической культурой и внедрять её в повседневный режим школьника</a:t>
            </a:r>
          </a:p>
        </p:txBody>
      </p:sp>
      <p:graphicFrame>
        <p:nvGraphicFramePr>
          <p:cNvPr id="5" name="Object 12"/>
          <p:cNvGraphicFramePr>
            <a:graphicFrameLocks noGrp="1" noChangeAspect="1"/>
          </p:cNvGraphicFramePr>
          <p:nvPr>
            <p:ph idx="4294967295"/>
          </p:nvPr>
        </p:nvGraphicFramePr>
        <p:xfrm>
          <a:off x="611188" y="404813"/>
          <a:ext cx="8208962" cy="1008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ru-RU" sz="3200" dirty="0" smtClean="0">
                <a:latin typeface="Times New Roman" pitchFamily="18" charset="0"/>
              </a:rPr>
              <a:t>Занятия физической культурой в школе имеют реальный шанс повлиять, прежде всего, на уровень физического здоровья школьников, уровень роста и развития органов и систем организма.</a:t>
            </a: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468313" y="1736725"/>
            <a:ext cx="7920037" cy="192087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800" b="0" smtClean="0">
                <a:latin typeface="Times New Roman" pitchFamily="18" charset="0"/>
              </a:rPr>
              <a:t>Здоровьесберегающие технологии предполагают комплексный подход к укреплению здоровья.</a:t>
            </a:r>
            <a:br>
              <a:rPr lang="ru-RU" sz="2800" b="0" smtClean="0">
                <a:latin typeface="Times New Roman" pitchFamily="18" charset="0"/>
              </a:rPr>
            </a:br>
            <a:r>
              <a:rPr lang="ru-RU" sz="2800" b="0" smtClean="0">
                <a:latin typeface="Times New Roman" pitchFamily="18" charset="0"/>
              </a:rPr>
              <a:t>Включают в себя следующие виды деятельности:</a:t>
            </a:r>
            <a:br>
              <a:rPr lang="ru-RU" sz="2800" b="0" smtClean="0">
                <a:latin typeface="Times New Roman" pitchFamily="18" charset="0"/>
              </a:rPr>
            </a:br>
            <a:r>
              <a:rPr lang="ru-RU" sz="2800" b="0" smtClean="0">
                <a:latin typeface="Times New Roman" pitchFamily="18" charset="0"/>
              </a:rPr>
              <a:t>1. организацию учебных занятий; </a:t>
            </a:r>
            <a:br>
              <a:rPr lang="ru-RU" sz="2800" b="0" smtClean="0">
                <a:latin typeface="Times New Roman" pitchFamily="18" charset="0"/>
              </a:rPr>
            </a:br>
            <a:r>
              <a:rPr lang="ru-RU" sz="2800" b="0" smtClean="0">
                <a:latin typeface="Times New Roman" pitchFamily="18" charset="0"/>
              </a:rPr>
              <a:t>2. пропаганду здорового образа жизни;</a:t>
            </a:r>
            <a:br>
              <a:rPr lang="ru-RU" sz="2800" b="0" smtClean="0">
                <a:latin typeface="Times New Roman" pitchFamily="18" charset="0"/>
              </a:rPr>
            </a:br>
            <a:r>
              <a:rPr lang="ru-RU" sz="2800" b="0" smtClean="0">
                <a:latin typeface="Times New Roman" pitchFamily="18" charset="0"/>
              </a:rPr>
              <a:t>3. применение физических упражнений для профилактики заболеваний;</a:t>
            </a:r>
            <a:br>
              <a:rPr lang="ru-RU" sz="2800" b="0" smtClean="0">
                <a:latin typeface="Times New Roman" pitchFamily="18" charset="0"/>
              </a:rPr>
            </a:br>
            <a:r>
              <a:rPr lang="ru-RU" sz="2800" b="0" smtClean="0">
                <a:latin typeface="Times New Roman" pitchFamily="18" charset="0"/>
              </a:rPr>
              <a:t>4. применение комплексов упражнений лечебной физической культуры.</a:t>
            </a: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42988" y="476250"/>
            <a:ext cx="7273925" cy="1223963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smtClean="0">
                <a:latin typeface="Times New Roman" pitchFamily="18" charset="0"/>
              </a:rPr>
              <a:t>Упражнения лечебной физкультуры:</a:t>
            </a:r>
            <a:br>
              <a:rPr lang="ru-RU" sz="2400" smtClean="0">
                <a:latin typeface="Times New Roman" pitchFamily="18" charset="0"/>
              </a:rPr>
            </a:br>
            <a:endParaRPr lang="ru-RU" sz="2400" smtClean="0">
              <a:latin typeface="Times New Roman" pitchFamily="18" charset="0"/>
            </a:endParaRP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773238"/>
            <a:ext cx="7993063" cy="175260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400" smtClean="0">
                <a:latin typeface="Times New Roman" pitchFamily="18" charset="0"/>
              </a:rPr>
              <a:t>1. упражнения в движении, направленные на профилактику плоскостопия; </a:t>
            </a:r>
            <a:br>
              <a:rPr lang="ru-RU" sz="2400" smtClean="0">
                <a:latin typeface="Times New Roman" pitchFamily="18" charset="0"/>
              </a:rPr>
            </a:br>
            <a:r>
              <a:rPr lang="ru-RU" sz="2400" smtClean="0">
                <a:latin typeface="Times New Roman" pitchFamily="18" charset="0"/>
              </a:rPr>
              <a:t>2. беговые упражнения разной интенсивности;</a:t>
            </a:r>
            <a:br>
              <a:rPr lang="ru-RU" sz="2400" smtClean="0">
                <a:latin typeface="Times New Roman" pitchFamily="18" charset="0"/>
              </a:rPr>
            </a:br>
            <a:r>
              <a:rPr lang="ru-RU" sz="2400" smtClean="0">
                <a:latin typeface="Times New Roman" pitchFamily="18" charset="0"/>
              </a:rPr>
              <a:t>3. дыхательные упражнения;</a:t>
            </a:r>
          </a:p>
          <a:p>
            <a:pPr algn="l" eaLnBrk="1" hangingPunct="1">
              <a:defRPr/>
            </a:pPr>
            <a:r>
              <a:rPr lang="ru-RU" sz="2400" smtClean="0">
                <a:latin typeface="Times New Roman" pitchFamily="18" charset="0"/>
              </a:rPr>
              <a:t>4. упражнения с предметами;</a:t>
            </a:r>
          </a:p>
          <a:p>
            <a:pPr algn="l" eaLnBrk="1" hangingPunct="1">
              <a:defRPr/>
            </a:pPr>
            <a:r>
              <a:rPr lang="ru-RU" sz="2400" smtClean="0">
                <a:latin typeface="Times New Roman" pitchFamily="18" charset="0"/>
              </a:rPr>
              <a:t>5. упражнения в положении лёжа;</a:t>
            </a:r>
          </a:p>
          <a:p>
            <a:pPr algn="l" eaLnBrk="1" hangingPunct="1">
              <a:defRPr/>
            </a:pPr>
            <a:r>
              <a:rPr lang="ru-RU" sz="2400" smtClean="0">
                <a:latin typeface="Times New Roman" pitchFamily="18" charset="0"/>
              </a:rPr>
              <a:t>6. упражнения на укрепление зрения;</a:t>
            </a:r>
          </a:p>
          <a:p>
            <a:pPr algn="l" eaLnBrk="1" hangingPunct="1">
              <a:defRPr/>
            </a:pPr>
            <a:r>
              <a:rPr lang="ru-RU" sz="2400" smtClean="0">
                <a:latin typeface="Times New Roman" pitchFamily="18" charset="0"/>
              </a:rPr>
              <a:t>7. подвижные игры разной интенсивности</a:t>
            </a: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38" name="Rectangle 4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i="1" smtClean="0">
                <a:latin typeface="Times New Roman" pitchFamily="18" charset="0"/>
              </a:rPr>
              <a:t>Общие данные по группам здоровья</a:t>
            </a:r>
          </a:p>
        </p:txBody>
      </p:sp>
      <p:graphicFrame>
        <p:nvGraphicFramePr>
          <p:cNvPr id="55379" name="Group 83"/>
          <p:cNvGraphicFramePr>
            <a:graphicFrameLocks noGrp="1"/>
          </p:cNvGraphicFramePr>
          <p:nvPr>
            <p:ph idx="1"/>
          </p:nvPr>
        </p:nvGraphicFramePr>
        <p:xfrm>
          <a:off x="468313" y="1557338"/>
          <a:ext cx="8243887" cy="3641727"/>
        </p:xfrm>
        <a:graphic>
          <a:graphicData uri="http://schemas.openxmlformats.org/drawingml/2006/table">
            <a:tbl>
              <a:tblPr/>
              <a:tblGrid>
                <a:gridCol w="1150937"/>
                <a:gridCol w="1152525"/>
                <a:gridCol w="1368425"/>
                <a:gridCol w="1727200"/>
                <a:gridCol w="1549400"/>
                <a:gridCol w="1295400"/>
              </a:tblGrid>
              <a:tr h="1150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Всего обучающихся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I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группа      (норма)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  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II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группа     (отклонения)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III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группа (часто болеющие)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IV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группа (больные)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70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2008 г.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   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36(38%)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55(59%)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1(1%)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2(2%)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2009 г.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   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29(30%)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65(67%)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2(2%)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1(1%)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15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2010 г.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  102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30(29%)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70(69%)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2(2%)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Анализ заболеваний</a:t>
            </a:r>
          </a:p>
        </p:txBody>
      </p:sp>
      <p:graphicFrame>
        <p:nvGraphicFramePr>
          <p:cNvPr id="57387" name="Group 43"/>
          <p:cNvGraphicFramePr>
            <a:graphicFrameLocks noGrp="1"/>
          </p:cNvGraphicFramePr>
          <p:nvPr>
            <p:ph idx="1"/>
          </p:nvPr>
        </p:nvGraphicFramePr>
        <p:xfrm>
          <a:off x="827088" y="1628775"/>
          <a:ext cx="7705725" cy="3279776"/>
        </p:xfrm>
        <a:graphic>
          <a:graphicData uri="http://schemas.openxmlformats.org/drawingml/2006/table">
            <a:tbl>
              <a:tblPr/>
              <a:tblGrid>
                <a:gridCol w="1155700"/>
                <a:gridCol w="1868487"/>
                <a:gridCol w="2176463"/>
                <a:gridCol w="2505075"/>
              </a:tblGrid>
              <a:tr h="1050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Всего обучающихся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Неправильная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осанка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Простудные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заболевания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89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2008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      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20 (21%)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    12 (13%)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2009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      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18 (18%)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    12(12%)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2010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      102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14(14%)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    10(10%)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i="1" smtClean="0">
                <a:latin typeface="Times New Roman" pitchFamily="18" charset="0"/>
              </a:rPr>
              <a:t>Игры на свежем воздухе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dirty="0" smtClean="0"/>
          </a:p>
        </p:txBody>
      </p:sp>
      <p:pic>
        <p:nvPicPr>
          <p:cNvPr id="11268" name="Picture 4" descr="SDC12339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71604" y="1857364"/>
            <a:ext cx="6143639" cy="351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273</TotalTime>
  <Words>263</Words>
  <Application>Microsoft Office PowerPoint</Application>
  <PresentationFormat>Экран (4:3)</PresentationFormat>
  <Paragraphs>63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Течение</vt:lpstr>
      <vt:lpstr>Урок физической культуры с точки зрения здоровьесбережения</vt:lpstr>
      <vt:lpstr>Цели</vt:lpstr>
      <vt:lpstr>Задачи</vt:lpstr>
      <vt:lpstr>Занятия физической культурой в школе имеют реальный шанс повлиять, прежде всего, на уровень физического здоровья школьников, уровень роста и развития органов и систем организма.</vt:lpstr>
      <vt:lpstr>Здоровьесберегающие технологии предполагают комплексный подход к укреплению здоровья. Включают в себя следующие виды деятельности: 1. организацию учебных занятий;  2. пропаганду здорового образа жизни; 3. применение физических упражнений для профилактики заболеваний; 4. применение комплексов упражнений лечебной физической культуры.</vt:lpstr>
      <vt:lpstr>Упражнения лечебной физкультуры: </vt:lpstr>
      <vt:lpstr>Общие данные по группам здоровья</vt:lpstr>
      <vt:lpstr>Анализ заболеваний</vt:lpstr>
      <vt:lpstr>Игры на свежем воздухе</vt:lpstr>
      <vt:lpstr>Слайд 10</vt:lpstr>
      <vt:lpstr>Спортзал –любимое место учащихся</vt:lpstr>
      <vt:lpstr>Слайд 12</vt:lpstr>
      <vt:lpstr>Слайд 13</vt:lpstr>
      <vt:lpstr>Здоровье, как мы его видим</vt:lpstr>
      <vt:lpstr>Развиваем не только ловкость, но и ум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Vanadiy</dc:creator>
  <cp:lastModifiedBy>Comp</cp:lastModifiedBy>
  <cp:revision>21</cp:revision>
  <dcterms:created xsi:type="dcterms:W3CDTF">2011-01-12T15:16:24Z</dcterms:created>
  <dcterms:modified xsi:type="dcterms:W3CDTF">2013-12-03T15:55:18Z</dcterms:modified>
</cp:coreProperties>
</file>