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7" r:id="rId3"/>
    <p:sldId id="273" r:id="rId4"/>
    <p:sldId id="274" r:id="rId5"/>
    <p:sldId id="275" r:id="rId6"/>
    <p:sldId id="27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ED1"/>
    <a:srgbClr val="E164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E2141-EC00-420F-9DAB-ED432FBB0BF1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A3215-5C45-40D6-A5FC-32D7119C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Семинар 18-19 авг\подложка.bm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2" y="-4"/>
            <a:ext cx="9163050" cy="2857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FF66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e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jpe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1"/>
            <a:ext cx="7500990" cy="2000264"/>
          </a:xfrm>
          <a:ln w="88900">
            <a:noFill/>
          </a:ln>
        </p:spPr>
        <p:txBody>
          <a:bodyPr>
            <a:noAutofit/>
          </a:bodyPr>
          <a:lstStyle/>
          <a:p>
            <a:r>
              <a:rPr lang="ru-RU" sz="4000" b="1" dirty="0" smtClean="0">
                <a:effectLst/>
              </a:rPr>
              <a:t>Математическое описание процессов в колебательном контуре</a:t>
            </a:r>
            <a:endParaRPr lang="ru-RU" sz="4000" b="1" dirty="0">
              <a:effectLst/>
            </a:endParaRPr>
          </a:p>
        </p:txBody>
      </p:sp>
      <p:pic>
        <p:nvPicPr>
          <p:cNvPr id="3" name="Picture 1" descr="C:\Users\Администратор\Desktop\23.jpg"/>
          <p:cNvPicPr>
            <a:picLocks noChangeAspect="1" noChangeArrowheads="1"/>
          </p:cNvPicPr>
          <p:nvPr/>
        </p:nvPicPr>
        <p:blipFill>
          <a:blip r:embed="rId2"/>
          <a:srcRect t="4831" b="27536"/>
          <a:stretch>
            <a:fillRect/>
          </a:stretch>
        </p:blipFill>
        <p:spPr bwMode="auto">
          <a:xfrm>
            <a:off x="2285984" y="3571876"/>
            <a:ext cx="5035793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E1641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543824" cy="142876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В любой момент времени энергия КК постоянна, т.к. </a:t>
            </a:r>
            <a:r>
              <a:rPr lang="en-US" sz="3200" b="1" i="1" dirty="0" smtClean="0"/>
              <a:t>R</a:t>
            </a:r>
            <a:r>
              <a:rPr lang="ru-RU" sz="3200" b="1" i="1" dirty="0" smtClean="0"/>
              <a:t>=0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28992" y="1857364"/>
          <a:ext cx="2609850" cy="969963"/>
        </p:xfrm>
        <a:graphic>
          <a:graphicData uri="http://schemas.openxmlformats.org/presentationml/2006/ole">
            <p:oleObj spid="_x0000_s24578" name="Формула" r:id="rId3" imgW="444240" imgH="177480" progId="Equation.3">
              <p:embed/>
            </p:oleObj>
          </a:graphicData>
        </a:graphic>
      </p:graphicFrame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1928794" y="3143248"/>
          <a:ext cx="6264275" cy="1414454"/>
        </p:xfrm>
        <a:graphic>
          <a:graphicData uri="http://schemas.openxmlformats.org/presentationml/2006/ole">
            <p:oleObj spid="_x0000_s24579" name="Формула" r:id="rId4" imgW="1066680" imgH="41904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374900" y="4857760"/>
          <a:ext cx="5370513" cy="1414453"/>
        </p:xfrm>
        <a:graphic>
          <a:graphicData uri="http://schemas.openxmlformats.org/presentationml/2006/ole">
            <p:oleObj spid="_x0000_s24580" name="Формула" r:id="rId5" imgW="91440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85918" y="1285860"/>
          <a:ext cx="6043600" cy="961927"/>
        </p:xfrm>
        <a:graphic>
          <a:graphicData uri="http://schemas.openxmlformats.org/presentationml/2006/ole">
            <p:oleObj spid="_x0000_s44034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3000364" y="2643182"/>
          <a:ext cx="3328993" cy="1414463"/>
        </p:xfrm>
        <a:graphic>
          <a:graphicData uri="http://schemas.openxmlformats.org/presentationml/2006/ole">
            <p:oleObj spid="_x0000_s44035" name="Формула" r:id="rId4" imgW="723600" imgH="41904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071670" y="4429132"/>
          <a:ext cx="5519737" cy="1106487"/>
        </p:xfrm>
        <a:graphic>
          <a:graphicData uri="http://schemas.openxmlformats.org/presentationml/2006/ole">
            <p:oleObj spid="_x0000_s44036" name="Формула" r:id="rId5" imgW="93960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8860" y="578645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E1641F"/>
                </a:solidFill>
                <a:latin typeface="Arno Pro Caption" pitchFamily="18" charset="0"/>
              </a:rPr>
              <a:t>Формула Томсона</a:t>
            </a:r>
            <a:endParaRPr lang="ru-RU" sz="3600" b="1" i="1" dirty="0">
              <a:solidFill>
                <a:srgbClr val="E1641F"/>
              </a:solidFill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714744" y="1428736"/>
          <a:ext cx="5043468" cy="961927"/>
        </p:xfrm>
        <a:graphic>
          <a:graphicData uri="http://schemas.openxmlformats.org/presentationml/2006/ole">
            <p:oleObj spid="_x0000_s45058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45061" name="Object 2"/>
          <p:cNvGraphicFramePr>
            <a:graphicFrameLocks noChangeAspect="1"/>
          </p:cNvGraphicFramePr>
          <p:nvPr/>
        </p:nvGraphicFramePr>
        <p:xfrm>
          <a:off x="3705288" y="3071810"/>
          <a:ext cx="4995786" cy="962025"/>
        </p:xfrm>
        <a:graphic>
          <a:graphicData uri="http://schemas.openxmlformats.org/presentationml/2006/ole">
            <p:oleObj spid="_x0000_s45061" name="Формула" r:id="rId4" imgW="1320480" imgH="228600" progId="Equation.3">
              <p:embed/>
            </p:oleObj>
          </a:graphicData>
        </a:graphic>
      </p:graphicFrame>
      <p:graphicFrame>
        <p:nvGraphicFramePr>
          <p:cNvPr id="45062" name="Object 2"/>
          <p:cNvGraphicFramePr>
            <a:graphicFrameLocks noChangeAspect="1"/>
          </p:cNvGraphicFramePr>
          <p:nvPr/>
        </p:nvGraphicFramePr>
        <p:xfrm>
          <a:off x="3707660" y="4714884"/>
          <a:ext cx="5007743" cy="962025"/>
        </p:xfrm>
        <a:graphic>
          <a:graphicData uri="http://schemas.openxmlformats.org/presentationml/2006/ole">
            <p:oleObj spid="_x0000_s45062" name="Формула" r:id="rId5" imgW="1231560" imgH="228600" progId="Equation.3">
              <p:embed/>
            </p:oleObj>
          </a:graphicData>
        </a:graphic>
      </p:graphicFrame>
      <p:pic>
        <p:nvPicPr>
          <p:cNvPr id="8" name="Picture 8" descr="C:\Users\Администратор\Desktop\images111.jpg"/>
          <p:cNvPicPr>
            <a:picLocks noChangeAspect="1" noChangeArrowheads="1"/>
          </p:cNvPicPr>
          <p:nvPr/>
        </p:nvPicPr>
        <p:blipFill>
          <a:blip r:embed="rId6"/>
          <a:srcRect l="55385" t="6639"/>
          <a:stretch>
            <a:fillRect/>
          </a:stretch>
        </p:blipFill>
        <p:spPr bwMode="auto">
          <a:xfrm>
            <a:off x="428596" y="1571612"/>
            <a:ext cx="2786082" cy="4052872"/>
          </a:xfrm>
          <a:prstGeom prst="rect">
            <a:avLst/>
          </a:prstGeom>
          <a:noFill/>
          <a:ln w="50800">
            <a:solidFill>
              <a:srgbClr val="E1641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2" name="Object 2"/>
          <p:cNvGraphicFramePr>
            <a:graphicFrameLocks noChangeAspect="1"/>
          </p:cNvGraphicFramePr>
          <p:nvPr/>
        </p:nvGraphicFramePr>
        <p:xfrm>
          <a:off x="3929058" y="428604"/>
          <a:ext cx="1855787" cy="1228725"/>
        </p:xfrm>
        <a:graphic>
          <a:graphicData uri="http://schemas.openxmlformats.org/presentationml/2006/ole">
            <p:oleObj spid="_x0000_s46084" name="Формула" r:id="rId3" imgW="380880" imgH="291960" progId="Equation.3">
              <p:embed/>
            </p:oleObj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14282" y="1571612"/>
          <a:ext cx="3216275" cy="962025"/>
        </p:xfrm>
        <a:graphic>
          <a:graphicData uri="http://schemas.openxmlformats.org/presentationml/2006/ole">
            <p:oleObj spid="_x0000_s46086" name="Формула" r:id="rId4" imgW="660240" imgH="228600" progId="Equation.3">
              <p:embed/>
            </p:oleObj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6357950" y="1500174"/>
          <a:ext cx="2365463" cy="1095380"/>
        </p:xfrm>
        <a:graphic>
          <a:graphicData uri="http://schemas.openxmlformats.org/presentationml/2006/ole">
            <p:oleObj spid="_x0000_s46087" name="Формула" r:id="rId5" imgW="545760" imgH="393480" progId="Equation.3">
              <p:embed/>
            </p:oleObj>
          </a:graphicData>
        </a:graphic>
      </p:graphicFrame>
      <p:pic>
        <p:nvPicPr>
          <p:cNvPr id="46088" name="Picture 8" descr="C:\Users\Администратор\Desktop\images111.jpg"/>
          <p:cNvPicPr>
            <a:picLocks noChangeAspect="1" noChangeArrowheads="1"/>
          </p:cNvPicPr>
          <p:nvPr/>
        </p:nvPicPr>
        <p:blipFill>
          <a:blip r:embed="rId6"/>
          <a:srcRect l="55385" t="6639"/>
          <a:stretch>
            <a:fillRect/>
          </a:stretch>
        </p:blipFill>
        <p:spPr bwMode="auto">
          <a:xfrm>
            <a:off x="500034" y="3214686"/>
            <a:ext cx="2174446" cy="31631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286116" y="3500438"/>
            <a:ext cx="535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373ED1"/>
                </a:solidFill>
                <a:latin typeface="Arno Pro Caption" pitchFamily="18" charset="0"/>
              </a:rPr>
              <a:t>Колебания силы тока смещены по фазе относительно колебаний заряда на </a:t>
            </a:r>
            <a:r>
              <a:rPr lang="el-GR" sz="3600" dirty="0" smtClean="0">
                <a:solidFill>
                  <a:srgbClr val="373ED1"/>
                </a:solidFill>
                <a:latin typeface="Arno Pro Caption" pitchFamily="18" charset="0"/>
              </a:rPr>
              <a:t>π</a:t>
            </a:r>
            <a:r>
              <a:rPr lang="ru-RU" sz="3600" dirty="0" smtClean="0">
                <a:solidFill>
                  <a:srgbClr val="373ED1"/>
                </a:solidFill>
                <a:latin typeface="Arno Pro Caption" pitchFamily="18" charset="0"/>
              </a:rPr>
              <a:t>/2</a:t>
            </a:r>
            <a:endParaRPr lang="ru-RU" sz="3600" dirty="0">
              <a:solidFill>
                <a:srgbClr val="373ED1"/>
              </a:solidFill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071546"/>
            <a:ext cx="8858312" cy="135732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Период собственных колебаний в ЭМК с активным сопротивлением </a:t>
            </a:r>
            <a:r>
              <a:rPr lang="en-US" b="1" i="1" dirty="0" smtClean="0"/>
              <a:t>R</a:t>
            </a:r>
            <a:endParaRPr lang="ru-RU" dirty="0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857356" y="3286124"/>
          <a:ext cx="5896422" cy="2673346"/>
        </p:xfrm>
        <a:graphic>
          <a:graphicData uri="http://schemas.openxmlformats.org/presentationml/2006/ole">
            <p:oleObj spid="_x0000_s27655" name="Формула" r:id="rId3" imgW="126972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7000924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Домашнее задание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1"/>
            <a:ext cx="8229600" cy="21431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t>Записи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t>в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t>тетради</a:t>
            </a:r>
            <a:endParaRPr lang="en-US" sz="5400" b="1" dirty="0" smtClean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no Pro Caption" pitchFamily="18" charset="0"/>
              </a:rPr>
              <a:t>Р №940</a:t>
            </a:r>
            <a:endParaRPr lang="ru-RU" sz="5400" b="1" dirty="0" smtClean="0">
              <a:solidFill>
                <a:schemeClr val="accent1">
                  <a:lumMod val="50000"/>
                </a:schemeClr>
              </a:solidFill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Школы Росатом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Школы Росатома</Template>
  <TotalTime>101</TotalTime>
  <Words>49</Words>
  <PresentationFormat>Экран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Шаблон Школы Росатома</vt:lpstr>
      <vt:lpstr>Microsoft Equation 3.0</vt:lpstr>
      <vt:lpstr>Математическое описание процессов в колебательном контуре</vt:lpstr>
      <vt:lpstr>В любой момент времени энергия КК постоянна, т.к. R=0</vt:lpstr>
      <vt:lpstr>Слайд 3</vt:lpstr>
      <vt:lpstr>Слайд 4</vt:lpstr>
      <vt:lpstr>Слайд 5</vt:lpstr>
      <vt:lpstr>Период собственных колебаний в ЭМК с активным сопротивлением R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колебания</dc:title>
  <cp:lastModifiedBy>DNA7 X86</cp:lastModifiedBy>
  <cp:revision>25</cp:revision>
  <dcterms:modified xsi:type="dcterms:W3CDTF">2011-09-16T02:09:42Z</dcterms:modified>
</cp:coreProperties>
</file>