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8A6FD-38F0-464E-A908-7FF775502E8C}" type="datetimeFigureOut">
              <a:rPr lang="ru-RU" smtClean="0"/>
              <a:pPr/>
              <a:t>29.07.2010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15570-4BAE-4594-9CDC-A953137909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gif"/><Relationship Id="rId3" Type="http://schemas.openxmlformats.org/officeDocument/2006/relationships/image" Target="../media/image14.jpeg"/><Relationship Id="rId7" Type="http://schemas.openxmlformats.org/officeDocument/2006/relationships/image" Target="../media/image18.g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gif"/><Relationship Id="rId5" Type="http://schemas.openxmlformats.org/officeDocument/2006/relationships/image" Target="../media/image16.gif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hyperlink" Target="http://voi.org.ua/mobile/hh6zv7mndmtqt2l3zb8yn5rbf9ory1/d5cw8jqjac_15.gif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gif"/><Relationship Id="rId2" Type="http://schemas.openxmlformats.org/officeDocument/2006/relationships/hyperlink" Target="http://www.jamster.ru/storage/view/335/1/he/Heart_pendulum.gif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xsms.kiev.ua/wl/5008740.gi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1296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rgbClr val="1990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Внутрипредметные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связи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rgbClr val="19904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изучении гармонических колебаний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festival.1september.ru/articles/567059/img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3356992"/>
            <a:ext cx="561662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babochka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332656"/>
            <a:ext cx="1428750" cy="1390650"/>
          </a:xfrm>
          <a:prstGeom prst="rect">
            <a:avLst/>
          </a:prstGeom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festival.1september.ru/articles/528461/01.jpg"/>
          <p:cNvPicPr/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  <a:lum/>
          </a:blip>
          <a:srcRect r="62561" b="18820"/>
          <a:stretch>
            <a:fillRect/>
          </a:stretch>
        </p:blipFill>
        <p:spPr bwMode="auto">
          <a:xfrm>
            <a:off x="3059832" y="4077072"/>
            <a:ext cx="4176464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331640" y="188640"/>
            <a:ext cx="5954772" cy="384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2</a:t>
            </a: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сосуде, разделенном подвижным поршнем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массой </a:t>
            </a:r>
            <a:r>
              <a:rPr kumimoji="0" lang="ru-RU" sz="2000" b="1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площадью поперечного сечения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находится идеальный газ.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Когда поршень расположен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ровно посередине сосуда,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давление газа в каждой половине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объем половины сосуда равен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Определите период малых колебаний поршня,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считая процесс колебаний изотермическим,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трением пренебречь.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 spokes="3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28461/01.jpg"/>
          <p:cNvPicPr/>
          <p:nvPr/>
        </p:nvPicPr>
        <p:blipFill>
          <a:blip r:embed="rId2" cstate="print"/>
          <a:srcRect l="37040" t="13537" b="-1475"/>
          <a:stretch>
            <a:fillRect/>
          </a:stretch>
        </p:blipFill>
        <p:spPr bwMode="auto">
          <a:xfrm>
            <a:off x="0" y="0"/>
            <a:ext cx="4716016" cy="2564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" name="Рисунок 18" descr="http://festival.1september.ru/articles/528461/f_clip_image020.jpg"/>
          <p:cNvPicPr>
            <a:picLocks noChangeAspect="1" noChangeArrowheads="1"/>
          </p:cNvPicPr>
          <p:nvPr/>
        </p:nvPicPr>
        <p:blipFill>
          <a:blip r:embed="rId3" cstate="print">
            <a:lum contrast="-10000"/>
          </a:blip>
          <a:srcRect/>
          <a:stretch>
            <a:fillRect/>
          </a:stretch>
        </p:blipFill>
        <p:spPr bwMode="auto">
          <a:xfrm>
            <a:off x="5436096" y="536060"/>
            <a:ext cx="2160240" cy="1380772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1419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2057" name="Рисунок 12" descr="http://festival.1september.ru/articles/528461/f_clip_image008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79" y="2636912"/>
            <a:ext cx="2278695" cy="444624"/>
          </a:xfrm>
          <a:prstGeom prst="rect">
            <a:avLst/>
          </a:prstGeom>
          <a:noFill/>
        </p:spPr>
      </p:pic>
      <p:pic>
        <p:nvPicPr>
          <p:cNvPr id="2056" name="Рисунок 13" descr="http://festival.1september.ru/articles/528461/f_clip_image010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6216" y="2564904"/>
            <a:ext cx="2604686" cy="516632"/>
          </a:xfrm>
          <a:prstGeom prst="rect">
            <a:avLst/>
          </a:prstGeom>
          <a:noFill/>
        </p:spPr>
      </p:pic>
      <p:pic>
        <p:nvPicPr>
          <p:cNvPr id="2055" name="Рисунок 14" descr="http://festival.1september.ru/articles/528461/f_clip_image012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3501008"/>
            <a:ext cx="2169021" cy="936104"/>
          </a:xfrm>
          <a:prstGeom prst="rect">
            <a:avLst/>
          </a:prstGeom>
          <a:noFill/>
        </p:spPr>
      </p:pic>
      <p:pic>
        <p:nvPicPr>
          <p:cNvPr id="2054" name="Рисунок 15" descr="http://festival.1september.ru/articles/528461/f_clip_image014.gi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588224" y="3573015"/>
            <a:ext cx="2232248" cy="943527"/>
          </a:xfrm>
          <a:prstGeom prst="rect">
            <a:avLst/>
          </a:prstGeom>
          <a:noFill/>
        </p:spPr>
      </p:pic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0" y="2737465"/>
            <a:ext cx="321338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Объем каждой из частей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0" y="68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0" name="Rectangle 12"/>
          <p:cNvSpPr>
            <a:spLocks noChangeArrowheads="1"/>
          </p:cNvSpPr>
          <p:nvPr/>
        </p:nvSpPr>
        <p:spPr bwMode="auto">
          <a:xfrm>
            <a:off x="1763688" y="3573016"/>
            <a:ext cx="1014637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значит,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1" name="Rectangle 13"/>
          <p:cNvSpPr>
            <a:spLocks noChangeArrowheads="1"/>
          </p:cNvSpPr>
          <p:nvPr/>
        </p:nvSpPr>
        <p:spPr bwMode="auto">
          <a:xfrm>
            <a:off x="0" y="1304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sng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0" y="1695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0" y="4365104"/>
            <a:ext cx="42839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откуда получаем значение силы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18" name="Рисунок 17" descr="http://festival.1september.ru/articles/528461/f_clip_image016.gif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5229200"/>
            <a:ext cx="6408712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festival.1september.ru/articles/528461/f_clip_image01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0"/>
            <a:ext cx="2592288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28545"/>
            <a:ext cx="298782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Так как ∆ </a:t>
            </a:r>
            <a:r>
              <a:rPr kumimoji="0" lang="ru-RU" sz="2000" b="0" i="0" u="sng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&lt; V / S, то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07504" y="2377425"/>
            <a:ext cx="1201739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Поэтому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5" name="Рисунок 4" descr="http://festival.1september.ru/articles/528461/f_clip_image022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1920" y="2996952"/>
            <a:ext cx="1872208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31640" y="1052736"/>
            <a:ext cx="6408712" cy="1143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ЭЛЕКТРОСТАТИКА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07-03.gif"/>
          <p:cNvPicPr>
            <a:picLocks noChangeAspect="1"/>
          </p:cNvPicPr>
          <p:nvPr/>
        </p:nvPicPr>
        <p:blipFill>
          <a:blip r:embed="rId2" cstate="print"/>
          <a:srcRect r="34402"/>
          <a:stretch>
            <a:fillRect/>
          </a:stretch>
        </p:blipFill>
        <p:spPr>
          <a:xfrm>
            <a:off x="323528" y="3573016"/>
            <a:ext cx="3960440" cy="2986098"/>
          </a:xfrm>
          <a:prstGeom prst="rect">
            <a:avLst/>
          </a:prstGeom>
        </p:spPr>
      </p:pic>
      <p:grpSp>
        <p:nvGrpSpPr>
          <p:cNvPr id="5" name="Group 75"/>
          <p:cNvGrpSpPr>
            <a:grpSpLocks/>
          </p:cNvGrpSpPr>
          <p:nvPr/>
        </p:nvGrpSpPr>
        <p:grpSpPr bwMode="auto">
          <a:xfrm>
            <a:off x="5076056" y="2276872"/>
            <a:ext cx="3581400" cy="3113087"/>
            <a:chOff x="662" y="1757"/>
            <a:chExt cx="2256" cy="1961"/>
          </a:xfrm>
        </p:grpSpPr>
        <p:sp>
          <p:nvSpPr>
            <p:cNvPr id="6" name="Line 35"/>
            <p:cNvSpPr>
              <a:spLocks noChangeShapeType="1"/>
            </p:cNvSpPr>
            <p:nvPr/>
          </p:nvSpPr>
          <p:spPr bwMode="auto">
            <a:xfrm>
              <a:off x="2381" y="2614"/>
              <a:ext cx="0" cy="998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Line 34"/>
            <p:cNvSpPr>
              <a:spLocks noChangeShapeType="1"/>
            </p:cNvSpPr>
            <p:nvPr/>
          </p:nvSpPr>
          <p:spPr bwMode="auto">
            <a:xfrm>
              <a:off x="1419" y="2614"/>
              <a:ext cx="0" cy="998"/>
            </a:xfrm>
            <a:prstGeom prst="line">
              <a:avLst/>
            </a:prstGeom>
            <a:noFill/>
            <a:ln w="762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8" name="Group 18"/>
            <p:cNvGrpSpPr>
              <a:grpSpLocks/>
            </p:cNvGrpSpPr>
            <p:nvPr/>
          </p:nvGrpSpPr>
          <p:grpSpPr bwMode="auto">
            <a:xfrm>
              <a:off x="1066" y="2115"/>
              <a:ext cx="772" cy="928"/>
              <a:chOff x="1066" y="2115"/>
              <a:chExt cx="772" cy="928"/>
            </a:xfrm>
          </p:grpSpPr>
          <p:sp>
            <p:nvSpPr>
              <p:cNvPr id="42" name="Arc 4"/>
              <p:cNvSpPr>
                <a:spLocks/>
              </p:cNvSpPr>
              <p:nvPr/>
            </p:nvSpPr>
            <p:spPr bwMode="auto">
              <a:xfrm>
                <a:off x="1111" y="220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3" name="Arc 5"/>
              <p:cNvSpPr>
                <a:spLocks/>
              </p:cNvSpPr>
              <p:nvPr/>
            </p:nvSpPr>
            <p:spPr bwMode="auto">
              <a:xfrm rot="1563880">
                <a:off x="1202" y="2160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4" name="Arc 6"/>
              <p:cNvSpPr>
                <a:spLocks/>
              </p:cNvSpPr>
              <p:nvPr/>
            </p:nvSpPr>
            <p:spPr bwMode="auto">
              <a:xfrm rot="3573083">
                <a:off x="1349" y="219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5" name="Arc 7"/>
              <p:cNvSpPr>
                <a:spLocks/>
              </p:cNvSpPr>
              <p:nvPr/>
            </p:nvSpPr>
            <p:spPr bwMode="auto">
              <a:xfrm rot="5587469">
                <a:off x="1429" y="229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6" name="Arc 8"/>
              <p:cNvSpPr>
                <a:spLocks/>
              </p:cNvSpPr>
              <p:nvPr/>
            </p:nvSpPr>
            <p:spPr bwMode="auto">
              <a:xfrm rot="1301873">
                <a:off x="1293" y="2634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7" name="Arc 9"/>
              <p:cNvSpPr>
                <a:spLocks/>
              </p:cNvSpPr>
              <p:nvPr/>
            </p:nvSpPr>
            <p:spPr bwMode="auto">
              <a:xfrm rot="4309794">
                <a:off x="1112" y="2613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8" name="Arc 10"/>
              <p:cNvSpPr>
                <a:spLocks/>
              </p:cNvSpPr>
              <p:nvPr/>
            </p:nvSpPr>
            <p:spPr bwMode="auto">
              <a:xfrm rot="4773432">
                <a:off x="1429" y="220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9" name="Arc 11"/>
              <p:cNvSpPr>
                <a:spLocks/>
              </p:cNvSpPr>
              <p:nvPr/>
            </p:nvSpPr>
            <p:spPr bwMode="auto">
              <a:xfrm rot="6870392">
                <a:off x="1475" y="2341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0" name="Arc 12"/>
              <p:cNvSpPr>
                <a:spLocks/>
              </p:cNvSpPr>
              <p:nvPr/>
            </p:nvSpPr>
            <p:spPr bwMode="auto">
              <a:xfrm>
                <a:off x="1429" y="2614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" name="Arc 13"/>
              <p:cNvSpPr>
                <a:spLocks/>
              </p:cNvSpPr>
              <p:nvPr/>
            </p:nvSpPr>
            <p:spPr bwMode="auto">
              <a:xfrm rot="3187807">
                <a:off x="1207" y="2609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2" name="Arc 14"/>
              <p:cNvSpPr>
                <a:spLocks/>
              </p:cNvSpPr>
              <p:nvPr/>
            </p:nvSpPr>
            <p:spPr bwMode="auto">
              <a:xfrm rot="809744">
                <a:off x="1156" y="2160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3" name="Arc 15"/>
              <p:cNvSpPr>
                <a:spLocks/>
              </p:cNvSpPr>
              <p:nvPr/>
            </p:nvSpPr>
            <p:spPr bwMode="auto">
              <a:xfrm rot="1713951">
                <a:off x="1247" y="211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4" name="Arc 16"/>
              <p:cNvSpPr>
                <a:spLocks/>
              </p:cNvSpPr>
              <p:nvPr/>
            </p:nvSpPr>
            <p:spPr bwMode="auto">
              <a:xfrm rot="3415759">
                <a:off x="1293" y="2159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5" name="Arc 17"/>
              <p:cNvSpPr>
                <a:spLocks/>
              </p:cNvSpPr>
              <p:nvPr/>
            </p:nvSpPr>
            <p:spPr bwMode="auto">
              <a:xfrm rot="488994">
                <a:off x="1371" y="261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9" name="Group 19"/>
            <p:cNvGrpSpPr>
              <a:grpSpLocks/>
            </p:cNvGrpSpPr>
            <p:nvPr/>
          </p:nvGrpSpPr>
          <p:grpSpPr bwMode="auto">
            <a:xfrm flipH="1">
              <a:off x="1927" y="2115"/>
              <a:ext cx="772" cy="928"/>
              <a:chOff x="1066" y="2115"/>
              <a:chExt cx="772" cy="928"/>
            </a:xfrm>
          </p:grpSpPr>
          <p:sp>
            <p:nvSpPr>
              <p:cNvPr id="28" name="Arc 20"/>
              <p:cNvSpPr>
                <a:spLocks/>
              </p:cNvSpPr>
              <p:nvPr/>
            </p:nvSpPr>
            <p:spPr bwMode="auto">
              <a:xfrm>
                <a:off x="1111" y="220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9" name="Arc 21"/>
              <p:cNvSpPr>
                <a:spLocks/>
              </p:cNvSpPr>
              <p:nvPr/>
            </p:nvSpPr>
            <p:spPr bwMode="auto">
              <a:xfrm rot="1563880">
                <a:off x="1202" y="2160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0" name="Arc 22"/>
              <p:cNvSpPr>
                <a:spLocks/>
              </p:cNvSpPr>
              <p:nvPr/>
            </p:nvSpPr>
            <p:spPr bwMode="auto">
              <a:xfrm rot="3573083">
                <a:off x="1349" y="219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1" name="Arc 23"/>
              <p:cNvSpPr>
                <a:spLocks/>
              </p:cNvSpPr>
              <p:nvPr/>
            </p:nvSpPr>
            <p:spPr bwMode="auto">
              <a:xfrm rot="5587469">
                <a:off x="1429" y="229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" name="Arc 24"/>
              <p:cNvSpPr>
                <a:spLocks/>
              </p:cNvSpPr>
              <p:nvPr/>
            </p:nvSpPr>
            <p:spPr bwMode="auto">
              <a:xfrm rot="1301873">
                <a:off x="1293" y="2634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3" name="Arc 25"/>
              <p:cNvSpPr>
                <a:spLocks/>
              </p:cNvSpPr>
              <p:nvPr/>
            </p:nvSpPr>
            <p:spPr bwMode="auto">
              <a:xfrm rot="4309794">
                <a:off x="1112" y="2613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4" name="Arc 26"/>
              <p:cNvSpPr>
                <a:spLocks/>
              </p:cNvSpPr>
              <p:nvPr/>
            </p:nvSpPr>
            <p:spPr bwMode="auto">
              <a:xfrm rot="4773432">
                <a:off x="1429" y="220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5" name="Arc 27"/>
              <p:cNvSpPr>
                <a:spLocks/>
              </p:cNvSpPr>
              <p:nvPr/>
            </p:nvSpPr>
            <p:spPr bwMode="auto">
              <a:xfrm rot="6870392">
                <a:off x="1475" y="2341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6" name="Arc 28"/>
              <p:cNvSpPr>
                <a:spLocks/>
              </p:cNvSpPr>
              <p:nvPr/>
            </p:nvSpPr>
            <p:spPr bwMode="auto">
              <a:xfrm>
                <a:off x="1429" y="2614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7" name="Arc 29"/>
              <p:cNvSpPr>
                <a:spLocks/>
              </p:cNvSpPr>
              <p:nvPr/>
            </p:nvSpPr>
            <p:spPr bwMode="auto">
              <a:xfrm rot="3187807">
                <a:off x="1207" y="2609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8" name="Arc 30"/>
              <p:cNvSpPr>
                <a:spLocks/>
              </p:cNvSpPr>
              <p:nvPr/>
            </p:nvSpPr>
            <p:spPr bwMode="auto">
              <a:xfrm rot="809744">
                <a:off x="1156" y="2160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9" name="Arc 31"/>
              <p:cNvSpPr>
                <a:spLocks/>
              </p:cNvSpPr>
              <p:nvPr/>
            </p:nvSpPr>
            <p:spPr bwMode="auto">
              <a:xfrm rot="1713951">
                <a:off x="1247" y="2115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0" name="Arc 32"/>
              <p:cNvSpPr>
                <a:spLocks/>
              </p:cNvSpPr>
              <p:nvPr/>
            </p:nvSpPr>
            <p:spPr bwMode="auto">
              <a:xfrm rot="3415759">
                <a:off x="1293" y="2159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41" name="Arc 33"/>
              <p:cNvSpPr>
                <a:spLocks/>
              </p:cNvSpPr>
              <p:nvPr/>
            </p:nvSpPr>
            <p:spPr bwMode="auto">
              <a:xfrm rot="488994">
                <a:off x="1371" y="2616"/>
                <a:ext cx="318" cy="409"/>
              </a:xfrm>
              <a:custGeom>
                <a:avLst/>
                <a:gdLst>
                  <a:gd name="G0" fmla="+- 0 0 0"/>
                  <a:gd name="G1" fmla="+- 21600 0 0"/>
                  <a:gd name="G2" fmla="+- 21600 0 0"/>
                  <a:gd name="T0" fmla="*/ 0 w 21600"/>
                  <a:gd name="T1" fmla="*/ 0 h 21600"/>
                  <a:gd name="T2" fmla="*/ 21600 w 21600"/>
                  <a:gd name="T3" fmla="*/ 21600 h 21600"/>
                  <a:gd name="T4" fmla="*/ 0 w 21600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close/>
                  </a:path>
                </a:pathLst>
              </a:custGeom>
              <a:noFill/>
              <a:ln w="57150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10" name="Group 41"/>
            <p:cNvGrpSpPr>
              <a:grpSpLocks/>
            </p:cNvGrpSpPr>
            <p:nvPr/>
          </p:nvGrpSpPr>
          <p:grpSpPr bwMode="auto">
            <a:xfrm>
              <a:off x="904" y="3612"/>
              <a:ext cx="953" cy="91"/>
              <a:chOff x="3651" y="3984"/>
              <a:chExt cx="953" cy="91"/>
            </a:xfrm>
          </p:grpSpPr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>
                <a:off x="3651" y="4065"/>
                <a:ext cx="95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>
                <a:off x="3832" y="4020"/>
                <a:ext cx="59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 flipV="1">
                <a:off x="3736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 flipH="1" flipV="1">
                <a:off x="4387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>
                <a:off x="3878" y="398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11" name="Group 42"/>
            <p:cNvGrpSpPr>
              <a:grpSpLocks/>
            </p:cNvGrpSpPr>
            <p:nvPr/>
          </p:nvGrpSpPr>
          <p:grpSpPr bwMode="auto">
            <a:xfrm>
              <a:off x="1907" y="3627"/>
              <a:ext cx="953" cy="91"/>
              <a:chOff x="3651" y="3984"/>
              <a:chExt cx="953" cy="91"/>
            </a:xfrm>
          </p:grpSpPr>
          <p:sp>
            <p:nvSpPr>
              <p:cNvPr id="18" name="Line 43"/>
              <p:cNvSpPr>
                <a:spLocks noChangeShapeType="1"/>
              </p:cNvSpPr>
              <p:nvPr/>
            </p:nvSpPr>
            <p:spPr bwMode="auto">
              <a:xfrm>
                <a:off x="3651" y="4065"/>
                <a:ext cx="953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Line 44"/>
              <p:cNvSpPr>
                <a:spLocks noChangeShapeType="1"/>
              </p:cNvSpPr>
              <p:nvPr/>
            </p:nvSpPr>
            <p:spPr bwMode="auto">
              <a:xfrm>
                <a:off x="3832" y="4020"/>
                <a:ext cx="590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0" name="Line 45"/>
              <p:cNvSpPr>
                <a:spLocks noChangeShapeType="1"/>
              </p:cNvSpPr>
              <p:nvPr/>
            </p:nvSpPr>
            <p:spPr bwMode="auto">
              <a:xfrm flipV="1">
                <a:off x="3736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1" name="Line 46"/>
              <p:cNvSpPr>
                <a:spLocks noChangeShapeType="1"/>
              </p:cNvSpPr>
              <p:nvPr/>
            </p:nvSpPr>
            <p:spPr bwMode="auto">
              <a:xfrm flipH="1" flipV="1">
                <a:off x="4387" y="3984"/>
                <a:ext cx="137" cy="91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2" name="Line 47"/>
              <p:cNvSpPr>
                <a:spLocks noChangeShapeType="1"/>
              </p:cNvSpPr>
              <p:nvPr/>
            </p:nvSpPr>
            <p:spPr bwMode="auto">
              <a:xfrm>
                <a:off x="3878" y="3984"/>
                <a:ext cx="499" cy="0"/>
              </a:xfrm>
              <a:prstGeom prst="line">
                <a:avLst/>
              </a:prstGeom>
              <a:noFill/>
              <a:ln w="762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2" name="Freeform 48"/>
            <p:cNvSpPr>
              <a:spLocks/>
            </p:cNvSpPr>
            <p:nvPr/>
          </p:nvSpPr>
          <p:spPr bwMode="auto">
            <a:xfrm>
              <a:off x="662" y="1834"/>
              <a:ext cx="1028" cy="796"/>
            </a:xfrm>
            <a:custGeom>
              <a:avLst/>
              <a:gdLst/>
              <a:ahLst/>
              <a:cxnLst>
                <a:cxn ang="0">
                  <a:pos x="692" y="796"/>
                </a:cxn>
                <a:cxn ang="0">
                  <a:pos x="250" y="787"/>
                </a:cxn>
                <a:cxn ang="0">
                  <a:pos x="135" y="720"/>
                </a:cxn>
                <a:cxn ang="0">
                  <a:pos x="39" y="604"/>
                </a:cxn>
                <a:cxn ang="0">
                  <a:pos x="10" y="518"/>
                </a:cxn>
                <a:cxn ang="0">
                  <a:pos x="0" y="489"/>
                </a:cxn>
                <a:cxn ang="0">
                  <a:pos x="39" y="297"/>
                </a:cxn>
                <a:cxn ang="0">
                  <a:pos x="212" y="115"/>
                </a:cxn>
                <a:cxn ang="0">
                  <a:pos x="884" y="105"/>
                </a:cxn>
                <a:cxn ang="0">
                  <a:pos x="970" y="67"/>
                </a:cxn>
                <a:cxn ang="0">
                  <a:pos x="1028" y="0"/>
                </a:cxn>
              </a:cxnLst>
              <a:rect l="0" t="0" r="r" b="b"/>
              <a:pathLst>
                <a:path w="1028" h="796">
                  <a:moveTo>
                    <a:pt x="692" y="796"/>
                  </a:moveTo>
                  <a:cubicBezTo>
                    <a:pt x="545" y="793"/>
                    <a:pt x="397" y="793"/>
                    <a:pt x="250" y="787"/>
                  </a:cubicBezTo>
                  <a:cubicBezTo>
                    <a:pt x="203" y="785"/>
                    <a:pt x="178" y="733"/>
                    <a:pt x="135" y="720"/>
                  </a:cubicBezTo>
                  <a:cubicBezTo>
                    <a:pt x="98" y="683"/>
                    <a:pt x="74" y="641"/>
                    <a:pt x="39" y="604"/>
                  </a:cubicBezTo>
                  <a:cubicBezTo>
                    <a:pt x="19" y="549"/>
                    <a:pt x="38" y="602"/>
                    <a:pt x="10" y="518"/>
                  </a:cubicBezTo>
                  <a:cubicBezTo>
                    <a:pt x="7" y="508"/>
                    <a:pt x="0" y="489"/>
                    <a:pt x="0" y="489"/>
                  </a:cubicBezTo>
                  <a:cubicBezTo>
                    <a:pt x="10" y="351"/>
                    <a:pt x="10" y="385"/>
                    <a:pt x="39" y="297"/>
                  </a:cubicBezTo>
                  <a:cubicBezTo>
                    <a:pt x="72" y="197"/>
                    <a:pt x="85" y="118"/>
                    <a:pt x="212" y="115"/>
                  </a:cubicBezTo>
                  <a:cubicBezTo>
                    <a:pt x="436" y="109"/>
                    <a:pt x="660" y="108"/>
                    <a:pt x="884" y="105"/>
                  </a:cubicBezTo>
                  <a:cubicBezTo>
                    <a:pt x="916" y="95"/>
                    <a:pt x="938" y="77"/>
                    <a:pt x="970" y="67"/>
                  </a:cubicBezTo>
                  <a:cubicBezTo>
                    <a:pt x="988" y="39"/>
                    <a:pt x="1013" y="28"/>
                    <a:pt x="1028" y="0"/>
                  </a:cubicBezTo>
                </a:path>
              </a:pathLst>
            </a:custGeom>
            <a:noFill/>
            <a:ln w="9525">
              <a:solidFill>
                <a:srgbClr val="FF33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49"/>
            <p:cNvSpPr>
              <a:spLocks/>
            </p:cNvSpPr>
            <p:nvPr/>
          </p:nvSpPr>
          <p:spPr bwMode="auto">
            <a:xfrm>
              <a:off x="1958" y="1872"/>
              <a:ext cx="960" cy="789"/>
            </a:xfrm>
            <a:custGeom>
              <a:avLst/>
              <a:gdLst/>
              <a:ahLst/>
              <a:cxnLst>
                <a:cxn ang="0">
                  <a:pos x="442" y="787"/>
                </a:cxn>
                <a:cxn ang="0">
                  <a:pos x="711" y="768"/>
                </a:cxn>
                <a:cxn ang="0">
                  <a:pos x="797" y="720"/>
                </a:cxn>
                <a:cxn ang="0">
                  <a:pos x="855" y="643"/>
                </a:cxn>
                <a:cxn ang="0">
                  <a:pos x="932" y="547"/>
                </a:cxn>
                <a:cxn ang="0">
                  <a:pos x="960" y="480"/>
                </a:cxn>
                <a:cxn ang="0">
                  <a:pos x="951" y="230"/>
                </a:cxn>
                <a:cxn ang="0">
                  <a:pos x="932" y="163"/>
                </a:cxn>
                <a:cxn ang="0">
                  <a:pos x="759" y="77"/>
                </a:cxn>
                <a:cxn ang="0">
                  <a:pos x="48" y="67"/>
                </a:cxn>
                <a:cxn ang="0">
                  <a:pos x="0" y="0"/>
                </a:cxn>
              </a:cxnLst>
              <a:rect l="0" t="0" r="r" b="b"/>
              <a:pathLst>
                <a:path w="960" h="789">
                  <a:moveTo>
                    <a:pt x="442" y="787"/>
                  </a:moveTo>
                  <a:cubicBezTo>
                    <a:pt x="552" y="753"/>
                    <a:pt x="426" y="789"/>
                    <a:pt x="711" y="768"/>
                  </a:cubicBezTo>
                  <a:cubicBezTo>
                    <a:pt x="744" y="766"/>
                    <a:pt x="797" y="720"/>
                    <a:pt x="797" y="720"/>
                  </a:cubicBezTo>
                  <a:cubicBezTo>
                    <a:pt x="815" y="692"/>
                    <a:pt x="837" y="671"/>
                    <a:pt x="855" y="643"/>
                  </a:cubicBezTo>
                  <a:cubicBezTo>
                    <a:pt x="868" y="603"/>
                    <a:pt x="897" y="570"/>
                    <a:pt x="932" y="547"/>
                  </a:cubicBezTo>
                  <a:cubicBezTo>
                    <a:pt x="948" y="523"/>
                    <a:pt x="960" y="511"/>
                    <a:pt x="960" y="480"/>
                  </a:cubicBezTo>
                  <a:cubicBezTo>
                    <a:pt x="960" y="397"/>
                    <a:pt x="956" y="313"/>
                    <a:pt x="951" y="230"/>
                  </a:cubicBezTo>
                  <a:cubicBezTo>
                    <a:pt x="949" y="207"/>
                    <a:pt x="946" y="181"/>
                    <a:pt x="932" y="163"/>
                  </a:cubicBezTo>
                  <a:cubicBezTo>
                    <a:pt x="916" y="142"/>
                    <a:pt x="794" y="78"/>
                    <a:pt x="759" y="77"/>
                  </a:cubicBezTo>
                  <a:cubicBezTo>
                    <a:pt x="522" y="71"/>
                    <a:pt x="285" y="70"/>
                    <a:pt x="48" y="67"/>
                  </a:cubicBezTo>
                  <a:cubicBezTo>
                    <a:pt x="12" y="42"/>
                    <a:pt x="0" y="45"/>
                    <a:pt x="0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" name="Group 52"/>
            <p:cNvGrpSpPr>
              <a:grpSpLocks/>
            </p:cNvGrpSpPr>
            <p:nvPr/>
          </p:nvGrpSpPr>
          <p:grpSpPr bwMode="auto">
            <a:xfrm>
              <a:off x="1590" y="1757"/>
              <a:ext cx="227" cy="181"/>
              <a:chOff x="4059" y="3294"/>
              <a:chExt cx="227" cy="181"/>
            </a:xfrm>
          </p:grpSpPr>
          <p:sp>
            <p:nvSpPr>
              <p:cNvPr id="16" name="Line 50"/>
              <p:cNvSpPr>
                <a:spLocks noChangeShapeType="1"/>
              </p:cNvSpPr>
              <p:nvPr/>
            </p:nvSpPr>
            <p:spPr bwMode="auto">
              <a:xfrm>
                <a:off x="4059" y="3385"/>
                <a:ext cx="227" cy="0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7" name="Line 51"/>
              <p:cNvSpPr>
                <a:spLocks noChangeShapeType="1"/>
              </p:cNvSpPr>
              <p:nvPr/>
            </p:nvSpPr>
            <p:spPr bwMode="auto">
              <a:xfrm>
                <a:off x="4170" y="3294"/>
                <a:ext cx="0" cy="181"/>
              </a:xfrm>
              <a:prstGeom prst="line">
                <a:avLst/>
              </a:prstGeom>
              <a:noFill/>
              <a:ln w="38100">
                <a:solidFill>
                  <a:srgbClr val="FF3300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5" name="Line 53"/>
            <p:cNvSpPr>
              <a:spLocks noChangeShapeType="1"/>
            </p:cNvSpPr>
            <p:nvPr/>
          </p:nvSpPr>
          <p:spPr bwMode="auto">
            <a:xfrm>
              <a:off x="1857" y="1848"/>
              <a:ext cx="227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51520" y="216223"/>
            <a:ext cx="593233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3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1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Шарик массой </a:t>
            </a:r>
            <a:r>
              <a:rPr kumimoji="0" lang="ru-RU" sz="2000" b="1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20 г подвешен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шелковой нити длиной</a:t>
            </a:r>
            <a:r>
              <a:rPr kumimoji="0" lang="en-US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000" b="1" i="1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10 см.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Шарик имеет положительный заряд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+ 10</a:t>
            </a:r>
            <a:r>
              <a:rPr kumimoji="0" lang="ru-RU" sz="2000" b="0" i="1" strike="noStrike" cap="none" normalizeH="0" baseline="3000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1" strike="noStrike" cap="none" normalizeH="0" baseline="3000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Кл и находится в однородном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электрическом поле напряженностью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 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= 10</a:t>
            </a:r>
            <a:r>
              <a:rPr kumimoji="0" lang="ru-RU" sz="2000" b="0" i="1" strike="noStrike" cap="none" normalizeH="0" baseline="3000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/ м, направленном вертикально вниз.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Каков период малых колебаний шарика?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festival.1september.ru/articles/528461/03.gif"/>
          <p:cNvPicPr/>
          <p:nvPr/>
        </p:nvPicPr>
        <p:blipFill>
          <a:blip r:embed="rId2" cstate="print">
            <a:lum bright="-10000" contrast="10000"/>
          </a:blip>
          <a:srcRect r="77517" b="26619"/>
          <a:stretch>
            <a:fillRect/>
          </a:stretch>
        </p:blipFill>
        <p:spPr bwMode="auto">
          <a:xfrm>
            <a:off x="4067944" y="3284984"/>
            <a:ext cx="2808312" cy="3573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79512" y="-47128"/>
            <a:ext cx="879433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Применяем второй закон Ньютона, учитывая, что сила, возвращающая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заряженный шарик в положение равновесия и угол отклонения шарика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 положения равновесия имеют противоположное направление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endParaRPr kumimoji="0" lang="en-US" sz="2000" b="0" i="0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это означает знак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«–»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http://festival.1september.ru/articles/528461/03.gif"/>
          <p:cNvPicPr/>
          <p:nvPr/>
        </p:nvPicPr>
        <p:blipFill>
          <a:blip r:embed="rId2" cstate="print"/>
          <a:srcRect l="21035" t="11031" r="26322"/>
          <a:stretch>
            <a:fillRect/>
          </a:stretch>
        </p:blipFill>
        <p:spPr bwMode="auto">
          <a:xfrm>
            <a:off x="2555776" y="2204864"/>
            <a:ext cx="4176464" cy="3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11560" y="844130"/>
            <a:ext cx="7416824" cy="1882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ЗАНИМАТЕЛЬНЫЕ ЗАДАЧИ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b3a87746cd8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2780928"/>
            <a:ext cx="5192262" cy="3925350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79512" y="-189984"/>
            <a:ext cx="846821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400" i="1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Л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ягушонок Кузя попал в крынку из-под сметаны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катается по ее дну сферической формы радиусом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25 см </a:t>
            </a:r>
            <a:r>
              <a:rPr kumimoji="0" lang="ru-RU" sz="2400" b="1" i="1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вверх и вниз без </a:t>
            </a:r>
            <a:r>
              <a:rPr lang="uk-UA" sz="2400" i="1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т</a:t>
            </a:r>
            <a:r>
              <a:rPr kumimoji="0" lang="ru-RU" sz="2400" b="0" i="1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рения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превращения остатков сметаны в масло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необходимо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400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полных колебаний Кузи в крынке. 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Через какое время можно подать к столу масло?</a:t>
            </a:r>
            <a:endParaRPr kumimoji="0" lang="ru-RU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" name="Рисунок 3" descr="71ec944cfb22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60232" y="2780928"/>
            <a:ext cx="2002872" cy="1512168"/>
          </a:xfrm>
          <a:prstGeom prst="rect">
            <a:avLst/>
          </a:prstGeom>
        </p:spPr>
      </p:pic>
      <p:pic>
        <p:nvPicPr>
          <p:cNvPr id="5" name="Рисунок 4" descr="72_catalo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87824" y="3212976"/>
            <a:ext cx="3600842" cy="3528392"/>
          </a:xfrm>
          <a:prstGeom prst="rect">
            <a:avLst/>
          </a:prstGeom>
        </p:spPr>
      </p:pic>
      <p:pic>
        <p:nvPicPr>
          <p:cNvPr id="6" name="Рисунок 5" descr="animation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4293096"/>
            <a:ext cx="1440160" cy="1737012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79512" y="98049"/>
            <a:ext cx="8537658" cy="67249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i="1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Коту </a:t>
            </a:r>
            <a:r>
              <a:rPr kumimoji="0" lang="ru-RU" sz="2400" b="0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Матроскину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необходимо измерить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площадь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пола в коровнике. Как он может это сделать,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имея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часы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секундной стрелкой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ботинок дяди Федора на длинном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шнурке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?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000" u="sng" dirty="0" smtClean="0">
              <a:solidFill>
                <a:srgbClr val="008080"/>
              </a:solidFill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1" u="sng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Вывод: часы могут использоваться для измерения длины, а рулетка может использоваться для измерения времени.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000hpt2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1" y="1699894"/>
            <a:ext cx="6591575" cy="3601314"/>
          </a:xfrm>
          <a:prstGeom prst="rect">
            <a:avLst/>
          </a:prstGeom>
        </p:spPr>
      </p:pic>
      <p:pic>
        <p:nvPicPr>
          <p:cNvPr id="4" name="Рисунок 3" descr="418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13596" y="4293096"/>
            <a:ext cx="2130404" cy="1782438"/>
          </a:xfrm>
          <a:prstGeom prst="rect">
            <a:avLst/>
          </a:prstGeom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442671"/>
            <a:ext cx="874846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Нить, привязанная к стальному шару,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охватывает его 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4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раза.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Определите 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массу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75000"/>
                  </a:schemeClr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шара.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accent3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22" descr="Картинка 47 из 49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27784" y="2708920"/>
            <a:ext cx="2935655" cy="3914207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251520" y="260648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dirty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К</a:t>
            </a: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олебания совершают различные маятники, струны музыкальных инструментов,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молекулы газа в звуковых волнах и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молекулы жидкости в морских волнах.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Колебания совершают атомы в твердых телах и электроны, входящие в состав атомов.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Колебания заряда и тока происходят в колебательных контурах радиоприемников и телевизоров.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 таким же законам происходят изменения напряженности электрического поля и индукции магнитного поля в электромагнитной волне.</a:t>
            </a:r>
            <a:endParaRPr kumimoji="0" lang="ru-RU" sz="24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13" descr="birds_bird_holds_baby_prv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4509120"/>
            <a:ext cx="2421991" cy="20162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071770" y="188640"/>
          <a:ext cx="6072230" cy="64294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976"/>
                <a:gridCol w="5197254"/>
              </a:tblGrid>
              <a:tr h="47775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Время</a:t>
                      </a:r>
                      <a:r>
                        <a:rPr lang="ru-RU" sz="1200" baseline="0" dirty="0" smtClean="0"/>
                        <a:t> в часах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Особенности работы организма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5155">
                <a:tc>
                  <a:txBody>
                    <a:bodyPr/>
                    <a:lstStyle/>
                    <a:p>
                      <a:r>
                        <a:rPr lang="ru-RU" dirty="0" smtClean="0"/>
                        <a:t>10…15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Период</a:t>
                      </a:r>
                      <a:r>
                        <a:rPr lang="ru-RU" sz="1600" baseline="0" dirty="0" smtClean="0"/>
                        <a:t> активной деятельности человека, мозг в это время работает наиболее эффективно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5155">
                <a:tc>
                  <a:txBody>
                    <a:bodyPr/>
                    <a:lstStyle/>
                    <a:p>
                      <a:r>
                        <a:rPr lang="ru-RU" dirty="0" smtClean="0"/>
                        <a:t>13…14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Выделяется</a:t>
                      </a:r>
                      <a:r>
                        <a:rPr lang="ru-RU" sz="1600" baseline="0" dirty="0" smtClean="0"/>
                        <a:t> больше всего желудочного сока — время обеда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01">
                <a:tc>
                  <a:txBody>
                    <a:bodyPr/>
                    <a:lstStyle/>
                    <a:p>
                      <a:r>
                        <a:rPr lang="ru-RU" dirty="0" smtClean="0"/>
                        <a:t>16…17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Быстрее всего</a:t>
                      </a:r>
                      <a:r>
                        <a:rPr lang="ru-RU" sz="1600" baseline="0" dirty="0" smtClean="0"/>
                        <a:t> растут волосы и ногти — час роста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63801">
                <a:tc>
                  <a:txBody>
                    <a:bodyPr/>
                    <a:lstStyle/>
                    <a:p>
                      <a:r>
                        <a:rPr lang="ru-RU" dirty="0" smtClean="0"/>
                        <a:t>17…18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чувств: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dirty="0" smtClean="0"/>
                        <a:t>обостряется</a:t>
                      </a:r>
                      <a:r>
                        <a:rPr lang="ru-RU" sz="1600" baseline="0" dirty="0" smtClean="0"/>
                        <a:t> слух, вкус и обоняние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9957">
                <a:tc>
                  <a:txBody>
                    <a:bodyPr/>
                    <a:lstStyle/>
                    <a:p>
                      <a:r>
                        <a:rPr lang="ru-RU" dirty="0" smtClean="0"/>
                        <a:t>20…21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Час</a:t>
                      </a:r>
                      <a:r>
                        <a:rPr lang="ru-RU" sz="1600" baseline="0" dirty="0" smtClean="0"/>
                        <a:t> тоски: время раздумий о своих неосуществлённых планах, печали об упущенных возможностях</a:t>
                      </a:r>
                      <a:endParaRPr lang="ru-RU" sz="16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59957">
                <a:tc>
                  <a:txBody>
                    <a:bodyPr/>
                    <a:lstStyle/>
                    <a:p>
                      <a:r>
                        <a:rPr lang="ru-RU" dirty="0" smtClean="0"/>
                        <a:t>22…23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раздумий о</a:t>
                      </a:r>
                      <a:r>
                        <a:rPr lang="ru-RU" sz="1600" baseline="0" dirty="0" smtClean="0"/>
                        <a:t> завтрашнем дне: сквозь тучи внутренних переживаний пробивается луч надежды, настроение выравнивается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88687">
                <a:tc>
                  <a:txBody>
                    <a:bodyPr/>
                    <a:lstStyle/>
                    <a:p>
                      <a:r>
                        <a:rPr lang="ru-RU" dirty="0" smtClean="0"/>
                        <a:t>23…00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 активной деятельности печени</a:t>
                      </a:r>
                      <a:r>
                        <a:rPr lang="ru-RU" sz="1600" baseline="0" dirty="0" smtClean="0"/>
                        <a:t> и желчного пузыря, может появиться раздражительность и агрессивность. Рекомендуется ложиться спать, чтобы избежать споров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05155">
                <a:tc>
                  <a:txBody>
                    <a:bodyPr/>
                    <a:lstStyle/>
                    <a:p>
                      <a:r>
                        <a:rPr lang="ru-RU" dirty="0" smtClean="0"/>
                        <a:t>00…01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«Час слепоты»: глаз требует</a:t>
                      </a:r>
                      <a:r>
                        <a:rPr lang="ru-RU" sz="1600" baseline="0" dirty="0" smtClean="0"/>
                        <a:t> дополнительного напряжения, зрение перенапрягать не стоит</a:t>
                      </a:r>
                      <a:endParaRPr lang="ru-RU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2" y="260648"/>
            <a:ext cx="2736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Это интересно…</a:t>
            </a:r>
            <a:endParaRPr lang="ru-RU" sz="28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1484784"/>
            <a:ext cx="305983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i="1" dirty="0" smtClean="0">
                <a:latin typeface="Arial" pitchFamily="34" charset="0"/>
                <a:cs typeface="Arial" pitchFamily="34" charset="0"/>
              </a:rPr>
              <a:t>«Вся природа живая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 неживая, все виды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искусства – музыка,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пение, архитектура,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живопись, поэзия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пронизаны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ритмическими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i="1" dirty="0" smtClean="0">
                <a:latin typeface="Arial" pitchFamily="34" charset="0"/>
                <a:cs typeface="Arial" pitchFamily="34" charset="0"/>
              </a:rPr>
              <a:t>колебаниями»</a:t>
            </a:r>
            <a:br>
              <a:rPr lang="ru-RU" sz="2000" i="1" dirty="0" smtClean="0">
                <a:latin typeface="Arial" pitchFamily="34" charset="0"/>
                <a:cs typeface="Arial" pitchFamily="34" charset="0"/>
              </a:rPr>
            </a:br>
            <a:r>
              <a:rPr lang="ru-RU" sz="2000" b="1" i="1" dirty="0" smtClean="0">
                <a:latin typeface="Arial" pitchFamily="34" charset="0"/>
                <a:cs typeface="Arial" pitchFamily="34" charset="0"/>
              </a:rPr>
              <a:t>      А.Л. Чижевский.</a:t>
            </a:r>
            <a:endParaRPr lang="ru-RU" sz="2000" b="1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Картинка 31 из 49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381496"/>
            <a:ext cx="1857388" cy="1857389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</p:pic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547664" y="332656"/>
            <a:ext cx="5904656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Такой подход к</a:t>
            </a:r>
            <a:r>
              <a:rPr kumimoji="0" lang="ru-RU" sz="2800" b="0" i="1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обучению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поможет обучающимся быть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более уверенными в себе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 решении задач </a:t>
            </a:r>
            <a:r>
              <a:rPr kumimoji="0" lang="ru-RU" sz="2800" b="0" i="1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 </a:t>
            </a: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обеспечит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понимание применения метода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аналогий в решении задач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различные виды колебаний</a:t>
            </a:r>
            <a:r>
              <a:rPr lang="ru-RU" sz="2800" dirty="0" smtClean="0">
                <a:solidFill>
                  <a:srgbClr val="00808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8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4" descr="BD00146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497072"/>
            <a:ext cx="3386602" cy="3360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43608" y="188640"/>
            <a:ext cx="6192688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Главное заключается в том, что все эти различные физические явления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32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описываются одинаковыми математическими уравнениями,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 есть подчиняются одинаковым законам.</a:t>
            </a:r>
            <a:endParaRPr kumimoji="0" lang="ru-RU" sz="32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8" descr="Картинка 27 из 30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4581128"/>
            <a:ext cx="2043120" cy="2043121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Прямоугольник 3"/>
          <p:cNvSpPr/>
          <p:nvPr/>
        </p:nvSpPr>
        <p:spPr>
          <a:xfrm>
            <a:off x="3131840" y="5013176"/>
            <a:ext cx="480628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«Хочешь сделать</a:t>
            </a:r>
            <a:b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доброе дело,</a:t>
            </a:r>
            <a:b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отбрось колебания»</a:t>
            </a:r>
            <a:endParaRPr lang="ru-RU" sz="36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611560" y="580038"/>
            <a:ext cx="792088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Законы колебательного движения обладают общностью для колебаний </a:t>
            </a:r>
            <a:r>
              <a:rPr kumimoji="0" lang="ru-RU" sz="2400" b="0" i="1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различной физической природы.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Академик  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Л. И. Мандельштам  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отмечал: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“Теория колебаний объединяет, обобщает различные области физики…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Каждая из областей физики –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оптика</a:t>
            </a:r>
            <a:r>
              <a:rPr kumimoji="0" lang="ru-RU" sz="2400" b="1" i="1" strike="noStrike" cap="none" normalizeH="0" baseline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 механика, акустика </a:t>
            </a: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–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говорит на своем “национальном” языке.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есть “интернациональный” язык, и это язык теории колебаний…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Изучая одну область, Вы получите тем самым интуицию и знания совсем в другой области”</a:t>
            </a:r>
            <a:endParaRPr kumimoji="0" lang="ru-RU" sz="2400" b="1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0" y="1340768"/>
            <a:ext cx="909672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Рассмотрим решения задач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различные виды свободных колебаний.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Потери энергии в таких колебательных системах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пренебрежимо малы.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Picture 2" descr="C:\Documents and Settings\User\Desktop\анимация\f89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3566184"/>
            <a:ext cx="2304256" cy="301150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1835696" y="692696"/>
            <a:ext cx="5256584" cy="1513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МЕХАНИКА</a:t>
            </a:r>
            <a:endParaRPr kumimoji="0" lang="en-US" sz="13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ka4el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844824"/>
            <a:ext cx="3600400" cy="4450094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5652120" y="2852936"/>
            <a:ext cx="30963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«И на колебания </a:t>
            </a:r>
          </a:p>
          <a:p>
            <a:r>
              <a:rPr lang="ru-RU" sz="2400" b="1" i="1" dirty="0" smtClean="0">
                <a:latin typeface="Arial" pitchFamily="34" charset="0"/>
                <a:cs typeface="Arial" pitchFamily="34" charset="0"/>
              </a:rPr>
              <a:t>надо решиться»</a:t>
            </a:r>
            <a:endParaRPr lang="ru-RU" sz="2400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043608" y="278939"/>
            <a:ext cx="7264296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Задача 1.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Шарик присоединён к двум пружинам так,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как изображено на рисунке.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Масса шарика равна </a:t>
            </a:r>
            <a:r>
              <a:rPr kumimoji="0" lang="ru-RU" sz="2400" b="0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жесткость одной пружины равна </a:t>
            </a:r>
            <a:r>
              <a:rPr kumimoji="0" lang="ru-RU" sz="2400" b="0" i="1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жесткость другой 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3k.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1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Определите период малых колебаний шарика T.</a:t>
            </a:r>
            <a:endParaRPr kumimoji="0" lang="ru-RU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4097" name="Рисунок 8" descr="http://festival.1september.ru/articles/528461/f_clip_image002.jpg"/>
          <p:cNvPicPr>
            <a:picLocks noChangeAspect="1" noChangeArrowheads="1"/>
          </p:cNvPicPr>
          <p:nvPr/>
        </p:nvPicPr>
        <p:blipFill>
          <a:blip r:embed="rId2" cstate="print">
            <a:lum bright="-10000" contrast="-10000"/>
          </a:blip>
          <a:srcRect/>
          <a:stretch>
            <a:fillRect/>
          </a:stretch>
        </p:blipFill>
        <p:spPr bwMode="auto">
          <a:xfrm>
            <a:off x="1619672" y="4005064"/>
            <a:ext cx="5760640" cy="2077608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10858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Рисунок 9" descr="http://festival.1september.ru/articles/528461/f_clip_image0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429000"/>
            <a:ext cx="1296144" cy="895864"/>
          </a:xfrm>
          <a:prstGeom prst="rect">
            <a:avLst/>
          </a:prstGeom>
          <a:noFill/>
        </p:spPr>
      </p:pic>
      <p:pic>
        <p:nvPicPr>
          <p:cNvPr id="24577" name="Рисунок 10" descr="http://festival.1september.ru/articles/528461/f_clip_image006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4581128"/>
            <a:ext cx="2622930" cy="1152128"/>
          </a:xfrm>
          <a:prstGeom prst="rect">
            <a:avLst/>
          </a:prstGeom>
          <a:noFill/>
        </p:spPr>
      </p:pic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528" y="921204"/>
            <a:ext cx="864096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20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Если шарик сдвинуть на расстояние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 положения</a:t>
            </a:r>
            <a:r>
              <a:rPr kumimoji="0" lang="ru-RU" sz="2000" b="0" i="0" strike="noStrike" cap="none" normalizeH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равновесия,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то согласно второму закону Ньютона  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откуда находим    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=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( 4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/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)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или     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x″=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(4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/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Сравнивая это уравнение с уравнением колебаний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″ = 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–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ω</a:t>
            </a:r>
            <a:r>
              <a:rPr kumimoji="0" lang="ru-RU" sz="2000" b="0" i="0" strike="noStrike" cap="none" normalizeH="0" baseline="3000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0" i="0" strike="noStrike" cap="none" normalizeH="0" baseline="0" dirty="0" err="1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x</a:t>
            </a:r>
            <a:r>
              <a:rPr kumimoji="0" lang="ru-RU" sz="2000" b="0" i="0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получаем: </a:t>
            </a:r>
            <a:endParaRPr kumimoji="0" lang="ru-RU" sz="20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827584" y="-1604439"/>
            <a:ext cx="3312368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sng" strike="noStrike" cap="none" normalizeH="0" baseline="0" dirty="0" smtClean="0">
              <a:ln>
                <a:noFill/>
              </a:ln>
              <a:solidFill>
                <a:srgbClr val="00808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u="sng" dirty="0">
              <a:solidFill>
                <a:srgbClr val="008080"/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808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Период колебаний: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116788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187624" y="1268760"/>
            <a:ext cx="6891951" cy="317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2696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МОЛЕКУЛЯРНАЯ</a:t>
            </a: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DC7B1A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DC7B1A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6600" b="1" i="1" u="none" strike="noStrike" cap="none" normalizeH="0" baseline="0" dirty="0" smtClean="0">
                <a:ln>
                  <a:noFill/>
                </a:ln>
                <a:solidFill>
                  <a:srgbClr val="00B050"/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ФИЗИКА</a:t>
            </a:r>
            <a:endParaRPr kumimoji="0" lang="en-US" sz="6600" b="1" i="0" u="none" strike="noStrike" cap="none" normalizeH="0" baseline="0" dirty="0" smtClean="0">
              <a:ln>
                <a:noFill/>
              </a:ln>
              <a:solidFill>
                <a:srgbClr val="4F81BD"/>
              </a:solidFill>
              <a:effectLst/>
              <a:latin typeface="Cambria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Рисунок 2" descr="molec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2636912"/>
            <a:ext cx="1800225" cy="1800225"/>
          </a:xfrm>
          <a:prstGeom prst="rect">
            <a:avLst/>
          </a:prstGeom>
        </p:spPr>
      </p:pic>
      <p:pic>
        <p:nvPicPr>
          <p:cNvPr id="4" name="Рисунок 3" descr="molect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2852936"/>
            <a:ext cx="1800225" cy="1800225"/>
          </a:xfrm>
          <a:prstGeom prst="rect">
            <a:avLst/>
          </a:prstGeom>
        </p:spPr>
      </p:pic>
      <p:pic>
        <p:nvPicPr>
          <p:cNvPr id="5" name="Рисунок 4" descr="molecv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779912" y="4149080"/>
            <a:ext cx="1800225" cy="1800225"/>
          </a:xfrm>
          <a:prstGeom prst="rect">
            <a:avLst/>
          </a:prstGeom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660</Words>
  <Application>Microsoft Office PowerPoint</Application>
  <PresentationFormat>Экран (4:3)</PresentationFormat>
  <Paragraphs>169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Сергей</dc:creator>
  <cp:lastModifiedBy>Сергей</cp:lastModifiedBy>
  <cp:revision>38</cp:revision>
  <dcterms:created xsi:type="dcterms:W3CDTF">2010-07-27T15:29:04Z</dcterms:created>
  <dcterms:modified xsi:type="dcterms:W3CDTF">2010-07-29T14:24:30Z</dcterms:modified>
</cp:coreProperties>
</file>