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2AB7-0DF8-4A02-A10A-DBFD8B11C202}" type="datetimeFigureOut">
              <a:rPr lang="ru-RU" smtClean="0"/>
              <a:t>21.04.2010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2F2-820E-4313-81A3-E8EB1D200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2AB7-0DF8-4A02-A10A-DBFD8B11C202}" type="datetimeFigureOut">
              <a:rPr lang="ru-RU" smtClean="0"/>
              <a:t>21.04.2010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2F2-820E-4313-81A3-E8EB1D200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2AB7-0DF8-4A02-A10A-DBFD8B11C202}" type="datetimeFigureOut">
              <a:rPr lang="ru-RU" smtClean="0"/>
              <a:t>21.04.2010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2F2-820E-4313-81A3-E8EB1D200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2AB7-0DF8-4A02-A10A-DBFD8B11C202}" type="datetimeFigureOut">
              <a:rPr lang="ru-RU" smtClean="0"/>
              <a:t>21.04.2010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2F2-820E-4313-81A3-E8EB1D200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2AB7-0DF8-4A02-A10A-DBFD8B11C202}" type="datetimeFigureOut">
              <a:rPr lang="ru-RU" smtClean="0"/>
              <a:t>21.04.2010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2F2-820E-4313-81A3-E8EB1D200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2AB7-0DF8-4A02-A10A-DBFD8B11C202}" type="datetimeFigureOut">
              <a:rPr lang="ru-RU" smtClean="0"/>
              <a:t>21.04.2010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2F2-820E-4313-81A3-E8EB1D200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2AB7-0DF8-4A02-A10A-DBFD8B11C202}" type="datetimeFigureOut">
              <a:rPr lang="ru-RU" smtClean="0"/>
              <a:t>21.04.2010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2F2-820E-4313-81A3-E8EB1D200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2AB7-0DF8-4A02-A10A-DBFD8B11C202}" type="datetimeFigureOut">
              <a:rPr lang="ru-RU" smtClean="0"/>
              <a:t>21.04.2010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2F2-820E-4313-81A3-E8EB1D200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2AB7-0DF8-4A02-A10A-DBFD8B11C202}" type="datetimeFigureOut">
              <a:rPr lang="ru-RU" smtClean="0"/>
              <a:t>21.04.2010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2F2-820E-4313-81A3-E8EB1D200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2AB7-0DF8-4A02-A10A-DBFD8B11C202}" type="datetimeFigureOut">
              <a:rPr lang="ru-RU" smtClean="0"/>
              <a:t>21.04.2010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2F2-820E-4313-81A3-E8EB1D200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2AB7-0DF8-4A02-A10A-DBFD8B11C202}" type="datetimeFigureOut">
              <a:rPr lang="ru-RU" smtClean="0"/>
              <a:t>21.04.2010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72F2-820E-4313-81A3-E8EB1D200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C2AB7-0DF8-4A02-A10A-DBFD8B11C202}" type="datetimeFigureOut">
              <a:rPr lang="ru-RU" smtClean="0"/>
              <a:t>21.04.2010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A72F2-820E-4313-81A3-E8EB1D20099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louds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1" y="285728"/>
            <a:ext cx="8572500" cy="6357982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1" y="500042"/>
            <a:ext cx="7772400" cy="2571768"/>
          </a:xfrm>
        </p:spPr>
        <p:txBody>
          <a:bodyPr>
            <a:prstTxWarp prst="textCanUp">
              <a:avLst/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ПРИЧИНЫ, ВЛИЯЮЩИЕ НА КЛИМАТ.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Вопросы для закрепления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Где зима холоднее, в Москве или Париже?</a:t>
            </a:r>
          </a:p>
          <a:p>
            <a:pPr algn="just"/>
            <a:r>
              <a:rPr lang="ru-RU" b="1" dirty="0" smtClean="0"/>
              <a:t>Перечислите черты отличия морского климата от континентального.</a:t>
            </a:r>
          </a:p>
          <a:p>
            <a:pPr algn="just"/>
            <a:r>
              <a:rPr lang="ru-RU" b="1" dirty="0" smtClean="0"/>
              <a:t>У какого берега Скандинавского полуострова образуется лед? Почему вы так думаете?</a:t>
            </a:r>
            <a:endParaRPr lang="ru-RU" b="1" dirty="0"/>
          </a:p>
        </p:txBody>
      </p:sp>
    </p:spTree>
  </p:cSld>
  <p:clrMapOvr>
    <a:masterClrMapping/>
  </p:clrMapOvr>
  <p:transition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ky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57166"/>
            <a:ext cx="8572500" cy="6286544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/>
                <a:cs typeface="Times New Roman"/>
              </a:rPr>
              <a:t>§ 45;</a:t>
            </a:r>
          </a:p>
          <a:p>
            <a:r>
              <a:rPr lang="ru-RU" b="1" dirty="0" smtClean="0">
                <a:latin typeface="Times New Roman"/>
                <a:cs typeface="Times New Roman"/>
              </a:rPr>
              <a:t>Вопросы к после параграфа;</a:t>
            </a:r>
          </a:p>
          <a:p>
            <a:r>
              <a:rPr lang="ru-RU" b="1" dirty="0" smtClean="0">
                <a:latin typeface="Times New Roman"/>
                <a:cs typeface="Times New Roman"/>
              </a:rPr>
              <a:t>Конспект.</a:t>
            </a:r>
            <a:endParaRPr lang="ru-RU" b="1" dirty="0"/>
          </a:p>
        </p:txBody>
      </p:sp>
    </p:spTree>
  </p:cSld>
  <p:clrMapOvr>
    <a:masterClrMapping/>
  </p:clrMapOvr>
  <p:transition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ЦЕЛЬ: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4197361"/>
          </a:xfrm>
        </p:spPr>
        <p:txBody>
          <a:bodyPr>
            <a:normAutofit/>
          </a:bodyPr>
          <a:lstStyle/>
          <a:p>
            <a:pPr algn="just"/>
            <a:r>
              <a:rPr lang="ru-RU" b="1" i="1" dirty="0" smtClean="0"/>
              <a:t>Сформировать представление о причинах, влияющих на климат, таких как географическая широта и высота над уровнем моря.</a:t>
            </a:r>
            <a:endParaRPr lang="ru-RU" b="1" i="1" dirty="0"/>
          </a:p>
        </p:txBody>
      </p:sp>
    </p:spTree>
  </p:cSld>
  <p:clrMapOvr>
    <a:masterClrMapping/>
  </p:clrMapOvr>
  <p:transition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5" y="131131"/>
          <a:ext cx="8229600" cy="6736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34572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Широта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Средняя</a:t>
                      </a:r>
                      <a:r>
                        <a:rPr lang="ru-RU" sz="1600" baseline="0" dirty="0" smtClean="0"/>
                        <a:t> годовая температура</a:t>
                      </a:r>
                      <a:endParaRPr lang="ru-RU" sz="1600" dirty="0"/>
                    </a:p>
                  </a:txBody>
                  <a:tcPr/>
                </a:tc>
              </a:tr>
              <a:tr h="31691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Северный полюс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-19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</a:tr>
              <a:tr h="31691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80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- 17,2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</a:tr>
              <a:tr h="31691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70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- 10,4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</a:tr>
              <a:tr h="31691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60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- 0,6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</a:tr>
              <a:tr h="31691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50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5,4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</a:tr>
              <a:tr h="31691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40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14,0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</a:tr>
              <a:tr h="31691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30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20,4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</a:tr>
              <a:tr h="31691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25,0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</a:tr>
              <a:tr h="31691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26,0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</a:tr>
              <a:tr h="31691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Экватор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25,5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</a:tr>
              <a:tr h="31691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24,7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</a:tr>
              <a:tr h="31691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22,8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</a:tr>
              <a:tr h="31691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30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18,3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</a:tr>
              <a:tr h="31691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40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12,0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</a:tr>
              <a:tr h="31691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50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5,3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</a:tr>
              <a:tr h="31691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60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- 3,4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</a:tr>
              <a:tr h="31691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70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- 13,6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</a:tr>
              <a:tr h="31691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80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- 27,0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</a:tr>
              <a:tr h="31691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Южный полюс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- 33,0</a:t>
                      </a:r>
                      <a:r>
                        <a:rPr lang="en-US" sz="1600" dirty="0" smtClean="0"/>
                        <a:t>º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Причинно – следственные связи:</a:t>
            </a: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1500174"/>
            <a:ext cx="55007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Различная высота Солнца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3571876"/>
            <a:ext cx="55007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По-разному нагревается земная поверхность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5643578"/>
            <a:ext cx="55007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Различная температура воздуха</a:t>
            </a:r>
            <a:endParaRPr lang="ru-RU" sz="2400" b="1" dirty="0"/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 rot="16200000" flipH="1">
            <a:off x="4071934" y="2964653"/>
            <a:ext cx="1143008" cy="71438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4161232" y="5054215"/>
            <a:ext cx="1143008" cy="35719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143116"/>
            <a:ext cx="3714776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Океан</a:t>
            </a:r>
            <a:endParaRPr lang="ru-RU" sz="5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2143116"/>
            <a:ext cx="3929090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Суша</a:t>
            </a:r>
            <a:endParaRPr lang="ru-RU" sz="5400" dirty="0"/>
          </a:p>
        </p:txBody>
      </p:sp>
      <p:sp>
        <p:nvSpPr>
          <p:cNvPr id="9" name="Выгнутая вправо стрелка 8"/>
          <p:cNvSpPr/>
          <p:nvPr/>
        </p:nvSpPr>
        <p:spPr>
          <a:xfrm rot="16200000">
            <a:off x="3893339" y="-1607380"/>
            <a:ext cx="1071569" cy="6429420"/>
          </a:xfrm>
          <a:prstGeom prst="curvedLeftArrow">
            <a:avLst>
              <a:gd name="adj1" fmla="val 25000"/>
              <a:gd name="adj2" fmla="val 47199"/>
              <a:gd name="adj3" fmla="val 152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 rot="16200000">
            <a:off x="3932363" y="1282554"/>
            <a:ext cx="1136397" cy="642942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6050" y="285728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тепло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714612" y="5214950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влага</a:t>
            </a:r>
            <a:endParaRPr lang="ru-RU" sz="3200" b="1" dirty="0"/>
          </a:p>
        </p:txBody>
      </p:sp>
    </p:spTree>
  </p:cSld>
  <p:clrMapOvr>
    <a:masterClrMapping/>
  </p:clrMapOvr>
  <p:transition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Сравнительная характеристика типов климата: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29600" cy="5216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68581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Сравни-</a:t>
                      </a:r>
                    </a:p>
                    <a:p>
                      <a:pPr algn="ctr"/>
                      <a:r>
                        <a:rPr lang="ru-RU" dirty="0" smtClean="0"/>
                        <a:t>тельные черты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морской</a:t>
                      </a:r>
                      <a:endParaRPr lang="ru-RU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Умеренно-континентальный</a:t>
                      </a:r>
                      <a:endParaRPr lang="ru-RU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континентальный</a:t>
                      </a:r>
                      <a:endParaRPr lang="ru-RU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Резко-континентальный</a:t>
                      </a:r>
                      <a:endParaRPr lang="ru-RU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умеренный</a:t>
                      </a:r>
                      <a:endParaRPr lang="ru-RU" dirty="0"/>
                    </a:p>
                  </a:txBody>
                  <a:tcPr vert="vert270" anchor="ctr"/>
                </a:tc>
              </a:tr>
              <a:tr h="100038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Калинин-</a:t>
                      </a:r>
                    </a:p>
                    <a:p>
                      <a:pPr algn="ctr"/>
                      <a:r>
                        <a:rPr lang="ru-RU" dirty="0" smtClean="0"/>
                        <a:t>град</a:t>
                      </a:r>
                    </a:p>
                    <a:p>
                      <a:pPr algn="ctr"/>
                      <a:r>
                        <a:rPr lang="ru-RU" dirty="0" smtClean="0"/>
                        <a:t>Лондон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Москва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Екатери</a:t>
                      </a:r>
                      <a:r>
                        <a:rPr lang="ru-RU" dirty="0" smtClean="0"/>
                        <a:t>-</a:t>
                      </a:r>
                    </a:p>
                    <a:p>
                      <a:pPr algn="ctr"/>
                      <a:r>
                        <a:rPr lang="ru-RU" dirty="0" err="1" smtClean="0"/>
                        <a:t>нбург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Чита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П. – </a:t>
                      </a:r>
                      <a:r>
                        <a:rPr lang="ru-RU" dirty="0" err="1" smtClean="0"/>
                        <a:t>Камчатс</a:t>
                      </a:r>
                      <a:r>
                        <a:rPr lang="ru-RU" dirty="0" smtClean="0"/>
                        <a:t>-</a:t>
                      </a:r>
                    </a:p>
                    <a:p>
                      <a:pPr algn="ctr"/>
                      <a:r>
                        <a:rPr lang="ru-RU" dirty="0" smtClean="0"/>
                        <a:t>кий</a:t>
                      </a:r>
                      <a:endParaRPr lang="ru-RU" dirty="0"/>
                    </a:p>
                  </a:txBody>
                  <a:tcPr anchor="ctr"/>
                </a:tc>
              </a:tr>
              <a:tr h="168581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Средняя</a:t>
                      </a:r>
                      <a:r>
                        <a:rPr lang="ru-RU" sz="2000" dirty="0" smtClean="0"/>
                        <a:t> </a:t>
                      </a:r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t</a:t>
                      </a:r>
                      <a:endParaRPr lang="ru-RU" sz="20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   января.</a:t>
                      </a:r>
                    </a:p>
                    <a:p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Средняя </a:t>
                      </a:r>
                      <a:r>
                        <a:rPr lang="ru-RU" sz="2000" dirty="0" smtClean="0"/>
                        <a:t> </a:t>
                      </a:r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t</a:t>
                      </a:r>
                      <a:endParaRPr lang="ru-RU" sz="20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   июля.</a:t>
                      </a:r>
                    </a:p>
                    <a:p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Годовое </a:t>
                      </a:r>
                      <a:r>
                        <a:rPr lang="ru-RU" sz="2000" dirty="0" err="1" smtClean="0">
                          <a:latin typeface="Times New Roman"/>
                          <a:cs typeface="Times New Roman"/>
                        </a:rPr>
                        <a:t>количест</a:t>
                      </a:r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-</a:t>
                      </a:r>
                    </a:p>
                    <a:p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во</a:t>
                      </a:r>
                      <a:r>
                        <a:rPr lang="ru-RU" sz="2000" baseline="0" dirty="0" smtClean="0">
                          <a:latin typeface="Times New Roman"/>
                          <a:cs typeface="Times New Roman"/>
                        </a:rPr>
                        <a:t> осадков.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Характеристика климата под влиянием океана и моря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932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2072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Сравнительные черты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Морской климат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Континенталь-ный</a:t>
                      </a:r>
                      <a:r>
                        <a:rPr lang="ru-RU" dirty="0" smtClean="0"/>
                        <a:t> климат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Муссонный климат</a:t>
                      </a:r>
                      <a:endParaRPr lang="ru-RU" dirty="0"/>
                    </a:p>
                  </a:txBody>
                  <a:tcPr anchor="ctr"/>
                </a:tc>
              </a:tr>
              <a:tr h="1207299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Лето (жаркое, нежаркое</a:t>
                      </a:r>
                      <a:r>
                        <a:rPr lang="ru-RU" sz="2000" b="1" dirty="0" smtClean="0">
                          <a:latin typeface="Times New Roman"/>
                          <a:cs typeface="Times New Roman"/>
                        </a:rPr>
                        <a:t>)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729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Зима (холодная, теплая, морозная</a:t>
                      </a:r>
                      <a:r>
                        <a:rPr lang="ru-RU" sz="2000" b="1" dirty="0" smtClean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lang="ru-RU" sz="2000" b="1" dirty="0" smtClean="0"/>
                        <a:t> 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729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Расстояние до океана.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Влияние течений на климат.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428868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Теплое течение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2428868"/>
            <a:ext cx="171451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Повышение </a:t>
            </a:r>
            <a:r>
              <a:rPr lang="en-US" dirty="0" smtClean="0">
                <a:latin typeface="Times New Roman"/>
                <a:cs typeface="Times New Roman"/>
              </a:rPr>
              <a:t>t</a:t>
            </a:r>
            <a:r>
              <a:rPr lang="ru-RU" dirty="0" smtClean="0">
                <a:latin typeface="Times New Roman"/>
                <a:cs typeface="Times New Roman"/>
              </a:rPr>
              <a:t> воздуха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00562" y="2428868"/>
            <a:ext cx="171451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Увеличение испарения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86578" y="2285992"/>
            <a:ext cx="200026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Увеличение количества осадков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29454" y="4572008"/>
            <a:ext cx="185738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Уменьшение количества осадков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4786322"/>
            <a:ext cx="185738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Уменьшение испарения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357422" y="4786322"/>
            <a:ext cx="171451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Понижение </a:t>
            </a:r>
            <a:r>
              <a:rPr lang="en-US" dirty="0" smtClean="0">
                <a:latin typeface="Times New Roman"/>
                <a:cs typeface="Times New Roman"/>
              </a:rPr>
              <a:t>t</a:t>
            </a:r>
            <a:r>
              <a:rPr lang="ru-RU" dirty="0" smtClean="0">
                <a:latin typeface="Times New Roman"/>
                <a:cs typeface="Times New Roman"/>
              </a:rPr>
              <a:t> воздуха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4786322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Холодное течение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1928794" y="2714620"/>
            <a:ext cx="428628" cy="142876"/>
          </a:xfrm>
          <a:prstGeom prst="rightArrow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071934" y="2714620"/>
            <a:ext cx="428628" cy="142876"/>
          </a:xfrm>
          <a:prstGeom prst="rightArrow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6286512" y="2643182"/>
            <a:ext cx="500066" cy="142876"/>
          </a:xfrm>
          <a:prstGeom prst="rightArrow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857356" y="5000636"/>
            <a:ext cx="428628" cy="142876"/>
          </a:xfrm>
          <a:prstGeom prst="rightArrow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6429388" y="5000636"/>
            <a:ext cx="571504" cy="142876"/>
          </a:xfrm>
          <a:prstGeom prst="rightArrow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143372" y="5000636"/>
            <a:ext cx="428628" cy="142876"/>
          </a:xfrm>
          <a:prstGeom prst="rightArrow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Вопросы для закрепления: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929718" cy="534067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464859"/>
                <a:gridCol w="4464859"/>
              </a:tblGrid>
              <a:tr h="1207299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1. Географическая широта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sz="1800" b="1" dirty="0" smtClean="0"/>
                        <a:t>Есть ли смена года?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b="1" dirty="0" smtClean="0"/>
                        <a:t>Какое время года самое теплое?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b="1" dirty="0" smtClean="0"/>
                        <a:t>Какое время года самое холодное?</a:t>
                      </a:r>
                      <a:endParaRPr lang="ru-RU" sz="1800" b="1" dirty="0"/>
                    </a:p>
                  </a:txBody>
                  <a:tcPr anchor="ctr"/>
                </a:tc>
              </a:tr>
              <a:tr h="1207299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2. Высота над уровнем моря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sz="1800" b="1" dirty="0" smtClean="0"/>
                        <a:t>Абсолютная высота …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b="1" dirty="0" smtClean="0">
                          <a:latin typeface="+mj-lt"/>
                        </a:rPr>
                        <a:t>Поэтому</a:t>
                      </a:r>
                      <a:r>
                        <a:rPr lang="ru-RU" sz="1800" b="1" baseline="0" dirty="0" smtClean="0">
                          <a:latin typeface="+mj-lt"/>
                        </a:rPr>
                        <a:t> Р</a:t>
                      </a:r>
                      <a:r>
                        <a:rPr lang="en-US" sz="1800" b="1" baseline="0" dirty="0" smtClean="0">
                          <a:latin typeface="+mj-lt"/>
                          <a:cs typeface="Times New Roman"/>
                        </a:rPr>
                        <a:t>ₐ</a:t>
                      </a:r>
                      <a:r>
                        <a:rPr lang="ru-RU" sz="1800" b="1" baseline="0" dirty="0" smtClean="0">
                          <a:latin typeface="+mj-lt"/>
                          <a:cs typeface="Times New Roman"/>
                        </a:rPr>
                        <a:t> …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b="1" baseline="0" dirty="0" smtClean="0">
                          <a:latin typeface="+mj-lt"/>
                          <a:cs typeface="Times New Roman"/>
                        </a:rPr>
                        <a:t>Поэтому </a:t>
                      </a:r>
                      <a:r>
                        <a:rPr lang="en-US" sz="1800" b="1" baseline="0" dirty="0" smtClean="0">
                          <a:latin typeface="+mj-lt"/>
                          <a:cs typeface="Times New Roman"/>
                        </a:rPr>
                        <a:t>t</a:t>
                      </a:r>
                      <a:r>
                        <a:rPr lang="ru-RU" sz="1800" b="1" baseline="0" dirty="0" smtClean="0">
                          <a:latin typeface="+mj-lt"/>
                          <a:cs typeface="Times New Roman"/>
                        </a:rPr>
                        <a:t> выше или ниже, чем на окружающей территории?</a:t>
                      </a:r>
                      <a:endParaRPr lang="ru-RU" sz="1800" b="1" dirty="0">
                        <a:latin typeface="+mj-lt"/>
                      </a:endParaRPr>
                    </a:p>
                  </a:txBody>
                  <a:tcPr anchor="ctr"/>
                </a:tc>
              </a:tr>
              <a:tr h="1207299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3. Влияние рельефа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sz="1800" b="1" dirty="0" smtClean="0"/>
                        <a:t>Какая форма рельефа (название</a:t>
                      </a: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lang="ru-RU" sz="1800" b="1" dirty="0" smtClean="0">
                          <a:latin typeface="+mj-lt"/>
                          <a:cs typeface="Times New Roman"/>
                        </a:rPr>
                        <a:t>влияет на климат?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b="1" dirty="0" smtClean="0">
                          <a:latin typeface="+mj-lt"/>
                          <a:cs typeface="Times New Roman"/>
                        </a:rPr>
                        <a:t>Каким образом?</a:t>
                      </a:r>
                      <a:endParaRPr lang="ru-RU" sz="1800" b="1" dirty="0">
                        <a:latin typeface="+mj-lt"/>
                      </a:endParaRPr>
                    </a:p>
                  </a:txBody>
                  <a:tcPr anchor="ctr"/>
                </a:tc>
              </a:tr>
              <a:tr h="1207299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4. Близость океана (моря)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sz="1800" b="1" dirty="0" smtClean="0"/>
                        <a:t>Какой океан оказывает большее воздействие?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b="1" dirty="0" smtClean="0"/>
                        <a:t>Какое влияние он оказывает</a:t>
                      </a:r>
                      <a:r>
                        <a:rPr lang="ru-RU" sz="1800" b="1" baseline="0" dirty="0" smtClean="0"/>
                        <a:t> летом, зимой?</a:t>
                      </a:r>
                      <a:endParaRPr lang="ru-RU" sz="1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367</Words>
  <Application>Microsoft Office PowerPoint</Application>
  <PresentationFormat>Экран (4:3)</PresentationFormat>
  <Paragraphs>114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ПРИЧИНЫ, ВЛИЯЮЩИЕ НА КЛИМАТ.</vt:lpstr>
      <vt:lpstr>  ЦЕЛЬ:</vt:lpstr>
      <vt:lpstr>Слайд 3</vt:lpstr>
      <vt:lpstr>Причинно – следственные связи:</vt:lpstr>
      <vt:lpstr>Слайд 5</vt:lpstr>
      <vt:lpstr>Сравнительная характеристика типов климата:</vt:lpstr>
      <vt:lpstr>Характеристика климата под влиянием океана и моря.</vt:lpstr>
      <vt:lpstr>Влияние течений на климат.</vt:lpstr>
      <vt:lpstr>Вопросы для закрепления:</vt:lpstr>
      <vt:lpstr>Вопросы для закрепления: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ПРИЧИНЫ, ВЛИЯЮЩИЕ НА КЛИМАТ.</dc:title>
  <dc:creator>ГАЛЯ</dc:creator>
  <cp:lastModifiedBy>ГАЛЯ</cp:lastModifiedBy>
  <cp:revision>6</cp:revision>
  <dcterms:created xsi:type="dcterms:W3CDTF">2010-04-21T15:39:28Z</dcterms:created>
  <dcterms:modified xsi:type="dcterms:W3CDTF">2010-04-21T16:34:36Z</dcterms:modified>
</cp:coreProperties>
</file>