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8" r:id="rId4"/>
    <p:sldId id="274" r:id="rId5"/>
    <p:sldId id="277" r:id="rId6"/>
    <p:sldId id="259" r:id="rId7"/>
    <p:sldId id="260" r:id="rId8"/>
    <p:sldId id="278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9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928825"/>
          </a:xfrm>
        </p:spPr>
        <p:txBody>
          <a:bodyPr/>
          <a:lstStyle/>
          <a:p>
            <a:pPr algn="ctr"/>
            <a:r>
              <a:rPr lang="ru-RU" dirty="0" err="1" smtClean="0"/>
              <a:t>Восточно</a:t>
            </a:r>
            <a:r>
              <a:rPr lang="ru-RU" dirty="0" smtClean="0"/>
              <a:t>- Сибирский экономический район.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Площадь – 4,1 млн.кв.км.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301208"/>
            <a:ext cx="6840760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u="sng" dirty="0" smtClean="0"/>
              <a:t>Цели урока</a:t>
            </a:r>
            <a:r>
              <a:rPr lang="ru-RU" dirty="0" smtClean="0"/>
              <a:t>: определить состав Восточной Сибири и особенности ЭГП района. Изучить отрасли специализации Восточной Сибири и факторы их формирования. Познакомиться с проблемами района.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Прирост населения за счёт миграции.</a:t>
            </a:r>
          </a:p>
          <a:p>
            <a:r>
              <a:rPr lang="ru-RU" b="1" dirty="0" smtClean="0"/>
              <a:t>Нехватка трудовых ресурсов.</a:t>
            </a:r>
          </a:p>
          <a:p>
            <a:r>
              <a:rPr lang="ru-RU" b="1" dirty="0" smtClean="0"/>
              <a:t>Улучшение условий жизни малочисленных народов.</a:t>
            </a:r>
          </a:p>
          <a:p>
            <a:r>
              <a:rPr lang="ru-RU" b="1" dirty="0" smtClean="0"/>
              <a:t>Развитие сферы услуг и инфраструктуры.</a:t>
            </a:r>
            <a:endParaRPr lang="ru-RU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Экономика. Отрасли специализации.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Цветная металлургия – 24% РФ.</a:t>
            </a:r>
          </a:p>
          <a:p>
            <a:r>
              <a:rPr lang="ru-RU" b="1" dirty="0" smtClean="0"/>
              <a:t>Лесная – 17% РФ.</a:t>
            </a:r>
          </a:p>
          <a:p>
            <a:r>
              <a:rPr lang="ru-RU" b="1" dirty="0" smtClean="0"/>
              <a:t>Электроэнергетика – 8% РФ.</a:t>
            </a:r>
          </a:p>
          <a:p>
            <a:r>
              <a:rPr lang="ru-RU" b="1" dirty="0" smtClean="0"/>
              <a:t>Сельскохозяйственная специализация – мясное животноводство. На севере – оленеводство, коневодство – Тыва.</a:t>
            </a:r>
          </a:p>
          <a:p>
            <a:r>
              <a:rPr lang="ru-RU" b="1" dirty="0" smtClean="0"/>
              <a:t>Земледелие является вспомогательной отраслью.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445224"/>
            <a:ext cx="83529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Почему земледелие  является вспомогательной отраслью хозяйства? Ответ обоснуйте.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ТПК.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Wingdings" pitchFamily="2" charset="2"/>
              <a:buChar char="ü"/>
            </a:pPr>
            <a:r>
              <a:rPr lang="ru-RU" b="1" u="sng" dirty="0" smtClean="0"/>
              <a:t>Канско-Ачинский ТПК (КАТЭК)</a:t>
            </a:r>
          </a:p>
          <a:p>
            <a:pPr>
              <a:buNone/>
            </a:pPr>
            <a:r>
              <a:rPr lang="ru-RU" b="1" dirty="0" smtClean="0"/>
              <a:t>Специализация: алюминиевая промышленность, электроэнергетика, лесная, химическая промышленность.</a:t>
            </a:r>
          </a:p>
          <a:p>
            <a:pPr>
              <a:buFont typeface="Wingdings" pitchFamily="2" charset="2"/>
              <a:buChar char="ü"/>
            </a:pPr>
            <a:r>
              <a:rPr lang="ru-RU" b="1" u="sng" dirty="0" err="1" smtClean="0"/>
              <a:t>Братско</a:t>
            </a:r>
            <a:r>
              <a:rPr lang="ru-RU" b="1" u="sng" dirty="0" smtClean="0"/>
              <a:t>- </a:t>
            </a:r>
            <a:r>
              <a:rPr lang="ru-RU" b="1" u="sng" dirty="0" err="1" smtClean="0"/>
              <a:t>Усть-Илимский</a:t>
            </a:r>
            <a:r>
              <a:rPr lang="ru-RU" b="1" u="sng" dirty="0" smtClean="0"/>
              <a:t> ТПК</a:t>
            </a:r>
          </a:p>
          <a:p>
            <a:pPr>
              <a:buNone/>
            </a:pPr>
            <a:r>
              <a:rPr lang="ru-RU" b="1" dirty="0" smtClean="0"/>
              <a:t>Специализация: алюминиевая промышленность, лесная, гидроэнергетика.</a:t>
            </a:r>
            <a:endParaRPr lang="ru-RU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Саянский ТПК.</a:t>
            </a:r>
          </a:p>
          <a:p>
            <a:pPr>
              <a:buNone/>
            </a:pPr>
            <a:r>
              <a:rPr lang="ru-RU" b="1" dirty="0" smtClean="0"/>
              <a:t>Специализация: гидроэнергетика, алюминиевая промышленность, химическая промышленность, машиностроение.</a:t>
            </a:r>
          </a:p>
          <a:p>
            <a:r>
              <a:rPr lang="ru-RU" b="1" u="sng" dirty="0" smtClean="0"/>
              <a:t>Норильский промышленный узел.</a:t>
            </a:r>
          </a:p>
          <a:p>
            <a:pPr>
              <a:buNone/>
            </a:pPr>
            <a:r>
              <a:rPr lang="ru-RU" b="1" dirty="0" smtClean="0"/>
              <a:t>Специализация: медно-никелевая промышленность.</a:t>
            </a:r>
            <a:endParaRPr lang="ru-RU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Используя карту, текст учебника, ответить на вопросы.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1.Какая гидроэлектростанция расположена на Ангаре.</a:t>
            </a:r>
          </a:p>
          <a:p>
            <a:pPr>
              <a:buNone/>
            </a:pPr>
            <a:r>
              <a:rPr lang="ru-RU" b="1" dirty="0" smtClean="0"/>
              <a:t>а)</a:t>
            </a:r>
            <a:r>
              <a:rPr lang="ru-RU" b="1" dirty="0" err="1" smtClean="0"/>
              <a:t>Саяно</a:t>
            </a:r>
            <a:r>
              <a:rPr lang="ru-RU" b="1" dirty="0" smtClean="0"/>
              <a:t> – </a:t>
            </a:r>
            <a:r>
              <a:rPr lang="ru-RU" b="1" dirty="0" err="1" smtClean="0"/>
              <a:t>Шушенская</a:t>
            </a:r>
            <a:r>
              <a:rPr lang="ru-RU" b="1" dirty="0" smtClean="0"/>
              <a:t>;</a:t>
            </a:r>
          </a:p>
          <a:p>
            <a:pPr>
              <a:buNone/>
            </a:pPr>
            <a:r>
              <a:rPr lang="ru-RU" b="1" dirty="0" smtClean="0"/>
              <a:t>б)</a:t>
            </a:r>
            <a:r>
              <a:rPr lang="ru-RU" b="1" dirty="0" err="1" smtClean="0"/>
              <a:t>Усть-Илимская</a:t>
            </a:r>
            <a:r>
              <a:rPr lang="ru-RU" b="1" dirty="0" smtClean="0"/>
              <a:t>;</a:t>
            </a:r>
          </a:p>
          <a:p>
            <a:pPr>
              <a:buNone/>
            </a:pPr>
            <a:r>
              <a:rPr lang="ru-RU" b="1" dirty="0" smtClean="0"/>
              <a:t>в)</a:t>
            </a:r>
            <a:r>
              <a:rPr lang="ru-RU" b="1" dirty="0" err="1" smtClean="0"/>
              <a:t>Мамканская</a:t>
            </a:r>
            <a:r>
              <a:rPr lang="ru-RU" b="1" dirty="0" smtClean="0"/>
              <a:t>;</a:t>
            </a:r>
          </a:p>
          <a:p>
            <a:pPr>
              <a:buNone/>
            </a:pPr>
            <a:r>
              <a:rPr lang="ru-RU" b="1" dirty="0" smtClean="0"/>
              <a:t>г)Вилюйская.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2.В каком из перечисленных городов производятся сельскохозяйственные комбайны:</a:t>
            </a:r>
          </a:p>
          <a:p>
            <a:pPr>
              <a:buNone/>
            </a:pPr>
            <a:r>
              <a:rPr lang="ru-RU" b="1" dirty="0" smtClean="0"/>
              <a:t>а)Иркутск;</a:t>
            </a:r>
          </a:p>
          <a:p>
            <a:pPr>
              <a:buNone/>
            </a:pPr>
            <a:r>
              <a:rPr lang="ru-RU" b="1" dirty="0" smtClean="0"/>
              <a:t>б) Чита;</a:t>
            </a:r>
          </a:p>
          <a:p>
            <a:pPr>
              <a:buNone/>
            </a:pPr>
            <a:r>
              <a:rPr lang="ru-RU" b="1" dirty="0" smtClean="0"/>
              <a:t>в) Красноярск;</a:t>
            </a:r>
          </a:p>
          <a:p>
            <a:pPr>
              <a:buNone/>
            </a:pPr>
            <a:r>
              <a:rPr lang="ru-RU" b="1" dirty="0" smtClean="0"/>
              <a:t>г) Норильск.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3.В каком субъекте Федерации столица расположена на реке Селенга?</a:t>
            </a:r>
          </a:p>
          <a:p>
            <a:pPr>
              <a:buNone/>
            </a:pPr>
            <a:r>
              <a:rPr lang="ru-RU" b="1" dirty="0" smtClean="0"/>
              <a:t>а) Республика Бурятия;</a:t>
            </a:r>
          </a:p>
          <a:p>
            <a:pPr>
              <a:buNone/>
            </a:pPr>
            <a:r>
              <a:rPr lang="ru-RU" b="1" dirty="0" smtClean="0"/>
              <a:t>б) Забайкальский край;</a:t>
            </a:r>
          </a:p>
          <a:p>
            <a:pPr>
              <a:buNone/>
            </a:pPr>
            <a:r>
              <a:rPr lang="ru-RU" b="1" dirty="0" smtClean="0"/>
              <a:t>в) Республика Хакасия;</a:t>
            </a:r>
          </a:p>
          <a:p>
            <a:pPr>
              <a:buNone/>
            </a:pPr>
            <a:r>
              <a:rPr lang="ru-RU" b="1" dirty="0" smtClean="0"/>
              <a:t>г) Республика Тыва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4. </a:t>
            </a:r>
            <a:r>
              <a:rPr lang="ru-RU" b="1" i="1" dirty="0" smtClean="0"/>
              <a:t>Установите соответствие между производством и центром его размещения</a:t>
            </a:r>
          </a:p>
          <a:p>
            <a:pPr>
              <a:buNone/>
            </a:pPr>
            <a:r>
              <a:rPr lang="ru-RU" b="1" i="1" dirty="0" smtClean="0"/>
              <a:t>Производство			Центр    						размещения</a:t>
            </a:r>
          </a:p>
          <a:p>
            <a:pPr>
              <a:buNone/>
            </a:pPr>
            <a:r>
              <a:rPr lang="ru-RU" sz="2800" b="1" dirty="0" smtClean="0"/>
              <a:t>1)Алюминиевая 		а)Петровск-Забайкальский</a:t>
            </a:r>
          </a:p>
          <a:p>
            <a:pPr>
              <a:buNone/>
            </a:pPr>
            <a:r>
              <a:rPr lang="ru-RU" sz="2800" b="1" dirty="0" smtClean="0"/>
              <a:t>2.Медная			б)Норильск</a:t>
            </a:r>
          </a:p>
          <a:p>
            <a:pPr>
              <a:buNone/>
            </a:pPr>
            <a:r>
              <a:rPr lang="ru-RU" sz="2800" b="1" dirty="0" smtClean="0"/>
              <a:t>3.Передельная		в)Саяногорск</a:t>
            </a:r>
          </a:p>
          <a:p>
            <a:pPr>
              <a:buNone/>
            </a:pPr>
            <a:r>
              <a:rPr lang="ru-RU" sz="2800" b="1" dirty="0" smtClean="0"/>
              <a:t>металлургия		г) Чита</a:t>
            </a:r>
          </a:p>
          <a:p>
            <a:pPr>
              <a:buNone/>
            </a:pPr>
            <a:endParaRPr lang="ru-RU" sz="2800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5.Установите соответствие между реками и столицами, которые на них расположены.</a:t>
            </a:r>
          </a:p>
          <a:p>
            <a:pPr>
              <a:buNone/>
            </a:pPr>
            <a:r>
              <a:rPr lang="ru-RU" i="1" dirty="0" smtClean="0"/>
              <a:t>Реки</a:t>
            </a:r>
            <a:r>
              <a:rPr lang="ru-RU" b="1" i="1" dirty="0" smtClean="0"/>
              <a:t>			</a:t>
            </a:r>
            <a:r>
              <a:rPr lang="ru-RU" i="1" dirty="0" smtClean="0"/>
              <a:t>Столицы</a:t>
            </a:r>
          </a:p>
          <a:p>
            <a:pPr>
              <a:buNone/>
            </a:pPr>
            <a:r>
              <a:rPr lang="ru-RU" b="1" i="1" dirty="0" smtClean="0"/>
              <a:t>1.Енисей			а) Иркутск</a:t>
            </a:r>
          </a:p>
          <a:p>
            <a:pPr>
              <a:buNone/>
            </a:pPr>
            <a:r>
              <a:rPr lang="ru-RU" b="1" i="1" dirty="0" smtClean="0"/>
              <a:t>2.Ангара			б)Улан-Удэ</a:t>
            </a:r>
          </a:p>
          <a:p>
            <a:pPr>
              <a:buNone/>
            </a:pPr>
            <a:r>
              <a:rPr lang="ru-RU" b="1" i="1" dirty="0" smtClean="0"/>
              <a:t>3.Селенга		в) Чита</a:t>
            </a:r>
          </a:p>
          <a:p>
            <a:pPr>
              <a:buNone/>
            </a:pPr>
            <a:r>
              <a:rPr lang="ru-RU" b="1" i="1" dirty="0" smtClean="0"/>
              <a:t>					г)Абакан</a:t>
            </a:r>
            <a:endParaRPr lang="ru-RU" b="1" i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6.Известно, что в городе Красноярске находится один из крупнейших в России алюминиевых заводов. С чем связано расположение данного предприятия в этом городе? Назовите несколько причин.</a:t>
            </a:r>
            <a:endParaRPr lang="ru-RU" b="1" i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56895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0"/>
            <a:ext cx="8496944" cy="14127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/>
              <a:t>Назвать особенности ЭГП района;</a:t>
            </a:r>
          </a:p>
          <a:p>
            <a:r>
              <a:rPr lang="ru-RU" sz="3600" dirty="0"/>
              <a:t> Дать оценку ЭГП Восточной Сибири.</a:t>
            </a:r>
          </a:p>
        </p:txBody>
      </p:sp>
    </p:spTree>
    <p:extLst>
      <p:ext uri="{BB962C8B-B14F-4D97-AF65-F5344CB8AC3E}">
        <p14:creationId xmlns:p14="http://schemas.microsoft.com/office/powerpoint/2010/main" val="1953310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1.б;</a:t>
            </a:r>
          </a:p>
          <a:p>
            <a:pPr>
              <a:buNone/>
            </a:pPr>
            <a:r>
              <a:rPr lang="ru-RU" dirty="0" smtClean="0"/>
              <a:t>2.в;</a:t>
            </a:r>
          </a:p>
          <a:p>
            <a:pPr>
              <a:buNone/>
            </a:pPr>
            <a:r>
              <a:rPr lang="ru-RU" dirty="0" smtClean="0"/>
              <a:t>3.а;</a:t>
            </a:r>
          </a:p>
          <a:p>
            <a:pPr>
              <a:buNone/>
            </a:pPr>
            <a:r>
              <a:rPr lang="ru-RU" dirty="0" smtClean="0"/>
              <a:t>4. 1в; 2б; 3а.</a:t>
            </a:r>
          </a:p>
          <a:p>
            <a:pPr>
              <a:buNone/>
            </a:pPr>
            <a:r>
              <a:rPr lang="ru-RU" dirty="0" smtClean="0"/>
              <a:t>5. 1б; 2а;3г.</a:t>
            </a:r>
          </a:p>
          <a:p>
            <a:pPr>
              <a:buNone/>
            </a:pPr>
            <a:r>
              <a:rPr lang="ru-RU" dirty="0" smtClean="0"/>
              <a:t>6.Расположение предприятия связано с основными факторами размещения алюминиевой промышленности:  энергетическим (Красноярская ГЭС), сырьевым (месторождение бокситов).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 баллов -5</a:t>
            </a:r>
          </a:p>
          <a:p>
            <a:pPr>
              <a:buNone/>
            </a:pPr>
            <a:r>
              <a:rPr lang="ru-RU" dirty="0" smtClean="0"/>
              <a:t>4 -5 баллов -4</a:t>
            </a:r>
          </a:p>
          <a:p>
            <a:pPr>
              <a:buNone/>
            </a:pPr>
            <a:r>
              <a:rPr lang="ru-RU" dirty="0" smtClean="0"/>
              <a:t>3балла -3.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Параграф  57.</a:t>
            </a:r>
          </a:p>
          <a:p>
            <a:r>
              <a:rPr lang="ru-RU" dirty="0" smtClean="0"/>
              <a:t>Дать характеристику одного из ТПК Восточной Сибири по плану:</a:t>
            </a:r>
          </a:p>
          <a:p>
            <a:pPr marL="118872" indent="0">
              <a:buNone/>
            </a:pPr>
            <a:r>
              <a:rPr lang="ru-RU" b="1" i="1" dirty="0" smtClean="0"/>
              <a:t>1.Название ТПК, его ЭГП.</a:t>
            </a:r>
          </a:p>
          <a:p>
            <a:pPr marL="118872" indent="0">
              <a:buNone/>
            </a:pPr>
            <a:r>
              <a:rPr lang="ru-RU" b="1" i="1" dirty="0" smtClean="0"/>
              <a:t>2.Состав ТПК (города).</a:t>
            </a:r>
          </a:p>
          <a:p>
            <a:pPr marL="118872" indent="0">
              <a:buNone/>
            </a:pPr>
            <a:r>
              <a:rPr lang="ru-RU" b="1" i="1" dirty="0" smtClean="0"/>
              <a:t>3.Природные ресурсы и энергия, используемые на территории ТПК.</a:t>
            </a:r>
          </a:p>
          <a:p>
            <a:pPr marL="118872" indent="0">
              <a:buNone/>
            </a:pPr>
            <a:r>
              <a:rPr lang="ru-RU" b="1" i="1" dirty="0" smtClean="0"/>
              <a:t>4.Отрасли специализации.</a:t>
            </a:r>
          </a:p>
          <a:p>
            <a:pPr marL="118872" indent="0">
              <a:buNone/>
            </a:pPr>
            <a:r>
              <a:rPr lang="ru-RU" b="1" i="1" dirty="0" smtClean="0"/>
              <a:t>5.Выпускаемая продукция.</a:t>
            </a:r>
          </a:p>
          <a:p>
            <a:pPr marL="118872" indent="0">
              <a:buNone/>
            </a:pPr>
            <a:r>
              <a:rPr lang="ru-RU" b="1" i="1" dirty="0" smtClean="0"/>
              <a:t>6.Проблемы и перспективы развития.</a:t>
            </a:r>
          </a:p>
          <a:p>
            <a:pPr marL="11887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93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сайты.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75191"/>
            <a:ext cx="8784976" cy="4625609"/>
          </a:xfrm>
        </p:spPr>
        <p:txBody>
          <a:bodyPr>
            <a:normAutofit/>
          </a:bodyPr>
          <a:lstStyle/>
          <a:p>
            <a:r>
              <a:rPr lang="en-US" sz="1800" dirty="0"/>
              <a:t>http://</a:t>
            </a:r>
            <a:r>
              <a:rPr lang="en-US" sz="1800" dirty="0" smtClean="0"/>
              <a:t>900igr.net/fotografii/geografija/Vostochno-sibirskij/029-Kakie-subekty-federatsii-vkhodjat-v-sostav-Vostochno-Sibirskogo.html</a:t>
            </a:r>
            <a:endParaRPr lang="ru-RU" sz="1800" dirty="0" smtClean="0"/>
          </a:p>
          <a:p>
            <a:r>
              <a:rPr lang="en-US" sz="1800" dirty="0"/>
              <a:t>http://</a:t>
            </a:r>
            <a:r>
              <a:rPr lang="en-US" sz="1800" dirty="0" smtClean="0"/>
              <a:t>900igr.net/prezentatsii/geografija/Rajony-Rossii/002-Pri-ekonomicheskom-rajonirovanii-v-Rossijskoj-Federatsii-vydeljajut-11.html</a:t>
            </a:r>
            <a:endParaRPr lang="ru-RU" sz="1800" dirty="0" smtClean="0"/>
          </a:p>
          <a:p>
            <a:r>
              <a:rPr lang="en-US" sz="1800" dirty="0"/>
              <a:t>http://</a:t>
            </a:r>
            <a:r>
              <a:rPr lang="en-US" sz="1800" dirty="0" smtClean="0"/>
              <a:t>900igr.net/kartinki/geografija/Vostochnaja-Sibir/028-Vostochnaja-Sibir.html</a:t>
            </a:r>
            <a:endParaRPr lang="ru-RU" sz="1800" dirty="0" smtClean="0"/>
          </a:p>
          <a:p>
            <a:r>
              <a:rPr lang="en-US" sz="1800" dirty="0"/>
              <a:t>http://900igr.net/prezentatsii/geografija/Aziatskaja-chast-Rossii/007-Razmeschenie-naselenija.html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74688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3"/>
            <a:ext cx="8715436" cy="514353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Район расположен в центре азиатской России;</a:t>
            </a:r>
          </a:p>
          <a:p>
            <a:r>
              <a:rPr lang="ru-RU" dirty="0" smtClean="0"/>
              <a:t>ЭГП района – </a:t>
            </a:r>
            <a:r>
              <a:rPr lang="ru-RU" u="sng" dirty="0" smtClean="0"/>
              <a:t>невыгодное:</a:t>
            </a:r>
          </a:p>
          <a:p>
            <a:pPr>
              <a:buNone/>
            </a:pPr>
            <a:r>
              <a:rPr lang="ru-RU" dirty="0" smtClean="0"/>
              <a:t>			1.Восточная Сибирь расположена вдали от наиболее развитых районов РФ;</a:t>
            </a:r>
          </a:p>
          <a:p>
            <a:pPr>
              <a:buNone/>
            </a:pPr>
            <a:r>
              <a:rPr lang="ru-RU" dirty="0" smtClean="0"/>
              <a:t>			2.Низкая степень транспортной освоенности;</a:t>
            </a:r>
          </a:p>
          <a:p>
            <a:pPr>
              <a:buNone/>
            </a:pPr>
            <a:r>
              <a:rPr lang="ru-RU" dirty="0" smtClean="0"/>
              <a:t>			3.Нет существенной связи с пограничными государствами;</a:t>
            </a:r>
          </a:p>
          <a:p>
            <a:pPr>
              <a:buNone/>
            </a:pPr>
            <a:r>
              <a:rPr lang="ru-RU" dirty="0" smtClean="0"/>
              <a:t>			4.Суровый климат затрудняет хозяйственное освоение территории.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1412776"/>
            <a:ext cx="4752528" cy="4752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Какие субъекты федерации входят в состав Восточной Сибири и их административные центры.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3771070" cy="687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3480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Природные ресурсы Восточной Сибири.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84" y="1412776"/>
            <a:ext cx="7260297" cy="544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868144" y="5229200"/>
            <a:ext cx="3275856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Какими ресурсами богата Восточная Сибирь?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49811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558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Природные ресурсы района.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529905"/>
              </p:ext>
            </p:extLst>
          </p:nvPr>
        </p:nvGraphicFramePr>
        <p:xfrm>
          <a:off x="16952" y="677127"/>
          <a:ext cx="9127048" cy="6181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319"/>
                <a:gridCol w="6788729"/>
              </a:tblGrid>
              <a:tr h="72520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Природные ресурсы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Краткая характеристика.</a:t>
                      </a:r>
                      <a:endParaRPr lang="ru-RU" sz="2000" dirty="0"/>
                    </a:p>
                  </a:txBody>
                  <a:tcPr/>
                </a:tc>
              </a:tr>
              <a:tr h="352240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Минеральные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Бурый уголь- Канско-Ачинский бассейн</a:t>
                      </a:r>
                    </a:p>
                    <a:p>
                      <a:r>
                        <a:rPr lang="ru-RU" sz="2000" b="1" dirty="0" smtClean="0"/>
                        <a:t>Каменный уголь – Тунгусский, Таймырский,  </a:t>
                      </a:r>
                      <a:r>
                        <a:rPr lang="ru-RU" sz="2000" b="1" dirty="0" err="1" smtClean="0"/>
                        <a:t>Иркутско-Черемховский</a:t>
                      </a:r>
                      <a:r>
                        <a:rPr lang="ru-RU" sz="2000" b="1" dirty="0" smtClean="0"/>
                        <a:t> бассейн, Кызыл, </a:t>
                      </a:r>
                      <a:r>
                        <a:rPr lang="ru-RU" sz="2000" b="1" dirty="0" err="1" smtClean="0"/>
                        <a:t>Черногорск</a:t>
                      </a:r>
                      <a:r>
                        <a:rPr lang="ru-RU" sz="2000" b="1" dirty="0" smtClean="0"/>
                        <a:t> (Хакасия).</a:t>
                      </a:r>
                    </a:p>
                    <a:p>
                      <a:r>
                        <a:rPr lang="ru-RU" sz="2000" b="1" dirty="0" smtClean="0"/>
                        <a:t>Железная руда – Красноярский край, Иркутская </a:t>
                      </a:r>
                      <a:r>
                        <a:rPr lang="ru-RU" sz="2000" b="1" dirty="0" err="1" smtClean="0"/>
                        <a:t>обл</a:t>
                      </a:r>
                      <a:r>
                        <a:rPr lang="ru-RU" sz="2000" b="1" dirty="0" smtClean="0"/>
                        <a:t>, Хакасия.</a:t>
                      </a:r>
                    </a:p>
                    <a:p>
                      <a:r>
                        <a:rPr lang="ru-RU" sz="2000" b="1" dirty="0" smtClean="0"/>
                        <a:t>Бокситы – Красноярский край.</a:t>
                      </a:r>
                    </a:p>
                    <a:p>
                      <a:r>
                        <a:rPr lang="ru-RU" sz="2000" b="1" dirty="0" smtClean="0"/>
                        <a:t>Медно-никелевые руды – Норильск</a:t>
                      </a:r>
                    </a:p>
                    <a:p>
                      <a:r>
                        <a:rPr lang="ru-RU" sz="2000" b="1" dirty="0" smtClean="0"/>
                        <a:t>Полиметаллы – Читинская обл.</a:t>
                      </a:r>
                    </a:p>
                    <a:p>
                      <a:r>
                        <a:rPr lang="ru-RU" sz="2000" b="1" dirty="0" smtClean="0"/>
                        <a:t>Оловянные руды – Читинская обл.</a:t>
                      </a:r>
                    </a:p>
                    <a:p>
                      <a:r>
                        <a:rPr lang="ru-RU" sz="2000" b="1" dirty="0" smtClean="0"/>
                        <a:t>Золото – Иркутская </a:t>
                      </a:r>
                      <a:r>
                        <a:rPr lang="ru-RU" sz="2000" b="1" dirty="0" err="1" smtClean="0"/>
                        <a:t>обл</a:t>
                      </a:r>
                      <a:r>
                        <a:rPr lang="ru-RU" sz="2000" b="1" dirty="0" smtClean="0"/>
                        <a:t>, Читинская обл.</a:t>
                      </a:r>
                    </a:p>
                    <a:p>
                      <a:r>
                        <a:rPr lang="ru-RU" sz="2000" b="1" dirty="0" smtClean="0"/>
                        <a:t>Поваренная соль – Иркутская обл.</a:t>
                      </a:r>
                    </a:p>
                    <a:p>
                      <a:r>
                        <a:rPr lang="ru-RU" sz="2000" b="1" dirty="0" smtClean="0"/>
                        <a:t>Алмазы</a:t>
                      </a:r>
                      <a:r>
                        <a:rPr lang="ru-RU" sz="2000" b="1" baseline="0" dirty="0" smtClean="0"/>
                        <a:t> – Якутия.</a:t>
                      </a:r>
                      <a:endParaRPr lang="ru-RU" sz="2000" b="1" dirty="0"/>
                    </a:p>
                  </a:txBody>
                  <a:tcPr/>
                </a:tc>
              </a:tr>
              <a:tr h="69001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Лесные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Значительные. В основном растут</a:t>
                      </a:r>
                      <a:r>
                        <a:rPr lang="ru-RU" sz="2000" b="1" baseline="0" dirty="0" smtClean="0"/>
                        <a:t> породы хвойных деревьев: лиственница, ель, пихта, кедр и др.</a:t>
                      </a:r>
                      <a:endParaRPr lang="ru-RU" sz="2000" b="1" dirty="0"/>
                    </a:p>
                  </a:txBody>
                  <a:tcPr/>
                </a:tc>
              </a:tr>
              <a:tr h="98573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Почвенно-земельные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Почвы – </a:t>
                      </a:r>
                      <a:r>
                        <a:rPr lang="ru-RU" sz="2000" b="1" dirty="0" err="1" smtClean="0"/>
                        <a:t>малоплодородны</a:t>
                      </a:r>
                      <a:r>
                        <a:rPr lang="ru-RU" sz="2000" b="1" dirty="0" smtClean="0"/>
                        <a:t>.  В структуре земельных угодий преобладают леса. На юге – обрабатываемые земли и пастбища, на севере – оленьи пастбища.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607382"/>
              </p:ext>
            </p:extLst>
          </p:nvPr>
        </p:nvGraphicFramePr>
        <p:xfrm>
          <a:off x="0" y="1774825"/>
          <a:ext cx="91440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236"/>
                <a:gridCol w="66357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Агроклиматичес</a:t>
                      </a:r>
                      <a:r>
                        <a:rPr lang="ru-RU" sz="2000" dirty="0" smtClean="0"/>
                        <a:t> 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Возможно земледелие в теплое время года, Культуры с коротким  вегетационным периодом.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Водные.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Водные ресурсы огромны, здесь находятся реки : Енисей,</a:t>
                      </a:r>
                      <a:r>
                        <a:rPr lang="ru-RU" sz="2000" b="1" baseline="0" dirty="0" smtClean="0"/>
                        <a:t> Ангара, обладающие  средним многолетним годовым стоком 500- 1000 куб. км. в год. В озере Байкал сосредоточено 20% пресной воды мира. 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Рекреационные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Низкая степень туристской освоенности территории. Исключением</a:t>
                      </a:r>
                      <a:r>
                        <a:rPr lang="ru-RU" sz="2000" b="1" baseline="0" dirty="0" smtClean="0"/>
                        <a:t> являются: Байкал, верховья Енисея.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Как размещено население по территории Восточной Сибири. Чем можно объяснить такое размещение?</a:t>
            </a:r>
            <a:endParaRPr lang="ru-RU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296" y="1484784"/>
            <a:ext cx="7164286" cy="5373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163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Население.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435280" cy="4829188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Проживает 9 млн. человек. (6,2% населения России).</a:t>
            </a:r>
          </a:p>
          <a:p>
            <a:r>
              <a:rPr lang="ru-RU" b="1" dirty="0" smtClean="0"/>
              <a:t>Городское население составляет – 71,5%</a:t>
            </a:r>
          </a:p>
          <a:p>
            <a:r>
              <a:rPr lang="ru-RU" b="1" dirty="0" smtClean="0"/>
              <a:t>Средняя плотность – 2,2 чел/кв.км.</a:t>
            </a:r>
          </a:p>
          <a:p>
            <a:r>
              <a:rPr lang="ru-RU" b="1" dirty="0" smtClean="0"/>
              <a:t>Национальный состав неоднороден, русские – 80% жителей.</a:t>
            </a:r>
          </a:p>
          <a:p>
            <a:r>
              <a:rPr lang="ru-RU" b="1" dirty="0" smtClean="0"/>
              <a:t>Основная часть населения сосредоточена вдоль Транссибирской магистрали.</a:t>
            </a:r>
          </a:p>
          <a:p>
            <a:r>
              <a:rPr lang="ru-RU" b="1" dirty="0" smtClean="0"/>
              <a:t>Крупнейшая агломерация – Красноярская</a:t>
            </a:r>
          </a:p>
          <a:p>
            <a:endParaRPr lang="ru-RU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264</TotalTime>
  <Words>725</Words>
  <Application>Microsoft Office PowerPoint</Application>
  <PresentationFormat>Экран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Модульная</vt:lpstr>
      <vt:lpstr>Восточно- Сибирский экономический район.</vt:lpstr>
      <vt:lpstr> </vt:lpstr>
      <vt:lpstr>Презентация PowerPoint</vt:lpstr>
      <vt:lpstr>Какие субъекты федерации входят в состав Восточной Сибири и их административные центры.</vt:lpstr>
      <vt:lpstr>Природные ресурсы Восточной Сибири.</vt:lpstr>
      <vt:lpstr>Природные ресурсы района.</vt:lpstr>
      <vt:lpstr>Презентация PowerPoint</vt:lpstr>
      <vt:lpstr>Как размещено население по территории Восточной Сибири. Чем можно объяснить такое размещение?</vt:lpstr>
      <vt:lpstr>Население.</vt:lpstr>
      <vt:lpstr>Проблемы.</vt:lpstr>
      <vt:lpstr>Экономика. Отрасли специализации.</vt:lpstr>
      <vt:lpstr>ТПК.</vt:lpstr>
      <vt:lpstr>Презентация PowerPoint</vt:lpstr>
      <vt:lpstr>Используя карту, текст учебника, ответить на вопросы.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Ответы:</vt:lpstr>
      <vt:lpstr>Презентация PowerPoint</vt:lpstr>
      <vt:lpstr>Домашнее задание.</vt:lpstr>
      <vt:lpstr>Интернет сайты.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Восточно- Сибирский экономический район.</dc:title>
  <cp:lastModifiedBy>Asp.Net</cp:lastModifiedBy>
  <cp:revision>23</cp:revision>
  <dcterms:modified xsi:type="dcterms:W3CDTF">2013-04-04T18:17:19Z</dcterms:modified>
</cp:coreProperties>
</file>