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72" r:id="rId2"/>
    <p:sldId id="275" r:id="rId3"/>
    <p:sldId id="283" r:id="rId4"/>
    <p:sldId id="276" r:id="rId5"/>
    <p:sldId id="278" r:id="rId6"/>
    <p:sldId id="266" r:id="rId7"/>
    <p:sldId id="259" r:id="rId8"/>
    <p:sldId id="267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71" r:id="rId17"/>
    <p:sldId id="286" r:id="rId18"/>
    <p:sldId id="282" r:id="rId19"/>
    <p:sldId id="281" r:id="rId20"/>
    <p:sldId id="279" r:id="rId21"/>
    <p:sldId id="280" r:id="rId22"/>
    <p:sldId id="269" r:id="rId23"/>
    <p:sldId id="277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23416"/>
    <a:srgbClr val="FAE1DA"/>
    <a:srgbClr val="FFFF99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766663-CF1F-4F86-B554-69DB8A2368D3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ACCC6C5-CD0F-4D16-A801-047A868A3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F2EF27-C63C-4CBF-8CDA-1ECE8304589C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0983-04C0-4D9D-BD2A-4910F5BCE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FD6B-F7F9-4EFE-9469-326929EAC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7B13-4E79-4676-AD2E-A581E7E5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F757-147B-4270-931F-EB23C907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7CBB-6FBD-4398-AD77-D7150C71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D180-191D-49CE-B608-1C7268A64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E8C5-FFFD-4AC2-9FA7-4EB317C07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6A8D-590F-41FB-8D2E-4779D7BF7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611A-6AF5-4F67-9D21-B05707E59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9910-53D9-488C-92F3-3112530E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B133-94E9-4943-B25E-8614BD23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DDD2A99-9D97-4B29-A1C5-2493D19F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25hour.ru/photogallery/hotels/2751058939_472e5751c4.jpg" TargetMode="External"/><Relationship Id="rId13" Type="http://schemas.openxmlformats.org/officeDocument/2006/relationships/hyperlink" Target="http://geoman.ru/news/item/f00/s02/n0000278/pic/000000.jpg" TargetMode="External"/><Relationship Id="rId3" Type="http://schemas.openxmlformats.org/officeDocument/2006/relationships/hyperlink" Target="http://radiuscity.ru/files/articles/issue111/article1049/3.jpg" TargetMode="External"/><Relationship Id="rId7" Type="http://schemas.openxmlformats.org/officeDocument/2006/relationships/hyperlink" Target="http://s08.radikal.ru/i181/0909/5e/56196356c78b.jpg" TargetMode="External"/><Relationship Id="rId12" Type="http://schemas.openxmlformats.org/officeDocument/2006/relationships/hyperlink" Target="http://www.tarantulas.ru/photo/Theraphosa_blondi_3_foto.jpg-&#1087;&#1072;&#1091;&#1082;" TargetMode="External"/><Relationship Id="rId2" Type="http://schemas.openxmlformats.org/officeDocument/2006/relationships/hyperlink" Target="http://fotki.yandex.ru/users/eklekta-amon/view/25868/?page=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file.ru/photo/vitalypol/2579420/48549081.jpg" TargetMode="External"/><Relationship Id="rId11" Type="http://schemas.openxmlformats.org/officeDocument/2006/relationships/hyperlink" Target="http://www.floranimal.ru/pages/animal/zh/2995.jpg-&#1078;&#1091;&#1082;" TargetMode="External"/><Relationship Id="rId5" Type="http://schemas.openxmlformats.org/officeDocument/2006/relationships/hyperlink" Target="http://foto.rambler.ru/users/wikosha/10/?p=8&amp;sort=sort-&#1074;&#1080;&#1082;&#1090;&#1086;&#1088;&#1080;&#1103;" TargetMode="External"/><Relationship Id="rId10" Type="http://schemas.openxmlformats.org/officeDocument/2006/relationships/hyperlink" Target="http://1nsk.ru/data/foto/48/600/9b5d568e3d.jpg" TargetMode="External"/><Relationship Id="rId4" Type="http://schemas.openxmlformats.org/officeDocument/2006/relationships/hyperlink" Target="http://ru.trinixy.ru/pics2/20071219/kapibara_36.jpg" TargetMode="External"/><Relationship Id="rId9" Type="http://schemas.openxmlformats.org/officeDocument/2006/relationships/hyperlink" Target="http://s55.radikal.ru/i149/0907/16/a4d8cd7d1a74.jpg" TargetMode="External"/><Relationship Id="rId14" Type="http://schemas.openxmlformats.org/officeDocument/2006/relationships/hyperlink" Target="http://www.internet-school.ru/@@1292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Природные зоны </a:t>
            </a:r>
            <a:br>
              <a:rPr lang="ru-RU" b="1" smtClean="0"/>
            </a:br>
            <a:r>
              <a:rPr lang="ru-RU" b="1" smtClean="0"/>
              <a:t>Южной Америки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ru-RU" sz="1400" smtClean="0"/>
          </a:p>
          <a:p>
            <a:pPr algn="r" eaLnBrk="1" hangingPunct="1"/>
            <a:endParaRPr lang="ru-RU" sz="1400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357313" y="6286500"/>
            <a:ext cx="695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Самый большой жук в мире -Жук- геркулес, длина его тела – до 20 см</a:t>
            </a:r>
          </a:p>
        </p:txBody>
      </p:sp>
      <p:pic>
        <p:nvPicPr>
          <p:cNvPr id="23554" name="Picture 5" descr="геркуле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341438"/>
            <a:ext cx="7200900" cy="48244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02587" cy="506413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Анаконда –самая большая змея. Она достигает длины 8, 5 м и весит до 250 кг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3366"/>
              </a:solidFill>
            </a:endParaRPr>
          </a:p>
        </p:txBody>
      </p:sp>
      <p:pic>
        <p:nvPicPr>
          <p:cNvPr id="24579" name="Рисунок 3" descr="анаконд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28750"/>
            <a:ext cx="7072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02587" cy="506413"/>
          </a:xfrm>
        </p:spPr>
        <p:txBody>
          <a:bodyPr/>
          <a:lstStyle/>
          <a:p>
            <a:pPr eaLnBrk="1" hangingPunct="1"/>
            <a:r>
              <a:rPr lang="ru-RU" sz="2800" b="1" smtClean="0"/>
              <a:t>Самая опасная рыба Амазонки - пиранья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3366"/>
              </a:solidFill>
            </a:endParaRPr>
          </a:p>
        </p:txBody>
      </p:sp>
      <p:pic>
        <p:nvPicPr>
          <p:cNvPr id="25603" name="Рисунок 3" descr="пирань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39850"/>
            <a:ext cx="728662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02587" cy="506413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Самый большой грызун - капибара-весом до 100кг и длиной до 1 м</a:t>
            </a:r>
            <a:endParaRPr lang="ru-RU" sz="2900" b="1" smtClean="0">
              <a:solidFill>
                <a:schemeClr val="bg1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3366"/>
              </a:solidFill>
            </a:endParaRPr>
          </a:p>
        </p:txBody>
      </p:sp>
      <p:pic>
        <p:nvPicPr>
          <p:cNvPr id="26627" name="Рисунок 3" descr="capyba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7699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02587" cy="506413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Самая маленькая обезьяна - карликовая игрунка - 50-75г и до 30см в длину</a:t>
            </a:r>
            <a:endParaRPr lang="ru-RU" sz="2900" b="1" smtClean="0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3366"/>
              </a:solidFill>
            </a:endParaRPr>
          </a:p>
        </p:txBody>
      </p:sp>
      <p:pic>
        <p:nvPicPr>
          <p:cNvPr id="28675" name="Рисунок 4" descr="игрун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28750"/>
            <a:ext cx="72151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02587" cy="985838"/>
          </a:xfrm>
        </p:spPr>
        <p:txBody>
          <a:bodyPr/>
          <a:lstStyle/>
          <a:p>
            <a:pPr eaLnBrk="1" hangingPunct="1"/>
            <a:r>
              <a:rPr lang="ru-RU" sz="2800" b="1" smtClean="0"/>
              <a:t>Самое медленное млекопитающееся- лени-</a:t>
            </a:r>
            <a:br>
              <a:rPr lang="ru-RU" sz="2800" b="1" smtClean="0"/>
            </a:br>
            <a:r>
              <a:rPr lang="ru-RU" sz="2800" b="1" smtClean="0"/>
              <a:t>вец. Скорость его передвижения 2,5м/сек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3366"/>
              </a:solidFill>
            </a:endParaRPr>
          </a:p>
        </p:txBody>
      </p:sp>
      <p:pic>
        <p:nvPicPr>
          <p:cNvPr id="29699" name="Рисунок 3" descr="lenive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28750"/>
            <a:ext cx="72151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015287" cy="11430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П/Р Составление характеристики природных зон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28737"/>
          <a:ext cx="7924800" cy="47548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11608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Природные условия и природные компоненты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Влажные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экваториаль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ные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леса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Саванны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Пустыни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1.Географичес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кое положение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2.Климат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Почвы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2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4.Внутренние воды</a:t>
                      </a:r>
                    </a:p>
                    <a:p>
                      <a:endParaRPr 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5.Раститель-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 Животный мир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000125" y="635793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Работа в группах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Содержимое 3" descr="карта пр зон.jpg"/>
          <p:cNvPicPr>
            <a:picLocks noGrp="1" noChangeAspect="1"/>
          </p:cNvPicPr>
          <p:nvPr>
            <p:ph idx="1"/>
          </p:nvPr>
        </p:nvPicPr>
        <p:blipFill>
          <a:blip r:embed="rId2"/>
          <a:srcRect l="39049" b="3789"/>
          <a:stretch>
            <a:fillRect/>
          </a:stretch>
        </p:blipFill>
        <p:spPr>
          <a:xfrm>
            <a:off x="571500" y="285750"/>
            <a:ext cx="4237038" cy="6000750"/>
          </a:xfrm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85938" y="1500188"/>
            <a:ext cx="14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786063" y="2500313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 flipH="1">
            <a:off x="2214563" y="428625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2571750" y="38576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5000625" y="214313"/>
            <a:ext cx="3071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Природные зоны Южной Америки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4857750" y="1714500"/>
            <a:ext cx="4133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3" action="ppaction://hlinksldjump"/>
              </a:rPr>
              <a:t>1.Влажный экваториальный лес</a:t>
            </a:r>
            <a:endParaRPr lang="ru-RU" sz="240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857750" y="2357438"/>
            <a:ext cx="2786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400">
                <a:hlinkClick r:id="rId4" action="ppaction://hlinksldjump"/>
              </a:rPr>
              <a:t>2.Саванна</a:t>
            </a:r>
            <a:endParaRPr lang="ru-RU" sz="2400"/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4857750" y="3143250"/>
            <a:ext cx="207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5" action="ppaction://hlinksldjump"/>
              </a:rPr>
              <a:t>3.Пустыня</a:t>
            </a:r>
            <a:endParaRPr lang="ru-RU" sz="2400"/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4857750" y="3643313"/>
            <a:ext cx="1862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6" action="ppaction://hlinksldjump"/>
              </a:rPr>
              <a:t>4. Пампа</a:t>
            </a:r>
            <a:endParaRPr lang="ru-RU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Сельва</a:t>
            </a:r>
          </a:p>
        </p:txBody>
      </p:sp>
      <p:pic>
        <p:nvPicPr>
          <p:cNvPr id="32770" name="Содержимое 3" descr="сельв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286625" cy="4714875"/>
          </a:xfrm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181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Отчет 1 группы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63" y="6072188"/>
            <a:ext cx="471487" cy="5429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Саванна</a:t>
            </a:r>
          </a:p>
        </p:txBody>
      </p:sp>
      <p:pic>
        <p:nvPicPr>
          <p:cNvPr id="33794" name="Содержимое 3" descr="саванн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43063"/>
            <a:ext cx="7215187" cy="4572000"/>
          </a:xfrm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 rot="10800000" flipV="1">
            <a:off x="928688" y="6259513"/>
            <a:ext cx="455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Отчет 2 группы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29625" y="6143625"/>
            <a:ext cx="471488" cy="5429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/>
              <a:t>Цифровой диктант </a:t>
            </a:r>
            <a:br>
              <a:rPr lang="ru-RU" sz="2800" b="1" smtClean="0"/>
            </a:br>
            <a:r>
              <a:rPr lang="ru-RU" sz="2800" b="1" smtClean="0"/>
              <a:t>«Климатические   пояса Южной Америки»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14375" y="1714500"/>
            <a:ext cx="5464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sz="3200"/>
              <a:t>      Типы климата</a:t>
            </a:r>
          </a:p>
          <a:p>
            <a:pPr marL="342900" indent="-342900">
              <a:buFontTx/>
              <a:buAutoNum type="arabicPeriod"/>
            </a:pPr>
            <a:endParaRPr lang="ru-RU" sz="3200"/>
          </a:p>
          <a:p>
            <a:pPr marL="342900" indent="-342900">
              <a:buFontTx/>
              <a:buAutoNum type="arabicPeriod"/>
            </a:pPr>
            <a:r>
              <a:rPr lang="ru-RU" sz="3200"/>
              <a:t>Субтропический сухой</a:t>
            </a:r>
          </a:p>
          <a:p>
            <a:pPr marL="342900" indent="-342900">
              <a:buFontTx/>
              <a:buAutoNum type="arabicPeriod"/>
            </a:pPr>
            <a:r>
              <a:rPr lang="ru-RU" sz="3200"/>
              <a:t>Субтропический влажный</a:t>
            </a:r>
          </a:p>
          <a:p>
            <a:pPr marL="342900" indent="-342900">
              <a:buFontTx/>
              <a:buAutoNum type="arabicPeriod"/>
            </a:pPr>
            <a:r>
              <a:rPr lang="ru-RU" sz="3200"/>
              <a:t>Тропический влажный</a:t>
            </a:r>
          </a:p>
          <a:p>
            <a:pPr marL="342900" indent="-342900">
              <a:buFontTx/>
              <a:buAutoNum type="arabicPeriod"/>
            </a:pPr>
            <a:r>
              <a:rPr lang="ru-RU" sz="3200"/>
              <a:t>Субэкваториальный</a:t>
            </a:r>
          </a:p>
          <a:p>
            <a:pPr marL="342900" indent="-342900">
              <a:buFontTx/>
              <a:buAutoNum type="arabicPeriod"/>
            </a:pPr>
            <a:r>
              <a:rPr lang="ru-RU" sz="3200"/>
              <a:t>Экваториальный</a:t>
            </a:r>
          </a:p>
          <a:p>
            <a:pPr marL="342900" indent="-342900"/>
            <a:endParaRPr lang="ru-RU" sz="3200"/>
          </a:p>
          <a:p>
            <a:pPr marL="342900" indent="-342900"/>
            <a:r>
              <a:rPr lang="ru-RU" sz="3200"/>
              <a:t>           </a:t>
            </a:r>
            <a:endParaRPr lang="ru-RU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Пустыня</a:t>
            </a:r>
          </a:p>
        </p:txBody>
      </p:sp>
      <p:pic>
        <p:nvPicPr>
          <p:cNvPr id="34818" name="Содержимое 3" descr="пустын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7072312" cy="4572000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 rot="10800000" flipV="1">
            <a:off x="928688" y="6359525"/>
            <a:ext cx="4551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Отчет 3 группы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429625" y="6143625"/>
            <a:ext cx="542925" cy="4714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Пампа</a:t>
            </a:r>
          </a:p>
        </p:txBody>
      </p:sp>
      <p:pic>
        <p:nvPicPr>
          <p:cNvPr id="35842" name="Содержимое 3" descr="памп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500188"/>
            <a:ext cx="7072313" cy="4572000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 rot="10800000" flipV="1">
            <a:off x="928688" y="6296025"/>
            <a:ext cx="455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Опережающее задание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    Что такое? Кто такой?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сельва</a:t>
            </a:r>
          </a:p>
          <a:p>
            <a:pPr eaLnBrk="1" hangingPunct="1"/>
            <a:r>
              <a:rPr lang="ru-RU" smtClean="0"/>
              <a:t>кампос</a:t>
            </a:r>
          </a:p>
          <a:p>
            <a:pPr eaLnBrk="1" hangingPunct="1"/>
            <a:r>
              <a:rPr lang="ru-RU" smtClean="0"/>
              <a:t>льянос</a:t>
            </a:r>
          </a:p>
          <a:p>
            <a:pPr eaLnBrk="1" hangingPunct="1"/>
            <a:r>
              <a:rPr lang="ru-RU" smtClean="0"/>
              <a:t>пампа</a:t>
            </a:r>
          </a:p>
          <a:p>
            <a:pPr eaLnBrk="1" hangingPunct="1"/>
            <a:r>
              <a:rPr lang="ru-RU" smtClean="0"/>
              <a:t>Патагония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000125" y="357188"/>
            <a:ext cx="685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Домашнее задание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428750" y="1857375"/>
            <a:ext cx="311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§ 44,задание 2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714375" y="285750"/>
            <a:ext cx="4786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Иллюстрации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642938" y="1428750"/>
            <a:ext cx="80724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70C0"/>
                </a:solidFill>
                <a:hlinkClick r:id="rId2"/>
              </a:rPr>
              <a:t>http://fotki.yandex.ru/users/eklekta-amon/view/25868</a:t>
            </a:r>
            <a:r>
              <a:rPr lang="ru-RU" u="sng">
                <a:hlinkClick r:id="rId2"/>
              </a:rPr>
              <a:t>/?page=5</a:t>
            </a:r>
            <a:r>
              <a:rPr lang="ru-RU"/>
              <a:t>-сельва</a:t>
            </a:r>
          </a:p>
          <a:p>
            <a:r>
              <a:rPr lang="ru-RU" u="sng">
                <a:hlinkClick r:id="rId3"/>
              </a:rPr>
              <a:t>http://radiuscity.ru/files/articles/issue111/article1049/3.jpg</a:t>
            </a:r>
            <a:r>
              <a:rPr lang="ru-RU"/>
              <a:t>-пустыни</a:t>
            </a:r>
          </a:p>
          <a:p>
            <a:r>
              <a:rPr lang="ru-RU" u="sng">
                <a:hlinkClick r:id="rId4"/>
              </a:rPr>
              <a:t>http://ru.trinixy.ru/pics2/20071219/kapibara_36.jpg</a:t>
            </a:r>
            <a:r>
              <a:rPr lang="ru-RU"/>
              <a:t>-капибара</a:t>
            </a:r>
          </a:p>
          <a:p>
            <a:r>
              <a:rPr lang="ru-RU" u="sng">
                <a:hlinkClick r:id="rId5"/>
              </a:rPr>
              <a:t>http://m-o-x-i.livejournal.com/216039.html</a:t>
            </a:r>
            <a:r>
              <a:rPr lang="ru-RU"/>
              <a:t>-ленивец</a:t>
            </a:r>
          </a:p>
          <a:p>
            <a:r>
              <a:rPr lang="ru-RU" u="sng">
                <a:hlinkClick r:id="rId6"/>
              </a:rPr>
              <a:t>http://photofile.ru/photo/vitalypol/2579420/48549081.jpg</a:t>
            </a:r>
            <a:r>
              <a:rPr lang="ru-RU"/>
              <a:t>-саванна</a:t>
            </a:r>
          </a:p>
          <a:p>
            <a:r>
              <a:rPr lang="ru-RU" u="sng">
                <a:hlinkClick r:id="rId7"/>
              </a:rPr>
              <a:t>http://s08.radikal.ru/i181/0909/5e/56196356c78b.jpg</a:t>
            </a:r>
            <a:r>
              <a:rPr lang="ru-RU"/>
              <a:t>-пампа</a:t>
            </a:r>
          </a:p>
          <a:p>
            <a:r>
              <a:rPr lang="ru-RU" u="sng">
                <a:hlinkClick r:id="rId6"/>
              </a:rPr>
              <a:t>http://foto.rambler.ru/users/wikosha/10/?p=8&amp;sort=sort</a:t>
            </a:r>
            <a:r>
              <a:rPr lang="ru-RU"/>
              <a:t>- виктория регия</a:t>
            </a:r>
          </a:p>
          <a:p>
            <a:r>
              <a:rPr lang="ru-RU" u="sng">
                <a:hlinkClick r:id="rId8"/>
              </a:rPr>
              <a:t>http://www.25hour.ru/photogallery/hotels/2751058939_472e5751c4.jpg</a:t>
            </a:r>
            <a:r>
              <a:rPr lang="ru-RU"/>
              <a:t>-гоацин</a:t>
            </a:r>
          </a:p>
          <a:p>
            <a:r>
              <a:rPr lang="ru-RU" u="sng">
                <a:hlinkClick r:id="rId9"/>
              </a:rPr>
              <a:t>http://s55.radikal.ru/i149/0907/16/a4d8cd7d1a74.jpg</a:t>
            </a:r>
            <a:r>
              <a:rPr lang="ru-RU"/>
              <a:t>-колибри</a:t>
            </a:r>
          </a:p>
          <a:p>
            <a:r>
              <a:rPr lang="ru-RU" u="sng">
                <a:hlinkClick r:id="rId10"/>
              </a:rPr>
              <a:t>http://1nsk.ru/data/foto/48/600/9b5d568e3d.jpg</a:t>
            </a:r>
            <a:r>
              <a:rPr lang="ru-RU"/>
              <a:t>-анаконда</a:t>
            </a:r>
          </a:p>
          <a:p>
            <a:r>
              <a:rPr lang="ru-RU" u="sng">
                <a:hlinkClick r:id="rId11"/>
              </a:rPr>
              <a:t>http://www.floranimal.ru/pages/animal/zh/2995.jpg</a:t>
            </a:r>
            <a:r>
              <a:rPr lang="ru-RU">
                <a:hlinkClick r:id="rId11"/>
              </a:rPr>
              <a:t>-жук</a:t>
            </a:r>
            <a:r>
              <a:rPr lang="ru-RU"/>
              <a:t> геркулес</a:t>
            </a:r>
          </a:p>
          <a:p>
            <a:r>
              <a:rPr lang="ru-RU" u="sng">
                <a:hlinkClick r:id="rId12"/>
              </a:rPr>
              <a:t>http://www.tarantulas.ru/photo/Theraphosa_blondi_3_foto.jpg-паук</a:t>
            </a:r>
            <a:r>
              <a:rPr lang="ru-RU"/>
              <a:t> птицеед</a:t>
            </a:r>
          </a:p>
          <a:p>
            <a:r>
              <a:rPr lang="ru-RU" u="sng">
                <a:hlinkClick r:id="rId13"/>
              </a:rPr>
              <a:t>http://geoman.ru/news/item/f00/s02/n0000278/pic/000000.jpg</a:t>
            </a:r>
            <a:r>
              <a:rPr lang="ru-RU"/>
              <a:t>-пиранья</a:t>
            </a:r>
          </a:p>
          <a:p>
            <a:r>
              <a:rPr lang="ru-RU" u="sng">
                <a:hlinkClick r:id="rId11"/>
              </a:rPr>
              <a:t>http://www.monkeyworld.ru/wp-content/uploads/2009/09/2292247048-6b60f58d4a.jpg</a:t>
            </a:r>
            <a:r>
              <a:rPr lang="ru-RU"/>
              <a:t>-игрунка</a:t>
            </a:r>
          </a:p>
          <a:p>
            <a:r>
              <a:rPr lang="en-US">
                <a:hlinkClick r:id="rId14"/>
              </a:rPr>
              <a:t>http://www.internet-school.ru/@@129228</a:t>
            </a:r>
            <a:r>
              <a:rPr lang="ru-RU"/>
              <a:t>-карта</a:t>
            </a:r>
          </a:p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9877425" cy="914400"/>
          </a:xfrm>
        </p:spPr>
        <p:txBody>
          <a:bodyPr/>
          <a:lstStyle/>
          <a:p>
            <a:pPr eaLnBrk="1" hangingPunct="1"/>
            <a:r>
              <a:rPr lang="ru-RU" b="1" smtClean="0"/>
              <a:t>В каком климатическом поясе</a:t>
            </a:r>
            <a:r>
              <a:rPr lang="ru-RU" smtClean="0"/>
              <a:t>: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0063" y="1357313"/>
            <a:ext cx="83486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1.Находится Оринокская низменность и Гвианское нагорье?</a:t>
            </a:r>
          </a:p>
          <a:p>
            <a:r>
              <a:rPr lang="ru-RU" sz="2400"/>
              <a:t>2.Зимой и летом высокая температура (25-27</a:t>
            </a:r>
            <a:r>
              <a:rPr lang="en-US" sz="2400"/>
              <a:t>º</a:t>
            </a:r>
            <a:r>
              <a:rPr lang="ru-RU" sz="2400"/>
              <a:t>С), осадки бывают на протяжении года?</a:t>
            </a:r>
          </a:p>
          <a:p>
            <a:r>
              <a:rPr lang="ru-RU" sz="2400"/>
              <a:t>3.Летом жарко (25-27</a:t>
            </a:r>
            <a:r>
              <a:rPr lang="en-US" sz="2400"/>
              <a:t>º</a:t>
            </a:r>
            <a:r>
              <a:rPr lang="ru-RU" sz="2400"/>
              <a:t>С), зимой тепло (16-21</a:t>
            </a:r>
            <a:r>
              <a:rPr lang="en-US" sz="2400"/>
              <a:t>º</a:t>
            </a:r>
            <a:r>
              <a:rPr lang="ru-RU" sz="2400"/>
              <a:t>С), осадки </a:t>
            </a:r>
          </a:p>
          <a:p>
            <a:r>
              <a:rPr lang="ru-RU" sz="2400"/>
              <a:t>равномерны на протяжении года (1000-1080 мм)?</a:t>
            </a:r>
          </a:p>
          <a:p>
            <a:r>
              <a:rPr lang="ru-RU" sz="2400"/>
              <a:t>4.Лето жаркое (22-24</a:t>
            </a:r>
            <a:r>
              <a:rPr lang="en-US" sz="2400"/>
              <a:t>º</a:t>
            </a:r>
            <a:r>
              <a:rPr lang="ru-RU" sz="2400"/>
              <a:t>С), зима теплая (8-16</a:t>
            </a:r>
            <a:r>
              <a:rPr lang="en-US" sz="2400"/>
              <a:t>º</a:t>
            </a:r>
            <a:r>
              <a:rPr lang="ru-RU" sz="2400"/>
              <a:t>С), осадки в </a:t>
            </a:r>
          </a:p>
          <a:p>
            <a:r>
              <a:rPr lang="ru-RU" sz="2400"/>
              <a:t>основном зимой (600-800мм)?</a:t>
            </a:r>
          </a:p>
          <a:p>
            <a:r>
              <a:rPr lang="ru-RU" sz="2400"/>
              <a:t>5. Разница между летними и зимними температурами и </a:t>
            </a:r>
          </a:p>
          <a:p>
            <a:r>
              <a:rPr lang="ru-RU" sz="2400"/>
              <a:t>зимними температурами воздуха незначительна, однако </a:t>
            </a:r>
          </a:p>
          <a:p>
            <a:r>
              <a:rPr lang="ru-RU" sz="2400"/>
              <a:t>характерно сезонное выпадение осадков- сухой зимний </a:t>
            </a:r>
          </a:p>
          <a:p>
            <a:r>
              <a:rPr lang="ru-RU" sz="2400"/>
              <a:t>период и влажный летний?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00438" y="578643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Ответы:   4,5,3,1,4</a:t>
            </a:r>
            <a:endParaRPr lang="ru-RU" sz="24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071563" y="285750"/>
            <a:ext cx="4929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Какая река: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1000125"/>
            <a:ext cx="76517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  <a:p>
            <a:r>
              <a:rPr lang="ru-RU" sz="2400"/>
              <a:t>1.Вторая в мире по длине и самая большая по</a:t>
            </a:r>
          </a:p>
          <a:p>
            <a:r>
              <a:rPr lang="ru-RU" sz="2400"/>
              <a:t> площади бассейна?</a:t>
            </a:r>
          </a:p>
          <a:p>
            <a:r>
              <a:rPr lang="ru-RU" sz="2400"/>
              <a:t> </a:t>
            </a:r>
          </a:p>
          <a:p>
            <a:r>
              <a:rPr lang="ru-RU" sz="2400"/>
              <a:t>2.Течет с севера на юг и собирает воду с южных </a:t>
            </a:r>
          </a:p>
          <a:p>
            <a:r>
              <a:rPr lang="ru-RU" sz="2400"/>
              <a:t>склонов Бразильского нагорья и внутренних равнин, однако уровень воды в ней непостоянен и колеблется по сезонам?</a:t>
            </a:r>
          </a:p>
          <a:p>
            <a:endParaRPr lang="ru-RU" sz="2400"/>
          </a:p>
          <a:p>
            <a:r>
              <a:rPr lang="ru-RU" sz="2400"/>
              <a:t>3. Течет с юга на север и собирает воду с северных</a:t>
            </a:r>
          </a:p>
          <a:p>
            <a:r>
              <a:rPr lang="ru-RU" sz="2400"/>
              <a:t> склонов  Гвианского нагорья и Оринокской низменности?</a:t>
            </a:r>
          </a:p>
          <a:p>
            <a:endParaRPr lang="ru-RU" sz="2400"/>
          </a:p>
          <a:p>
            <a:r>
              <a:rPr lang="ru-RU" sz="2400"/>
              <a:t>          </a:t>
            </a:r>
            <a:r>
              <a:rPr lang="ru-RU" sz="3200">
                <a:solidFill>
                  <a:srgbClr val="FF0000"/>
                </a:solidFill>
              </a:rPr>
              <a:t>Амазонка,Парана,Ориноко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Образ природы </a:t>
            </a:r>
            <a:br>
              <a:rPr lang="ru-RU" b="1" smtClean="0"/>
            </a:br>
            <a:r>
              <a:rPr lang="ru-RU" b="1" smtClean="0"/>
              <a:t>Южной Америки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Самое большое водное растение, диаметр листьев достигает 2м-Виктория Регия</a:t>
            </a:r>
          </a:p>
        </p:txBody>
      </p:sp>
      <p:pic>
        <p:nvPicPr>
          <p:cNvPr id="19458" name="Picture 7" descr="1-we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8064500" cy="45370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Самая маленькая птица(вес-1,6-1,8г, длина -5,5см)-колибри</a:t>
            </a:r>
          </a:p>
        </p:txBody>
      </p:sp>
      <p:pic>
        <p:nvPicPr>
          <p:cNvPr id="20482" name="Picture 5" descr="a4d8cd7d1a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41438"/>
            <a:ext cx="7127875" cy="47513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015287" cy="914400"/>
          </a:xfrm>
        </p:spPr>
        <p:txBody>
          <a:bodyPr/>
          <a:lstStyle/>
          <a:p>
            <a:pPr eaLnBrk="1" hangingPunct="1"/>
            <a:r>
              <a:rPr lang="ru-RU" sz="2800" b="1" smtClean="0"/>
              <a:t>Гоацин - единственная птица, чьи птенцы имеют 2 пальца на концах крыльев</a:t>
            </a:r>
          </a:p>
        </p:txBody>
      </p:sp>
      <p:pic>
        <p:nvPicPr>
          <p:cNvPr id="21506" name="Picture 6" descr="2751058939_472e5751c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87488"/>
            <a:ext cx="7416800" cy="46053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Самый большой паук – Птицеед - достигает в длину 28 см</a:t>
            </a:r>
          </a:p>
        </p:txBody>
      </p:sp>
      <p:pic>
        <p:nvPicPr>
          <p:cNvPr id="22530" name="Picture 5" descr="Theraphosa_blondi_3_fot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6985000" cy="47529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6">
      <a:dk1>
        <a:srgbClr val="666699"/>
      </a:dk1>
      <a:lt1>
        <a:srgbClr val="FFFFFF"/>
      </a:lt1>
      <a:dk2>
        <a:srgbClr val="000000"/>
      </a:dk2>
      <a:lt2>
        <a:srgbClr val="FFFFFF"/>
      </a:lt2>
      <a:accent1>
        <a:srgbClr val="9966FF"/>
      </a:accent1>
      <a:accent2>
        <a:srgbClr val="99CCFF"/>
      </a:accent2>
      <a:accent3>
        <a:srgbClr val="AAAAAA"/>
      </a:accent3>
      <a:accent4>
        <a:srgbClr val="DADADA"/>
      </a:accent4>
      <a:accent5>
        <a:srgbClr val="CAB8FF"/>
      </a:accent5>
      <a:accent6>
        <a:srgbClr val="8AB9E7"/>
      </a:accent6>
      <a:hlink>
        <a:srgbClr val="FFFFCC"/>
      </a:hlink>
      <a:folHlink>
        <a:srgbClr val="6600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274</TotalTime>
  <Words>351</Words>
  <Application>Microsoft Office PowerPoint</Application>
  <PresentationFormat>On-screen Show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Wingdings</vt:lpstr>
      <vt:lpstr>Calibri</vt:lpstr>
      <vt:lpstr>Times New Roman</vt:lpstr>
      <vt:lpstr>Arial Black</vt:lpstr>
      <vt:lpstr>Скругленный</vt:lpstr>
      <vt:lpstr>Скругленный</vt:lpstr>
      <vt:lpstr>Природные зоны  Южной Америки</vt:lpstr>
      <vt:lpstr>Цифровой диктант  «Климатические   пояса Южной Америки»</vt:lpstr>
      <vt:lpstr>В каком климатическом поясе:</vt:lpstr>
      <vt:lpstr>Слайд 4</vt:lpstr>
      <vt:lpstr>Образ природы  Южной Америки</vt:lpstr>
      <vt:lpstr>Самое большое водное растение, диаметр листьев достигает 2м-Виктория Регия</vt:lpstr>
      <vt:lpstr>Самая маленькая птица(вес-1,6-1,8г, длина -5,5см)-колибри</vt:lpstr>
      <vt:lpstr>Гоацин - единственная птица, чьи птенцы имеют 2 пальца на концах крыльев</vt:lpstr>
      <vt:lpstr>Самый большой паук – Птицеед - достигает в длину 28 см</vt:lpstr>
      <vt:lpstr>Самый большой жук в мире -Жук- геркулес, длина его тела – до 20 см</vt:lpstr>
      <vt:lpstr> Анаконда –самая большая змея. Она достигает длины 8, 5 м и весит до 250 кг</vt:lpstr>
      <vt:lpstr>Самая опасная рыба Амазонки - пиранья</vt:lpstr>
      <vt:lpstr> Самый большой грызун - капибара-весом до 100кг и длиной до 1 м</vt:lpstr>
      <vt:lpstr> Самая маленькая обезьяна - карликовая игрунка - 50-75г и до 30см в длину</vt:lpstr>
      <vt:lpstr>Самое медленное млекопитающееся- лени- вец. Скорость его передвижения 2,5м/сек</vt:lpstr>
      <vt:lpstr>П/Р Составление характеристики природных зон</vt:lpstr>
      <vt:lpstr>Слайд 17</vt:lpstr>
      <vt:lpstr>Сельва</vt:lpstr>
      <vt:lpstr>Саванна</vt:lpstr>
      <vt:lpstr>Пустыня</vt:lpstr>
      <vt:lpstr>Пампа</vt:lpstr>
      <vt:lpstr>     Что такое? Кто такой?</vt:lpstr>
      <vt:lpstr>Слайд 23</vt:lpstr>
      <vt:lpstr>Слайд 24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Южной Америки</dc:title>
  <dc:creator>Практик</dc:creator>
  <cp:lastModifiedBy>Пользователь</cp:lastModifiedBy>
  <cp:revision>71</cp:revision>
  <dcterms:created xsi:type="dcterms:W3CDTF">2010-02-22T15:23:38Z</dcterms:created>
  <dcterms:modified xsi:type="dcterms:W3CDTF">2013-03-28T12:46:21Z</dcterms:modified>
</cp:coreProperties>
</file>