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0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61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C46AD70-5A02-4EB7-B201-40BE0DE4FB15}" type="datetimeFigureOut">
              <a:rPr lang="ru-RU"/>
              <a:pPr>
                <a:defRPr/>
              </a:pPr>
              <a:t>02.02.2015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874CB4C-C2DD-4A5A-AAFB-84C92C080B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B451BF-D73E-4F93-A4AA-D7416C2C92ED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BF503-C634-464C-A3F4-5BF51506F4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0DB4D-7B38-410A-868B-4D4514C98F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DA9B9-D2BC-4469-BE2B-00591092C8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776D3-9A95-4179-937C-9501DC171A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08FAA-4335-42E4-B7FA-0FBBD10166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EF0C3-F968-4D7E-A740-28AA2BE091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AB475-C696-4454-9935-23A72716B6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C534C-CEB4-47BE-953B-0AB2F4474E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73410-833D-4AD5-AFFF-81EB19C3CC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0E604-2DFC-409C-A2AC-7D0B93B24A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C94DF-4ED9-477D-8858-C459B2E2C0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84968DB-AE70-49D4-8045-F63F99B984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gif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4.gif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8" descr="2179e9aafb27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WordArt 1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1900" y="4194175"/>
            <a:ext cx="6364288" cy="2335213"/>
          </a:xfrm>
          <a:prstGeom prst="rect">
            <a:avLst/>
          </a:prstGeom>
          <a:noFill/>
        </p:spPr>
      </p:pic>
      <p:pic>
        <p:nvPicPr>
          <p:cNvPr id="14339" name="Picture 14" descr="3626693097d5583453fd39f375616ba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51813" y="1341438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15" descr="3626693097d5583453fd39f375616ba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88163" y="3551238"/>
            <a:ext cx="649287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6" descr="3626693097d5583453fd39f375616ba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2275" y="3387725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06688" y="115888"/>
            <a:ext cx="3730625" cy="4973637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67125" y="6181725"/>
            <a:ext cx="18097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latin typeface="Segoe Script" pitchFamily="34" charset="0"/>
              </a:rPr>
              <a:t>Озёрск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Segoe Script" pitchFamily="34" charset="0"/>
              </a:rPr>
              <a:t>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 descr="DSCF49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688" y="3143250"/>
            <a:ext cx="2743200" cy="339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5" descr="CIMG10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8" y="3262313"/>
            <a:ext cx="3913187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6"/>
          <p:cNvSpPr txBox="1">
            <a:spLocks noChangeArrowheads="1"/>
          </p:cNvSpPr>
          <p:nvPr/>
        </p:nvSpPr>
        <p:spPr bwMode="auto">
          <a:xfrm>
            <a:off x="323850" y="9525"/>
            <a:ext cx="8482013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latin typeface="Segoe Script" pitchFamily="34" charset="0"/>
              </a:rPr>
              <a:t>5. В кусочек пенопласта вставляем деревянные палочки.</a:t>
            </a:r>
          </a:p>
          <a:p>
            <a:pPr algn="ctr"/>
            <a:r>
              <a:rPr lang="ru-RU" sz="2000" b="1">
                <a:latin typeface="Segoe Script" pitchFamily="34" charset="0"/>
              </a:rPr>
              <a:t>Закрепляем клеем. </a:t>
            </a:r>
          </a:p>
          <a:p>
            <a:pPr algn="ctr"/>
            <a:r>
              <a:rPr lang="ru-RU" sz="2000" b="1">
                <a:latin typeface="Segoe Script" pitchFamily="34" charset="0"/>
              </a:rPr>
              <a:t>6. Начинаем  делать  валенок:</a:t>
            </a:r>
          </a:p>
          <a:p>
            <a:pPr algn="ctr"/>
            <a:r>
              <a:rPr lang="ru-RU" sz="2000" b="1">
                <a:latin typeface="Segoe Script" pitchFamily="34" charset="0"/>
              </a:rPr>
              <a:t>бумажные заготовки сгибаем по линиям. </a:t>
            </a:r>
          </a:p>
          <a:p>
            <a:pPr algn="ctr"/>
            <a:r>
              <a:rPr lang="ru-RU" sz="2000" b="1">
                <a:latin typeface="Segoe Script" pitchFamily="34" charset="0"/>
              </a:rPr>
              <a:t>Делаем два надреза до уголков по красным </a:t>
            </a:r>
          </a:p>
          <a:p>
            <a:pPr algn="ctr"/>
            <a:r>
              <a:rPr lang="ru-RU" sz="2000" b="1">
                <a:latin typeface="Segoe Script" pitchFamily="34" charset="0"/>
              </a:rPr>
              <a:t>линиям (см. фото)</a:t>
            </a:r>
          </a:p>
          <a:p>
            <a:pPr algn="ctr"/>
            <a:endParaRPr lang="ru-RU" sz="2000" b="1">
              <a:latin typeface="Segoe Script" pitchFamily="34" charset="0"/>
            </a:endParaRPr>
          </a:p>
          <a:p>
            <a:pPr algn="ctr"/>
            <a:r>
              <a:rPr lang="ru-RU" b="1">
                <a:latin typeface="Segoe Script" pitchFamily="34" charset="0"/>
              </a:rPr>
              <a:t>Совет : до сгибания по всем линиям проводим  ножницами. </a:t>
            </a:r>
          </a:p>
          <a:p>
            <a:pPr algn="ctr"/>
            <a:r>
              <a:rPr lang="ru-RU" b="1">
                <a:latin typeface="Segoe Script" pitchFamily="34" charset="0"/>
              </a:rPr>
              <a:t>с нажимом.</a:t>
            </a:r>
          </a:p>
          <a:p>
            <a:pPr algn="ctr"/>
            <a:r>
              <a:rPr lang="ru-RU" b="1">
                <a:latin typeface="Segoe Script" pitchFamily="34" charset="0"/>
              </a:rPr>
              <a:t>Тогда сгибы получаются ровными  и жёсткими.</a:t>
            </a:r>
          </a:p>
          <a:p>
            <a:pPr algn="ctr"/>
            <a:endParaRPr lang="ru-RU" sz="2000" b="1">
              <a:latin typeface="Segoe Script" pitchFamily="34" charset="0"/>
            </a:endParaRPr>
          </a:p>
        </p:txBody>
      </p:sp>
      <p:pic>
        <p:nvPicPr>
          <p:cNvPr id="23556" name="Picture 8" descr="3626693097d5583453fd39f375616ba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5438" y="2913063"/>
            <a:ext cx="6985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9" descr="3626693097d5583453fd39f375616ba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8" y="5943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0" descr="3626693097d5583453fd39f375616ba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3250" y="3698875"/>
            <a:ext cx="61277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1" descr="Изображени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2463" y="4929188"/>
            <a:ext cx="2000250" cy="177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560" name="Line 12"/>
          <p:cNvSpPr>
            <a:spLocks noChangeShapeType="1"/>
          </p:cNvSpPr>
          <p:nvPr/>
        </p:nvSpPr>
        <p:spPr bwMode="auto">
          <a:xfrm>
            <a:off x="7300913" y="5995988"/>
            <a:ext cx="36036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61" name="Line 13"/>
          <p:cNvSpPr>
            <a:spLocks noChangeShapeType="1"/>
          </p:cNvSpPr>
          <p:nvPr/>
        </p:nvSpPr>
        <p:spPr bwMode="auto">
          <a:xfrm>
            <a:off x="8388350" y="5995988"/>
            <a:ext cx="0" cy="2889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 descr="CIMG10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3863" y="2895600"/>
            <a:ext cx="4103687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5" descr="CIMG10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3463" y="2895600"/>
            <a:ext cx="410527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6"/>
          <p:cNvSpPr txBox="1">
            <a:spLocks noChangeArrowheads="1"/>
          </p:cNvSpPr>
          <p:nvPr/>
        </p:nvSpPr>
        <p:spPr bwMode="auto">
          <a:xfrm>
            <a:off x="117475" y="500063"/>
            <a:ext cx="88312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latin typeface="Segoe Script" pitchFamily="34" charset="0"/>
              </a:rPr>
              <a:t>7. Валеночки скрепляем степлером и скотчем. </a:t>
            </a:r>
          </a:p>
          <a:p>
            <a:pPr algn="ctr"/>
            <a:r>
              <a:rPr lang="ru-RU" sz="2400" b="1">
                <a:latin typeface="Segoe Script" pitchFamily="34" charset="0"/>
              </a:rPr>
              <a:t>В основание валеночка вставляем кусочки </a:t>
            </a:r>
          </a:p>
          <a:p>
            <a:pPr algn="ctr"/>
            <a:r>
              <a:rPr lang="ru-RU" sz="2400" b="1">
                <a:latin typeface="Segoe Script" pitchFamily="34" charset="0"/>
              </a:rPr>
              <a:t>пенопласта, закрепив их клеем.</a:t>
            </a:r>
            <a:r>
              <a:rPr lang="ru-RU"/>
              <a:t> </a:t>
            </a:r>
          </a:p>
        </p:txBody>
      </p:sp>
      <p:pic>
        <p:nvPicPr>
          <p:cNvPr id="24580" name="Picture 9" descr="3626693097d5583453fd39f375616ba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56525" y="6021388"/>
            <a:ext cx="57785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0" descr="3626693097d5583453fd39f375616ba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45450" y="2335213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1" descr="3626693097d5583453fd39f375616ba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0" y="5632450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12" descr="3626693097d5583453fd39f375616ba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4838" y="1808163"/>
            <a:ext cx="684212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 descr="CIMG10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213100"/>
            <a:ext cx="4276725" cy="28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5" descr="CIMG10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3913" y="3211513"/>
            <a:ext cx="4273550" cy="284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7"/>
          <p:cNvSpPr txBox="1">
            <a:spLocks noChangeArrowheads="1"/>
          </p:cNvSpPr>
          <p:nvPr/>
        </p:nvSpPr>
        <p:spPr bwMode="auto">
          <a:xfrm>
            <a:off x="611188" y="260350"/>
            <a:ext cx="798353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latin typeface="Segoe Script" pitchFamily="34" charset="0"/>
              </a:rPr>
              <a:t>8. Из цветного флиса вырезаем кусочки </a:t>
            </a:r>
          </a:p>
          <a:p>
            <a:pPr algn="ctr"/>
            <a:r>
              <a:rPr lang="ru-RU" sz="2400" b="1">
                <a:latin typeface="Segoe Script" pitchFamily="34" charset="0"/>
              </a:rPr>
              <a:t>нужного размера. Для этого прикладываем</a:t>
            </a:r>
          </a:p>
          <a:p>
            <a:pPr algn="ctr"/>
            <a:r>
              <a:rPr lang="ru-RU" sz="2400" b="1">
                <a:latin typeface="Segoe Script" pitchFamily="34" charset="0"/>
              </a:rPr>
              <a:t> валеночек к ткани нужной частью и</a:t>
            </a:r>
          </a:p>
          <a:p>
            <a:pPr algn="ctr"/>
            <a:r>
              <a:rPr lang="ru-RU" sz="2400" b="1">
                <a:latin typeface="Segoe Script" pitchFamily="34" charset="0"/>
              </a:rPr>
              <a:t>обводим светлым фломастером. Вырезаем.</a:t>
            </a:r>
          </a:p>
          <a:p>
            <a:pPr algn="ctr"/>
            <a:r>
              <a:rPr lang="ru-RU" sz="2400" b="1">
                <a:latin typeface="Segoe Script" pitchFamily="34" charset="0"/>
              </a:rPr>
              <a:t> Заклеиваем детальками</a:t>
            </a:r>
          </a:p>
          <a:p>
            <a:pPr algn="ctr"/>
            <a:r>
              <a:rPr lang="ru-RU" sz="2400" b="1">
                <a:latin typeface="Segoe Script" pitchFamily="34" charset="0"/>
              </a:rPr>
              <a:t>«пяточки» и «носочки» у валеночек. </a:t>
            </a:r>
          </a:p>
        </p:txBody>
      </p:sp>
      <p:pic>
        <p:nvPicPr>
          <p:cNvPr id="25604" name="Picture 9" descr="3626693097d5583453fd39f375616ba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3988" y="25527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10" descr="3626693097d5583453fd39f375616ba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46713" y="5846763"/>
            <a:ext cx="741362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11" descr="3626693097d5583453fd39f375616ba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01013" y="2382838"/>
            <a:ext cx="627062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12" descr="1144501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106392">
            <a:off x="6002338" y="5846763"/>
            <a:ext cx="31718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 descr="CIMG10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4076700"/>
            <a:ext cx="340995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5" descr="CIMG10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6788" y="4076700"/>
            <a:ext cx="3695700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6"/>
          <p:cNvSpPr txBox="1">
            <a:spLocks noChangeArrowheads="1"/>
          </p:cNvSpPr>
          <p:nvPr/>
        </p:nvSpPr>
        <p:spPr bwMode="auto">
          <a:xfrm>
            <a:off x="950913" y="4238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26628" name="Picture 7" descr="3626693097d5583453fd39f375616ba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4300" y="3933825"/>
            <a:ext cx="554038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9" descr="3626693097d5583453fd39f375616ba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8350" y="5949950"/>
            <a:ext cx="62547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0" descr="3626693097d5583453fd39f375616ba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5789613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Text Box 12"/>
          <p:cNvSpPr txBox="1">
            <a:spLocks noChangeArrowheads="1"/>
          </p:cNvSpPr>
          <p:nvPr/>
        </p:nvSpPr>
        <p:spPr bwMode="auto">
          <a:xfrm>
            <a:off x="142875" y="188913"/>
            <a:ext cx="9266238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Segoe Script" pitchFamily="34" charset="0"/>
              </a:rPr>
              <a:t>9. Открытые части обматываем пряжей, начиная</a:t>
            </a:r>
          </a:p>
          <a:p>
            <a:pPr algn="ctr"/>
            <a:r>
              <a:rPr lang="ru-RU" sz="2000" b="1">
                <a:latin typeface="Segoe Script" pitchFamily="34" charset="0"/>
              </a:rPr>
              <a:t> с носочка и переходя на голень. Кончики пряжи </a:t>
            </a:r>
          </a:p>
          <a:p>
            <a:pPr algn="ctr"/>
            <a:r>
              <a:rPr lang="ru-RU" sz="2000" b="1">
                <a:latin typeface="Segoe Script" pitchFamily="34" charset="0"/>
              </a:rPr>
              <a:t>закрепляем клеем. Работаем не торопясь и аккуратно. </a:t>
            </a:r>
          </a:p>
          <a:p>
            <a:pPr algn="ctr"/>
            <a:r>
              <a:rPr lang="ru-RU" sz="2000" b="1">
                <a:latin typeface="Segoe Script" pitchFamily="34" charset="0"/>
              </a:rPr>
              <a:t>Вставляем деревянные палочки вместе с основанием </a:t>
            </a:r>
          </a:p>
          <a:p>
            <a:pPr algn="ctr"/>
            <a:r>
              <a:rPr lang="ru-RU" sz="2000" b="1">
                <a:latin typeface="Segoe Script" pitchFamily="34" charset="0"/>
              </a:rPr>
              <a:t>для ёлочки в валеночки в пенопласт. Закрепляем клеем. </a:t>
            </a:r>
          </a:p>
          <a:p>
            <a:pPr algn="ctr"/>
            <a:r>
              <a:rPr lang="ru-RU" sz="2000" b="1">
                <a:latin typeface="Segoe Script" pitchFamily="34" charset="0"/>
              </a:rPr>
              <a:t>Даём время для высыхания изделия.</a:t>
            </a:r>
          </a:p>
          <a:p>
            <a:pPr algn="ctr"/>
            <a:r>
              <a:rPr lang="ru-RU" sz="2000" b="1">
                <a:latin typeface="Segoe Script" pitchFamily="34" charset="0"/>
              </a:rPr>
              <a:t>Украшаем ёлочку пайетками, прикрепляя их  клеем. </a:t>
            </a:r>
            <a:endParaRPr lang="ru-RU" sz="2000" b="1"/>
          </a:p>
          <a:p>
            <a:pPr algn="ctr"/>
            <a:r>
              <a:rPr lang="ru-RU" b="1">
                <a:latin typeface="Segoe Script" pitchFamily="34" charset="0"/>
              </a:rPr>
              <a:t>К пайеткам можно добавить бусины, ленты.</a:t>
            </a:r>
            <a:r>
              <a:rPr lang="ru-RU">
                <a:latin typeface="Segoe Script" pitchFamily="34" charset="0"/>
              </a:rPr>
              <a:t> </a:t>
            </a:r>
            <a:endParaRPr lang="ru-RU" sz="2000" b="1">
              <a:latin typeface="Segoe Script" pitchFamily="34" charset="0"/>
            </a:endParaRPr>
          </a:p>
          <a:p>
            <a:pPr algn="ctr"/>
            <a:endParaRPr lang="ru-RU" sz="2000" b="1">
              <a:latin typeface="Segoe Script" pitchFamily="34" charset="0"/>
            </a:endParaRPr>
          </a:p>
          <a:p>
            <a:pPr algn="ctr"/>
            <a:r>
              <a:rPr lang="ru-RU" sz="2000" b="1">
                <a:latin typeface="Segoe Script" pitchFamily="34" charset="0"/>
              </a:rPr>
              <a:t>При украшении ёлочки необходимо проявить фантазию </a:t>
            </a:r>
          </a:p>
          <a:p>
            <a:pPr algn="ctr"/>
            <a:r>
              <a:rPr lang="ru-RU" sz="2000" b="1">
                <a:latin typeface="Segoe Script" pitchFamily="34" charset="0"/>
              </a:rPr>
              <a:t>и дать выход положительным эмоциям. </a:t>
            </a:r>
          </a:p>
          <a:p>
            <a:pPr algn="ctr"/>
            <a:r>
              <a:rPr lang="ru-RU" sz="2000" b="1">
                <a:latin typeface="Segoe Script" pitchFamily="34" charset="0"/>
              </a:rPr>
              <a:t>Задайтесь целью сделать красивый и  яркий сувенир. </a:t>
            </a:r>
          </a:p>
          <a:p>
            <a:endParaRPr lang="ru-RU"/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7" descr="2b0b0a9ba0cc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12" descr="754921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4350" y="2200275"/>
            <a:ext cx="3816350" cy="2852738"/>
          </a:xfrm>
          <a:prstGeom prst="rect">
            <a:avLst/>
          </a:prstGeom>
          <a:noFill/>
        </p:spPr>
      </p:pic>
      <p:pic>
        <p:nvPicPr>
          <p:cNvPr id="17419" name="Picture 11" descr="754921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9950" y="3255963"/>
            <a:ext cx="4084638" cy="3784600"/>
          </a:xfrm>
          <a:prstGeom prst="rect">
            <a:avLst/>
          </a:prstGeom>
          <a:noFill/>
        </p:spPr>
      </p:pic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5508625" y="214313"/>
            <a:ext cx="3968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accent1"/>
                </a:solidFill>
                <a:latin typeface="Segoe Script" pitchFamily="34" charset="0"/>
              </a:rPr>
              <a:t>Теперь остается </a:t>
            </a:r>
          </a:p>
          <a:p>
            <a:pPr algn="ctr"/>
            <a:r>
              <a:rPr lang="ru-RU" b="1">
                <a:solidFill>
                  <a:schemeClr val="accent1"/>
                </a:solidFill>
                <a:latin typeface="Segoe Script" pitchFamily="34" charset="0"/>
              </a:rPr>
              <a:t>только выбрать </a:t>
            </a:r>
          </a:p>
          <a:p>
            <a:pPr algn="ctr"/>
            <a:r>
              <a:rPr lang="ru-RU" b="1">
                <a:solidFill>
                  <a:schemeClr val="accent1"/>
                </a:solidFill>
                <a:latin typeface="Segoe Script" pitchFamily="34" charset="0"/>
              </a:rPr>
              <a:t>адресата для подарка!</a:t>
            </a:r>
            <a:endParaRPr lang="ru-RU" sz="1100">
              <a:solidFill>
                <a:schemeClr val="accent1"/>
              </a:solidFill>
            </a:endParaRPr>
          </a:p>
        </p:txBody>
      </p:sp>
      <p:pic>
        <p:nvPicPr>
          <p:cNvPr id="27653" name="Picture 8" descr="3626693097d5583453fd39f375616ba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0113" y="404813"/>
            <a:ext cx="76993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9" descr="3626693097d5583453fd39f375616ba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60700" y="1989138"/>
            <a:ext cx="696913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10" descr="3626693097d5583453fd39f375616ba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5263" y="5929313"/>
            <a:ext cx="719137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6" name="Text Box 6"/>
          <p:cNvSpPr txBox="1">
            <a:spLocks noChangeArrowheads="1"/>
          </p:cNvSpPr>
          <p:nvPr/>
        </p:nvSpPr>
        <p:spPr bwMode="auto">
          <a:xfrm>
            <a:off x="1147763" y="5873750"/>
            <a:ext cx="49260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chemeClr val="accent1"/>
                </a:solidFill>
                <a:latin typeface="Segoe Script" pitchFamily="34" charset="0"/>
              </a:rPr>
              <a:t>Выдумывайте!</a:t>
            </a:r>
          </a:p>
          <a:p>
            <a:pPr algn="ctr"/>
            <a:r>
              <a:rPr lang="ru-RU" sz="1600" b="1">
                <a:solidFill>
                  <a:schemeClr val="accent1"/>
                </a:solidFill>
                <a:latin typeface="Segoe Script" pitchFamily="34" charset="0"/>
              </a:rPr>
              <a:t> Творите!</a:t>
            </a:r>
          </a:p>
          <a:p>
            <a:pPr algn="ctr"/>
            <a:r>
              <a:rPr lang="ru-RU" sz="1600" b="1">
                <a:solidFill>
                  <a:schemeClr val="accent1"/>
                </a:solidFill>
                <a:latin typeface="Segoe Script" pitchFamily="34" charset="0"/>
              </a:rPr>
              <a:t>Удивляйте!</a:t>
            </a:r>
            <a:endParaRPr lang="ru-RU" sz="1600">
              <a:solidFill>
                <a:schemeClr val="accent1"/>
              </a:solidFill>
            </a:endParaRPr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28988" y="688975"/>
            <a:ext cx="7540625" cy="6577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0688" y="4254500"/>
            <a:ext cx="8332787" cy="2335213"/>
          </a:xfrm>
          <a:prstGeom prst="rect">
            <a:avLst/>
          </a:prstGeom>
          <a:noFill/>
        </p:spPr>
      </p:pic>
      <p:pic>
        <p:nvPicPr>
          <p:cNvPr id="1026" name="Picture 2" descr="G:\Ёлочка на ножках\i-137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4950" y="92075"/>
            <a:ext cx="6267450" cy="4498975"/>
          </a:xfrm>
          <a:prstGeom prst="rect">
            <a:avLst/>
          </a:prstGeom>
          <a:noFill/>
        </p:spPr>
      </p:pic>
      <p:pic>
        <p:nvPicPr>
          <p:cNvPr id="15363" name="Picture 11" descr="3626693097d5583453fd39f375616ba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4663" y="3940175"/>
            <a:ext cx="64135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11" descr="3626693097d5583453fd39f375616ba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6188" y="4371975"/>
            <a:ext cx="865187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11" descr="3626693097d5583453fd39f375616ba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4663" y="944563"/>
            <a:ext cx="1081087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1" descr="3626693097d5583453fd39f375616ba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8413" y="4683125"/>
            <a:ext cx="554037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1" descr="3626693097d5583453fd39f375616ba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34300" y="927100"/>
            <a:ext cx="865188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5"/>
          <p:cNvSpPr txBox="1">
            <a:spLocks noChangeArrowheads="1"/>
          </p:cNvSpPr>
          <p:nvPr/>
        </p:nvSpPr>
        <p:spPr bwMode="auto">
          <a:xfrm>
            <a:off x="971550" y="333375"/>
            <a:ext cx="75946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 i="1">
                <a:latin typeface="Segoe Script" pitchFamily="34" charset="0"/>
              </a:rPr>
              <a:t>Мастер класс  разработан</a:t>
            </a:r>
          </a:p>
          <a:p>
            <a:pPr algn="ctr"/>
            <a:r>
              <a:rPr lang="ru-RU" sz="2200" b="1" i="1">
                <a:latin typeface="Segoe Script" pitchFamily="34" charset="0"/>
              </a:rPr>
              <a:t>не только для создания </a:t>
            </a:r>
          </a:p>
          <a:p>
            <a:pPr algn="ctr"/>
            <a:r>
              <a:rPr lang="ru-RU" sz="2200" b="1" i="1">
                <a:latin typeface="Segoe Script" pitchFamily="34" charset="0"/>
              </a:rPr>
              <a:t>новогоднего чуда, </a:t>
            </a:r>
          </a:p>
          <a:p>
            <a:pPr algn="ctr"/>
            <a:r>
              <a:rPr lang="ru-RU" sz="2200" b="1" i="1">
                <a:latin typeface="Segoe Script" pitchFamily="34" charset="0"/>
              </a:rPr>
              <a:t>но и как  способ приготовить  особенный подарок в канун Нового года…</a:t>
            </a:r>
          </a:p>
        </p:txBody>
      </p:sp>
      <p:pic>
        <p:nvPicPr>
          <p:cNvPr id="16386" name="Picture 7" descr="62971286_8ba51f27089b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5263" y="3357563"/>
            <a:ext cx="39608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8"/>
          <p:cNvSpPr txBox="1">
            <a:spLocks noChangeArrowheads="1"/>
          </p:cNvSpPr>
          <p:nvPr/>
        </p:nvSpPr>
        <p:spPr bwMode="auto">
          <a:xfrm>
            <a:off x="2987675" y="4076700"/>
            <a:ext cx="2906713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i="1">
                <a:latin typeface="Segoe Script" pitchFamily="34" charset="0"/>
              </a:rPr>
              <a:t>Инструменты:</a:t>
            </a:r>
          </a:p>
          <a:p>
            <a:pPr algn="ctr">
              <a:buFontTx/>
              <a:buChar char="•"/>
            </a:pPr>
            <a:r>
              <a:rPr lang="ru-RU" i="1"/>
              <a:t> ножницы</a:t>
            </a:r>
          </a:p>
          <a:p>
            <a:pPr algn="ctr">
              <a:buFontTx/>
              <a:buChar char="•"/>
            </a:pPr>
            <a:r>
              <a:rPr lang="ru-RU" i="1"/>
              <a:t> нож канцелярский</a:t>
            </a:r>
          </a:p>
          <a:p>
            <a:pPr algn="ctr">
              <a:buFontTx/>
              <a:buChar char="•"/>
            </a:pPr>
            <a:r>
              <a:rPr lang="ru-RU" i="1"/>
              <a:t> степлер </a:t>
            </a:r>
          </a:p>
          <a:p>
            <a:pPr algn="ctr">
              <a:buFontTx/>
              <a:buChar char="•"/>
            </a:pPr>
            <a:r>
              <a:rPr lang="ru-RU" i="1"/>
              <a:t> линейка</a:t>
            </a:r>
          </a:p>
          <a:p>
            <a:pPr algn="ctr">
              <a:buFontTx/>
              <a:buChar char="•"/>
            </a:pPr>
            <a:endParaRPr lang="ru-RU"/>
          </a:p>
        </p:txBody>
      </p:sp>
      <p:pic>
        <p:nvPicPr>
          <p:cNvPr id="16388" name="Picture 9" descr="3626693097d5583453fd39f375616ba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404813"/>
            <a:ext cx="6985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0" descr="3626693097d5583453fd39f375616ba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26275" y="3886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1" descr="3626693097d5583453fd39f375616ba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1775" y="4889500"/>
            <a:ext cx="865188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WordArt 12"/>
          <p:cNvSpPr>
            <a:spLocks noChangeArrowheads="1" noChangeShapeType="1" noTextEdit="1"/>
          </p:cNvSpPr>
          <p:nvPr/>
        </p:nvSpPr>
        <p:spPr bwMode="auto">
          <a:xfrm>
            <a:off x="2392363" y="2800350"/>
            <a:ext cx="4752975" cy="287338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endParaRPr lang="ru-RU" sz="3600" kern="10" spc="72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AAAAAA"/>
                  </a:gs>
                  <a:gs pos="100000">
                    <a:srgbClr val="FFFFFF"/>
                  </a:gs>
                </a:gsLst>
                <a:lin ang="5400000" scaled="1"/>
              </a:gra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6392" name="Picture 13" descr="62971286_8ba51f27089b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2214563"/>
            <a:ext cx="4249738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334317" y="2609584"/>
            <a:ext cx="459452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Segoe Script" pitchFamily="34" charset="0"/>
                <a:cs typeface="Arial"/>
              </a:rPr>
              <a:t>итак, </a:t>
            </a:r>
            <a:r>
              <a:rPr lang="ru-RU" sz="4000" b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Segoe Script" pitchFamily="34" charset="0"/>
                <a:cs typeface="Arial"/>
              </a:rPr>
              <a:t>делаем…</a:t>
            </a:r>
            <a:endParaRPr lang="ru-RU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7" descr="234996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1557338" y="1230313"/>
            <a:ext cx="6494462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Segoe Script" pitchFamily="34" charset="0"/>
              </a:rPr>
              <a:t>Материалы и приспособления:</a:t>
            </a:r>
          </a:p>
          <a:p>
            <a:pPr eaLnBrk="1" hangingPunct="1">
              <a:defRPr/>
            </a:pPr>
            <a:endParaRPr lang="ru-RU" sz="2400" b="1" i="1" dirty="0" smtClean="0">
              <a:solidFill>
                <a:schemeClr val="accent6">
                  <a:lumMod val="50000"/>
                </a:schemeClr>
              </a:solidFill>
              <a:latin typeface="Segoe Script" pitchFamily="34" charset="0"/>
            </a:endParaRPr>
          </a:p>
          <a:p>
            <a:pPr eaLnBrk="1" hangingPunct="1">
              <a:buFontTx/>
              <a:buChar char="•"/>
              <a:defRPr/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Segoe Script" pitchFamily="34" charset="0"/>
              </a:rPr>
              <a:t> пряжа синтетическая «Травка» </a:t>
            </a:r>
          </a:p>
          <a:p>
            <a:pPr eaLnBrk="1" hangingPunct="1">
              <a:defRPr/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Segoe Script" pitchFamily="34" charset="0"/>
              </a:rPr>
              <a:t>голубого и белого цвета (по </a:t>
            </a:r>
            <a:r>
              <a:rPr lang="en-US" sz="2000" b="1" i="1" dirty="0">
                <a:solidFill>
                  <a:schemeClr val="accent6">
                    <a:lumMod val="50000"/>
                  </a:schemeClr>
                </a:solidFill>
                <a:latin typeface="Segoe Script" pitchFamily="34" charset="0"/>
              </a:rPr>
              <a:t>1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Segoe Script" pitchFamily="34" charset="0"/>
              </a:rPr>
              <a:t> мотку)</a:t>
            </a:r>
          </a:p>
          <a:p>
            <a:pPr eaLnBrk="1" hangingPunct="1">
              <a:buFontTx/>
              <a:buChar char="•"/>
              <a:defRPr/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Segoe Script" pitchFamily="34" charset="0"/>
              </a:rPr>
              <a:t> </a:t>
            </a:r>
            <a:r>
              <a:rPr lang="ru-RU" sz="2000" b="1" i="1" dirty="0" err="1" smtClean="0">
                <a:solidFill>
                  <a:schemeClr val="accent6">
                    <a:lumMod val="50000"/>
                  </a:schemeClr>
                </a:solidFill>
                <a:latin typeface="Segoe Script" pitchFamily="34" charset="0"/>
              </a:rPr>
              <a:t>флис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Segoe Script" pitchFamily="34" charset="0"/>
              </a:rPr>
              <a:t>  с рисунком (ку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с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Segoe Script" pitchFamily="34" charset="0"/>
              </a:rPr>
              <a:t>очки</a:t>
            </a:r>
            <a:r>
              <a:rPr lang="en-US" sz="2000" b="1" i="1" dirty="0" smtClean="0">
                <a:solidFill>
                  <a:schemeClr val="accent6">
                    <a:lumMod val="50000"/>
                  </a:schemeClr>
                </a:solidFill>
                <a:latin typeface="Segoe Script" pitchFamily="34" charset="0"/>
              </a:rPr>
              <a:t> )</a:t>
            </a:r>
            <a:endParaRPr lang="ru-RU" sz="2000" b="1" i="1" dirty="0" smtClean="0">
              <a:solidFill>
                <a:schemeClr val="accent6">
                  <a:lumMod val="50000"/>
                </a:schemeClr>
              </a:solidFill>
              <a:latin typeface="Segoe Script" pitchFamily="34" charset="0"/>
            </a:endParaRPr>
          </a:p>
          <a:p>
            <a:pPr eaLnBrk="1" hangingPunct="1">
              <a:buFontTx/>
              <a:buChar char="•"/>
              <a:defRPr/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Segoe Script" pitchFamily="34" charset="0"/>
              </a:rPr>
              <a:t> скотч</a:t>
            </a:r>
          </a:p>
          <a:p>
            <a:pPr eaLnBrk="1" hangingPunct="1">
              <a:buFontTx/>
              <a:buChar char="•"/>
              <a:defRPr/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Segoe Script" pitchFamily="34" charset="0"/>
              </a:rPr>
              <a:t> белый картон</a:t>
            </a:r>
            <a:r>
              <a:rPr lang="en-US" sz="2000" b="1" i="1" dirty="0" smtClean="0">
                <a:solidFill>
                  <a:schemeClr val="accent6">
                    <a:lumMod val="50000"/>
                  </a:schemeClr>
                </a:solidFill>
                <a:latin typeface="Segoe Script" pitchFamily="34" charset="0"/>
              </a:rPr>
              <a:t> (2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Segoe Script" pitchFamily="34" charset="0"/>
              </a:rPr>
              <a:t>листа А-4)</a:t>
            </a:r>
          </a:p>
          <a:p>
            <a:pPr eaLnBrk="1" hangingPunct="1">
              <a:buFontTx/>
              <a:buChar char="•"/>
              <a:defRPr/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Segoe Script" pitchFamily="34" charset="0"/>
              </a:rPr>
              <a:t> </a:t>
            </a:r>
            <a:r>
              <a:rPr lang="en-US" sz="2000" b="1" i="1" dirty="0">
                <a:solidFill>
                  <a:schemeClr val="accent6">
                    <a:lumMod val="50000"/>
                  </a:schemeClr>
                </a:solidFill>
                <a:latin typeface="Segoe Script" pitchFamily="34" charset="0"/>
              </a:rPr>
              <a:t>2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Segoe Script" pitchFamily="34" charset="0"/>
              </a:rPr>
              <a:t> деревянные палочки (можно для суши )</a:t>
            </a:r>
          </a:p>
          <a:p>
            <a:pPr eaLnBrk="1" hangingPunct="1">
              <a:buFontTx/>
              <a:buChar char="•"/>
              <a:defRPr/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Segoe Script" pitchFamily="34" charset="0"/>
              </a:rPr>
              <a:t> клей  строительный, прозрачный</a:t>
            </a:r>
          </a:p>
          <a:p>
            <a:pPr eaLnBrk="1" hangingPunct="1">
              <a:buFontTx/>
              <a:buChar char="•"/>
              <a:defRPr/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Segoe Script" pitchFamily="34" charset="0"/>
              </a:rPr>
              <a:t> пенопласт 3 кусочка  </a:t>
            </a:r>
          </a:p>
          <a:p>
            <a:pPr eaLnBrk="1" hangingPunct="1">
              <a:buFontTx/>
              <a:buChar char="•"/>
              <a:defRPr/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Segoe Script" pitchFamily="34" charset="0"/>
              </a:rPr>
              <a:t> </a:t>
            </a:r>
            <a:r>
              <a:rPr lang="ru-RU" sz="2000" b="1" i="1" dirty="0" err="1" smtClean="0">
                <a:solidFill>
                  <a:schemeClr val="accent6">
                    <a:lumMod val="50000"/>
                  </a:schemeClr>
                </a:solidFill>
                <a:latin typeface="Segoe Script" pitchFamily="34" charset="0"/>
              </a:rPr>
              <a:t>пайетки</a:t>
            </a:r>
            <a:endParaRPr lang="ru-RU" sz="2000" b="1" i="1" dirty="0" smtClean="0">
              <a:solidFill>
                <a:schemeClr val="accent6">
                  <a:lumMod val="50000"/>
                </a:schemeClr>
              </a:solidFill>
              <a:latin typeface="Segoe Script" pitchFamily="34" charset="0"/>
            </a:endParaRPr>
          </a:p>
          <a:p>
            <a:pPr eaLnBrk="1" hangingPunct="1">
              <a:buFontTx/>
              <a:buChar char="•"/>
              <a:defRPr/>
            </a:pPr>
            <a:endParaRPr lang="ru-RU" b="1" i="1" dirty="0" smtClean="0">
              <a:solidFill>
                <a:schemeClr val="bg2"/>
              </a:solidFill>
              <a:latin typeface="Segoe Script" pitchFamily="34" charset="0"/>
            </a:endParaRPr>
          </a:p>
          <a:p>
            <a:pPr eaLnBrk="1" hangingPunct="1">
              <a:buFontTx/>
              <a:buChar char="•"/>
              <a:defRPr/>
            </a:pPr>
            <a:endParaRPr lang="ru-RU" dirty="0" smtClean="0">
              <a:solidFill>
                <a:schemeClr val="bg2"/>
              </a:solidFill>
            </a:endParaRPr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buFontTx/>
              <a:buChar char="•"/>
              <a:defRPr/>
            </a:pPr>
            <a:endParaRPr lang="ru-RU" dirty="0" smtClean="0"/>
          </a:p>
        </p:txBody>
      </p:sp>
      <p:sp>
        <p:nvSpPr>
          <p:cNvPr id="17411" name="WordArt 5"/>
          <p:cNvSpPr>
            <a:spLocks noChangeArrowheads="1" noChangeShapeType="1" noTextEdit="1"/>
          </p:cNvSpPr>
          <p:nvPr/>
        </p:nvSpPr>
        <p:spPr bwMode="auto">
          <a:xfrm>
            <a:off x="2058988" y="4791075"/>
            <a:ext cx="5026025" cy="430213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Segoe Script"/>
              </a:rPr>
              <a:t>…и ваша фантазия...</a:t>
            </a:r>
          </a:p>
        </p:txBody>
      </p:sp>
      <p:pic>
        <p:nvPicPr>
          <p:cNvPr id="17412" name="Picture 8" descr="3626693097d5583453fd39f375616ba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9763" y="476250"/>
            <a:ext cx="7921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9" descr="3626693097d5583453fd39f375616ba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5229225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0" descr="3626693097d5583453fd39f375616ba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5229225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4"/>
          <p:cNvSpPr txBox="1">
            <a:spLocks noChangeArrowheads="1"/>
          </p:cNvSpPr>
          <p:nvPr/>
        </p:nvSpPr>
        <p:spPr bwMode="auto">
          <a:xfrm>
            <a:off x="2379663" y="239713"/>
            <a:ext cx="4435475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i="1">
                <a:latin typeface="Segoe Script" pitchFamily="34" charset="0"/>
              </a:rPr>
              <a:t>Чертёж выкроек:</a:t>
            </a:r>
            <a:endParaRPr lang="ru-RU" sz="2400" b="1" i="1"/>
          </a:p>
          <a:p>
            <a:pPr algn="ctr">
              <a:buFontTx/>
              <a:buChar char="•"/>
            </a:pPr>
            <a:r>
              <a:rPr lang="ru-RU" i="1"/>
              <a:t> Конус (ёлочка) 1 деталь, формат А-4</a:t>
            </a:r>
          </a:p>
          <a:p>
            <a:pPr algn="ctr">
              <a:buFontTx/>
              <a:buChar char="•"/>
            </a:pPr>
            <a:r>
              <a:rPr lang="ru-RU" i="1"/>
              <a:t> Валеночки 2 детали</a:t>
            </a:r>
          </a:p>
          <a:p>
            <a:pPr algn="ctr"/>
            <a:endParaRPr lang="ru-RU" i="1"/>
          </a:p>
        </p:txBody>
      </p:sp>
      <p:pic>
        <p:nvPicPr>
          <p:cNvPr id="18434" name="Picture 5" descr="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484313"/>
            <a:ext cx="3587750" cy="494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6" descr="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64150" y="4221163"/>
            <a:ext cx="2416175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3995738" y="1700213"/>
            <a:ext cx="4953000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Segoe Script" pitchFamily="34" charset="0"/>
              </a:rPr>
              <a:t>Соотношение деталей задаём </a:t>
            </a:r>
          </a:p>
          <a:p>
            <a:r>
              <a:rPr lang="ru-RU" b="1" i="1">
                <a:latin typeface="Segoe Script" pitchFamily="34" charset="0"/>
              </a:rPr>
              <a:t>самостоятельно ,соблюдая </a:t>
            </a:r>
          </a:p>
          <a:p>
            <a:r>
              <a:rPr lang="ru-RU" b="1" i="1">
                <a:latin typeface="Segoe Script" pitchFamily="34" charset="0"/>
              </a:rPr>
              <a:t>пропорции «тела с ногами».</a:t>
            </a:r>
          </a:p>
          <a:p>
            <a:r>
              <a:rPr lang="ru-RU" b="1" i="1">
                <a:latin typeface="Segoe Script" pitchFamily="34" charset="0"/>
              </a:rPr>
              <a:t>Детали можно получить методом</a:t>
            </a:r>
          </a:p>
          <a:p>
            <a:r>
              <a:rPr lang="ru-RU" b="1" i="1">
                <a:latin typeface="Segoe Script" pitchFamily="34" charset="0"/>
              </a:rPr>
              <a:t> копирования рисунка в документ</a:t>
            </a:r>
          </a:p>
          <a:p>
            <a:r>
              <a:rPr lang="en-US" b="1" i="1">
                <a:latin typeface="Segoe Script" pitchFamily="34" charset="0"/>
              </a:rPr>
              <a:t>Microsoft word</a:t>
            </a:r>
            <a:r>
              <a:rPr lang="ru-RU" b="1" i="1">
                <a:latin typeface="Segoe Script" pitchFamily="34" charset="0"/>
              </a:rPr>
              <a:t>. Затем распечатать.</a:t>
            </a:r>
          </a:p>
          <a:p>
            <a:r>
              <a:rPr lang="ru-RU" b="1" i="1">
                <a:latin typeface="Segoe Script" pitchFamily="34" charset="0"/>
              </a:rPr>
              <a:t>Вырезать.</a:t>
            </a:r>
          </a:p>
        </p:txBody>
      </p:sp>
      <p:pic>
        <p:nvPicPr>
          <p:cNvPr id="18437" name="Picture 8" descr="62850028_xxktgqfo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5589588"/>
            <a:ext cx="46799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11" descr="3626693097d5583453fd39f375616ba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239713"/>
            <a:ext cx="7715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12" descr="3626693097d5583453fd39f375616ba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54938" y="1073150"/>
            <a:ext cx="625475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13" descr="3626693097d5583453fd39f375616ba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9563" y="3954463"/>
            <a:ext cx="773112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5"/>
          <p:cNvSpPr txBox="1">
            <a:spLocks noChangeArrowheads="1"/>
          </p:cNvSpPr>
          <p:nvPr/>
        </p:nvSpPr>
        <p:spPr bwMode="auto">
          <a:xfrm>
            <a:off x="827088" y="273050"/>
            <a:ext cx="74834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buFontTx/>
              <a:buAutoNum type="arabicPeriod"/>
            </a:pPr>
            <a:r>
              <a:rPr lang="ru-RU" sz="2400" b="1">
                <a:latin typeface="Segoe Script" pitchFamily="34" charset="0"/>
              </a:rPr>
              <a:t>По краю конуса наносим полоску клея.</a:t>
            </a:r>
          </a:p>
          <a:p>
            <a:pPr marL="342900" indent="-342900" algn="ctr"/>
            <a:r>
              <a:rPr lang="ru-RU" sz="2400" b="1">
                <a:latin typeface="Segoe Script" pitchFamily="34" charset="0"/>
              </a:rPr>
              <a:t> Конус сворачиваем. Проклеиваем шов. </a:t>
            </a:r>
          </a:p>
          <a:p>
            <a:pPr marL="342900" indent="-342900" algn="ctr"/>
            <a:r>
              <a:rPr lang="ru-RU" sz="2400" b="1">
                <a:latin typeface="Segoe Script" pitchFamily="34" charset="0"/>
              </a:rPr>
              <a:t>Для надёжности в нескольких местах </a:t>
            </a:r>
          </a:p>
          <a:p>
            <a:pPr marL="342900" indent="-342900" algn="ctr"/>
            <a:r>
              <a:rPr lang="ru-RU" sz="2400" b="1">
                <a:latin typeface="Segoe Script" pitchFamily="34" charset="0"/>
              </a:rPr>
              <a:t>закрепляем скотчем.</a:t>
            </a:r>
          </a:p>
        </p:txBody>
      </p:sp>
      <p:pic>
        <p:nvPicPr>
          <p:cNvPr id="19458" name="Picture 4" descr="DSCF49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1788" y="2693988"/>
            <a:ext cx="4011612" cy="296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7" descr="DSCF49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6163" y="2693988"/>
            <a:ext cx="3943350" cy="29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10" descr="3626693097d5583453fd39f375616ba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1625" y="2046288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11" descr="3626693097d5583453fd39f375616ba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32738" y="1262063"/>
            <a:ext cx="57785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2" descr="3626693097d5583453fd39f375616ba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1788" y="5992813"/>
            <a:ext cx="582612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3" descr="3626693097d5583453fd39f375616ba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1625" y="5851525"/>
            <a:ext cx="482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14" descr="3626693097d5583453fd39f375616ba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7650" y="1820863"/>
            <a:ext cx="62547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 descr="DSCF49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" y="3357563"/>
            <a:ext cx="3738563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5" descr="DSCF49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1538" y="3368675"/>
            <a:ext cx="3857625" cy="289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6"/>
          <p:cNvSpPr txBox="1">
            <a:spLocks noChangeArrowheads="1"/>
          </p:cNvSpPr>
          <p:nvPr/>
        </p:nvSpPr>
        <p:spPr bwMode="auto">
          <a:xfrm>
            <a:off x="117475" y="254000"/>
            <a:ext cx="8923338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Segoe Script" pitchFamily="34" charset="0"/>
              </a:rPr>
              <a:t>2. Берём у мотков белой и голубой пряжи </a:t>
            </a:r>
          </a:p>
          <a:p>
            <a:pPr algn="ctr"/>
            <a:r>
              <a:rPr lang="ru-RU" sz="2400" b="1">
                <a:latin typeface="Segoe Script" pitchFamily="34" charset="0"/>
              </a:rPr>
              <a:t>одновременно два конца. </a:t>
            </a:r>
          </a:p>
          <a:p>
            <a:pPr algn="ctr"/>
            <a:r>
              <a:rPr lang="ru-RU" sz="2400" b="1">
                <a:latin typeface="Segoe Script" pitchFamily="34" charset="0"/>
              </a:rPr>
              <a:t>Прикрепляем их с внутренней стороны  конуса </a:t>
            </a:r>
          </a:p>
          <a:p>
            <a:pPr algn="ctr"/>
            <a:r>
              <a:rPr lang="ru-RU" sz="2400" b="1">
                <a:latin typeface="Segoe Script" pitchFamily="34" charset="0"/>
              </a:rPr>
              <a:t>скотчем и плотно</a:t>
            </a:r>
            <a:r>
              <a:rPr lang="en-US" sz="2400" b="1">
                <a:latin typeface="Segoe Script" pitchFamily="34" charset="0"/>
              </a:rPr>
              <a:t> </a:t>
            </a:r>
            <a:r>
              <a:rPr lang="ru-RU" sz="2400" b="1">
                <a:latin typeface="Segoe Script" pitchFamily="34" charset="0"/>
              </a:rPr>
              <a:t>снизу вверх обматываем конус.</a:t>
            </a:r>
          </a:p>
          <a:p>
            <a:pPr algn="ctr"/>
            <a:r>
              <a:rPr lang="ru-RU" sz="2400" b="1">
                <a:latin typeface="Segoe Script" pitchFamily="34" charset="0"/>
              </a:rPr>
              <a:t>Чтобы пряжа закрепилась и не соскальзывала, </a:t>
            </a:r>
          </a:p>
          <a:p>
            <a:pPr algn="ctr"/>
            <a:r>
              <a:rPr lang="ru-RU" sz="2400" b="1">
                <a:latin typeface="Segoe Script" pitchFamily="34" charset="0"/>
              </a:rPr>
              <a:t>сам конус периодически  смазываем клеем.</a:t>
            </a:r>
            <a:r>
              <a:rPr lang="ru-RU"/>
              <a:t> </a:t>
            </a:r>
          </a:p>
        </p:txBody>
      </p:sp>
      <p:pic>
        <p:nvPicPr>
          <p:cNvPr id="20484" name="Picture 9" descr="3626693097d5583453fd39f375616ba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01063" y="4786313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0" descr="3626693097d5583453fd39f375616ba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805488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1" descr="3626693097d5583453fd39f375616ba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500" y="2857500"/>
            <a:ext cx="554038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2" descr="3626693097d5583453fd39f375616ba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52963" y="5564188"/>
            <a:ext cx="73977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 descr="DSCF49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511425"/>
            <a:ext cx="3922713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5" descr="DSCF49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25" y="2511425"/>
            <a:ext cx="3008313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147638" y="188913"/>
            <a:ext cx="88265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latin typeface="Segoe Script" pitchFamily="34" charset="0"/>
              </a:rPr>
              <a:t>3. Закрепив клеем пряжу на верхушке ,</a:t>
            </a:r>
          </a:p>
          <a:p>
            <a:pPr algn="ctr"/>
            <a:r>
              <a:rPr lang="ru-RU" sz="2400" b="1">
                <a:latin typeface="Segoe Script" pitchFamily="34" charset="0"/>
              </a:rPr>
              <a:t>таким же способом обматываем конус  вниз.</a:t>
            </a:r>
          </a:p>
          <a:p>
            <a:pPr algn="ctr"/>
            <a:r>
              <a:rPr lang="ru-RU" sz="2400" b="1">
                <a:latin typeface="Segoe Script" pitchFamily="34" charset="0"/>
              </a:rPr>
              <a:t>Так наша елочка будет выглядит пушистее. </a:t>
            </a:r>
          </a:p>
          <a:p>
            <a:pPr algn="ctr"/>
            <a:r>
              <a:rPr lang="ru-RU" sz="2400" b="1">
                <a:latin typeface="Segoe Script" pitchFamily="34" charset="0"/>
              </a:rPr>
              <a:t> Концы пряжи обрезаем и закрепляем скотчем </a:t>
            </a:r>
          </a:p>
          <a:p>
            <a:pPr algn="ctr"/>
            <a:r>
              <a:rPr lang="ru-RU" sz="2400" b="1">
                <a:latin typeface="Segoe Script" pitchFamily="34" charset="0"/>
              </a:rPr>
              <a:t>с внутренней стороны конуса. </a:t>
            </a:r>
          </a:p>
          <a:p>
            <a:pPr algn="ctr"/>
            <a:endParaRPr lang="ru-RU" sz="2400" b="1">
              <a:latin typeface="Segoe Script" pitchFamily="34" charset="0"/>
            </a:endParaRPr>
          </a:p>
        </p:txBody>
      </p:sp>
      <p:pic>
        <p:nvPicPr>
          <p:cNvPr id="21508" name="Picture 8" descr="3626693097d5583453fd39f375616ba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188" y="1643063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9" descr="3626693097d5583453fd39f375616ba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5373688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0" descr="3626693097d5583453fd39f375616ba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2205038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11" descr="3626693097d5583453fd39f375616ba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5949950"/>
            <a:ext cx="554037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9" descr="754921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66796">
            <a:off x="3170238" y="3636963"/>
            <a:ext cx="2508250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4" descr="DSCF49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31197">
            <a:off x="2546350" y="1781175"/>
            <a:ext cx="3497263" cy="466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5" descr="DSCF49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228496">
            <a:off x="6162675" y="3170238"/>
            <a:ext cx="3133725" cy="307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7"/>
          <p:cNvSpPr txBox="1">
            <a:spLocks noChangeArrowheads="1"/>
          </p:cNvSpPr>
          <p:nvPr/>
        </p:nvSpPr>
        <p:spPr bwMode="auto">
          <a:xfrm>
            <a:off x="3471863" y="6397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2533" name="Text Box 8"/>
          <p:cNvSpPr txBox="1">
            <a:spLocks noChangeArrowheads="1"/>
          </p:cNvSpPr>
          <p:nvPr/>
        </p:nvSpPr>
        <p:spPr bwMode="auto">
          <a:xfrm>
            <a:off x="781050" y="260350"/>
            <a:ext cx="7620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latin typeface="Segoe Script" pitchFamily="34" charset="0"/>
              </a:rPr>
              <a:t>4. Основание для елочки, если его украсить с </a:t>
            </a:r>
          </a:p>
          <a:p>
            <a:pPr algn="ctr"/>
            <a:r>
              <a:rPr lang="ru-RU" sz="2000" b="1">
                <a:latin typeface="Segoe Script" pitchFamily="34" charset="0"/>
              </a:rPr>
              <a:t>фантазией уже можно использовать как</a:t>
            </a:r>
          </a:p>
          <a:p>
            <a:pPr algn="ctr"/>
            <a:r>
              <a:rPr lang="ru-RU" sz="2000" b="1">
                <a:latin typeface="Segoe Script" pitchFamily="34" charset="0"/>
              </a:rPr>
              <a:t>Новогодней сувенир. А можно продолжить работу.</a:t>
            </a:r>
          </a:p>
          <a:p>
            <a:pPr algn="ctr"/>
            <a:r>
              <a:rPr lang="ru-RU" sz="2000" b="1">
                <a:latin typeface="Segoe Script" pitchFamily="34" charset="0"/>
              </a:rPr>
              <a:t>Для этого  из пенопласта вырезаем кубик, </a:t>
            </a:r>
          </a:p>
          <a:p>
            <a:pPr algn="ctr"/>
            <a:r>
              <a:rPr lang="ru-RU" sz="2000" b="1">
                <a:latin typeface="Segoe Script" pitchFamily="34" charset="0"/>
              </a:rPr>
              <a:t> вставляем в  макушку конуса</a:t>
            </a:r>
          </a:p>
          <a:p>
            <a:pPr algn="ctr"/>
            <a:r>
              <a:rPr lang="ru-RU" sz="2000" b="1">
                <a:latin typeface="Segoe Script" pitchFamily="34" charset="0"/>
              </a:rPr>
              <a:t>с внутренней стороны, прикрепив его на клей. </a:t>
            </a:r>
          </a:p>
        </p:txBody>
      </p:sp>
      <p:pic>
        <p:nvPicPr>
          <p:cNvPr id="22534" name="Picture 10" descr="3626693097d5583453fd39f375616ba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16888" y="5589588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11" descr="3626693097d5583453fd39f375616ba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2205038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12" descr="3626693097d5583453fd39f375616ba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5876925"/>
            <a:ext cx="627062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13" descr="logo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842174">
            <a:off x="4057650" y="2174875"/>
            <a:ext cx="1363663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14" descr="3626693097d5583453fd39f375616ba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85138" y="2474913"/>
            <a:ext cx="4889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13" descr="63001558_49955822_183451tblnrp0zc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62188" y="4891088"/>
            <a:ext cx="4657725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599</TotalTime>
  <Words>381</Words>
  <Application>Microsoft Office PowerPoint</Application>
  <PresentationFormat>Экран (4:3)</PresentationFormat>
  <Paragraphs>92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Segoe Script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34</cp:revision>
  <dcterms:created xsi:type="dcterms:W3CDTF">2015-01-05T08:47:00Z</dcterms:created>
  <dcterms:modified xsi:type="dcterms:W3CDTF">2015-02-02T06:51:06Z</dcterms:modified>
</cp:coreProperties>
</file>