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WordArt 8"/>
          <p:cNvSpPr>
            <a:spLocks noChangeArrowheads="1" noChangeShapeType="1" noTextEdit="1"/>
          </p:cNvSpPr>
          <p:nvPr/>
        </p:nvSpPr>
        <p:spPr bwMode="auto">
          <a:xfrm>
            <a:off x="228600" y="-304800"/>
            <a:ext cx="8686800" cy="624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49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Тема: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«ЗДОРОВЫЙ ОБРАЗ ЖИЗНИ"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886200" cy="6223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i="1" smtClean="0">
                <a:solidFill>
                  <a:srgbClr val="FF3300"/>
                </a:solidFill>
                <a:latin typeface="Arial" pitchFamily="34" charset="0"/>
              </a:rPr>
              <a:t>Пьянство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1219200"/>
            <a:ext cx="4495800" cy="50292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     Пьянство ведет к </a:t>
            </a:r>
            <a:r>
              <a:rPr lang="ru-RU" sz="2000" b="1" i="1" smtClean="0">
                <a:solidFill>
                  <a:srgbClr val="FF0000"/>
                </a:solidFill>
              </a:rPr>
              <a:t>алкоголизму.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ru-RU" sz="2000" b="1" i="1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endParaRPr lang="ru-RU" sz="2000" b="1" i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    Алкоголь разрушает мозг человека и другие органы. Человек, употребляющий алкоголь не может быстро и точно мыслить, становится невнимательным, теряет над собой контроль, способен совершать антиобщественные поступки.</a:t>
            </a:r>
          </a:p>
          <a:p>
            <a:pPr eaLnBrk="1" hangingPunct="1">
              <a:buFontTx/>
              <a:buNone/>
              <a:defRPr/>
            </a:pPr>
            <a:endParaRPr lang="ru-RU" sz="2000" b="1" i="1" smtClean="0">
              <a:solidFill>
                <a:srgbClr val="6600FF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000" b="1" i="1" smtClean="0">
              <a:solidFill>
                <a:srgbClr val="6600FF"/>
              </a:solidFill>
            </a:endParaRPr>
          </a:p>
        </p:txBody>
      </p:sp>
      <p:pic>
        <p:nvPicPr>
          <p:cNvPr id="118790" name="Picture 6" descr="PIC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37846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7" descr="07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8100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8" descr="12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657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80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92100"/>
            <a:ext cx="4343400" cy="774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smtClean="0">
                <a:solidFill>
                  <a:srgbClr val="FF3300"/>
                </a:solidFill>
                <a:latin typeface="Arial" pitchFamily="34" charset="0"/>
              </a:rPr>
              <a:t>Наркомания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4343400" cy="52578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ru-RU" sz="1800" b="1" i="1" smtClean="0">
                <a:solidFill>
                  <a:srgbClr val="FF3300"/>
                </a:solidFill>
                <a:latin typeface="Arial" pitchFamily="34" charset="0"/>
              </a:rPr>
              <a:t>      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ru-RU" sz="2000" b="1" i="1" smtClean="0">
                <a:solidFill>
                  <a:srgbClr val="FF3300"/>
                </a:solidFill>
                <a:latin typeface="Arial" pitchFamily="34" charset="0"/>
              </a:rPr>
              <a:t>Наркомания </a:t>
            </a:r>
            <a:r>
              <a:rPr lang="ru-RU" sz="2000" b="1" i="1" smtClean="0">
                <a:solidFill>
                  <a:srgbClr val="6600FF"/>
                </a:solidFill>
                <a:latin typeface="Arial" pitchFamily="34" charset="0"/>
              </a:rPr>
              <a:t>– это зависимость организма на физиологическом уровне от успокаивающих, одурманивающих, погружающих в видения веществ.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endParaRPr lang="ru-RU" sz="2000" b="1" i="1" smtClean="0">
              <a:solidFill>
                <a:srgbClr val="66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endParaRPr lang="ru-RU" sz="2000" b="1" i="1" smtClean="0">
              <a:solidFill>
                <a:srgbClr val="66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ru-RU" sz="2000" b="1" i="1" smtClean="0">
                <a:solidFill>
                  <a:srgbClr val="FF3300"/>
                </a:solidFill>
                <a:latin typeface="Arial" pitchFamily="34" charset="0"/>
              </a:rPr>
              <a:t>     Употребление наркотиков </a:t>
            </a:r>
            <a:r>
              <a:rPr lang="ru-RU" sz="2000" b="1" i="1" smtClean="0">
                <a:solidFill>
                  <a:srgbClr val="6600FF"/>
                </a:solidFill>
                <a:latin typeface="Arial" pitchFamily="34" charset="0"/>
              </a:rPr>
              <a:t>приводит к наркотической зависимости.</a:t>
            </a:r>
          </a:p>
        </p:txBody>
      </p:sp>
      <p:pic>
        <p:nvPicPr>
          <p:cNvPr id="120839" name="Picture 7" descr="10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8492">
            <a:off x="4876800" y="457200"/>
            <a:ext cx="3746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0" name="Picture 8" descr="13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96679">
            <a:off x="4343400" y="2971800"/>
            <a:ext cx="43561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06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7[1]"/>
          <p:cNvPicPr>
            <a:picLocks noChangeAspect="1" noChangeArrowheads="1"/>
          </p:cNvPicPr>
          <p:nvPr/>
        </p:nvPicPr>
        <p:blipFill>
          <a:blip r:embed="rId3" cstate="print">
            <a:lum bright="18000" contrast="-18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6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smtClean="0">
                <a:solidFill>
                  <a:srgbClr val="FF0000"/>
                </a:solidFill>
                <a:latin typeface="Georgia" pitchFamily="18" charset="0"/>
              </a:rPr>
              <a:t>Выбор за Вами!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915400" cy="4419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i="1" smtClean="0">
              <a:solidFill>
                <a:srgbClr val="66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i="1" smtClean="0">
              <a:solidFill>
                <a:srgbClr val="66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i="1" smtClean="0">
              <a:solidFill>
                <a:srgbClr val="66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i="1" smtClean="0">
              <a:solidFill>
                <a:srgbClr val="66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i="1" smtClean="0">
              <a:solidFill>
                <a:srgbClr val="66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i="1" smtClean="0">
              <a:solidFill>
                <a:srgbClr val="66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400" b="1" i="1" smtClean="0">
                <a:solidFill>
                  <a:srgbClr val="FF3300"/>
                </a:solidFill>
                <a:latin typeface="Georgia" pitchFamily="18" charset="0"/>
              </a:rPr>
              <a:t>Постарайтесь сделать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400" b="1" i="1" smtClean="0">
                <a:solidFill>
                  <a:srgbClr val="FF3300"/>
                </a:solidFill>
                <a:latin typeface="Georgia" pitchFamily="18" charset="0"/>
              </a:rPr>
              <a:t>правильный выбор!</a:t>
            </a:r>
          </a:p>
        </p:txBody>
      </p:sp>
      <p:pic>
        <p:nvPicPr>
          <p:cNvPr id="128008" name="Picture 8" descr="21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886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9" name="Picture 9" descr="14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14"/>
          <a:stretch>
            <a:fillRect/>
          </a:stretch>
        </p:blipFill>
        <p:spPr bwMode="auto">
          <a:xfrm>
            <a:off x="4724400" y="1066800"/>
            <a:ext cx="4038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46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8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8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28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80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80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80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41941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Здоровый мир -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путь к успеху!</a:t>
            </a:r>
          </a:p>
        </p:txBody>
      </p:sp>
      <p:pic>
        <p:nvPicPr>
          <p:cNvPr id="126981" name="Picture 5" descr="19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430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48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  <a:latin typeface="Arial" pitchFamily="34" charset="0"/>
              </a:rPr>
              <a:t>Основы здорового образа жизни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686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smtClean="0">
                <a:solidFill>
                  <a:srgbClr val="6600FF"/>
                </a:solidFill>
                <a:latin typeface="Arial" pitchFamily="34" charset="0"/>
              </a:rPr>
              <a:t>  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smtClean="0">
                <a:solidFill>
                  <a:srgbClr val="6600FF"/>
                </a:solidFill>
                <a:latin typeface="Arial" pitchFamily="34" charset="0"/>
              </a:rPr>
              <a:t>   Образ жизни человека, его поведение    и мышление, которые обеспечивают охрану и укрепление здоровья называют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smtClean="0">
                <a:solidFill>
                  <a:srgbClr val="FF0000"/>
                </a:solidFill>
                <a:latin typeface="Arial" pitchFamily="34" charset="0"/>
              </a:rPr>
              <a:t>    здоровым образом жизни.</a:t>
            </a:r>
            <a:r>
              <a:rPr lang="ru-RU" b="1" i="1" smtClean="0">
                <a:latin typeface="Arial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b="1" i="1" smtClean="0"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smtClean="0">
                <a:latin typeface="Arial" pitchFamily="34" charset="0"/>
              </a:rPr>
              <a:t>     </a:t>
            </a:r>
            <a:r>
              <a:rPr lang="ru-RU" b="1" i="1" smtClean="0">
                <a:solidFill>
                  <a:srgbClr val="6600FF"/>
                </a:solidFill>
                <a:latin typeface="Arial" pitchFamily="34" charset="0"/>
              </a:rPr>
              <a:t>Индивидуальное здоровье человека на</a:t>
            </a:r>
            <a:r>
              <a:rPr lang="ru-RU" b="1" i="1" smtClean="0">
                <a:latin typeface="Arial" pitchFamily="34" charset="0"/>
              </a:rPr>
              <a:t> </a:t>
            </a:r>
            <a:r>
              <a:rPr lang="ru-RU" b="1" i="1" smtClean="0">
                <a:solidFill>
                  <a:srgbClr val="FF0000"/>
                </a:solidFill>
                <a:latin typeface="Arial" pitchFamily="34" charset="0"/>
              </a:rPr>
              <a:t>50 % </a:t>
            </a:r>
            <a:r>
              <a:rPr lang="ru-RU" b="1" i="1" smtClean="0">
                <a:solidFill>
                  <a:srgbClr val="6600FF"/>
                </a:solidFill>
                <a:latin typeface="Arial" pitchFamily="34" charset="0"/>
              </a:rPr>
              <a:t>зависит от его образа жизни.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b="1" i="1" smtClean="0">
              <a:solidFill>
                <a:srgbClr val="6600FF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b="1" i="1" smtClean="0">
              <a:solidFill>
                <a:srgbClr val="6600FF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b="1" i="1" smtClean="0">
              <a:solidFill>
                <a:srgbClr val="66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5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smtClean="0">
                <a:solidFill>
                  <a:srgbClr val="FF3300"/>
                </a:solidFill>
                <a:latin typeface="Arial" pitchFamily="34" charset="0"/>
              </a:rPr>
              <a:t>Среди основных составляющих здорового образа жизни выделяют: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267200" cy="304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  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     Умеренное  рациональное питание;</a:t>
            </a:r>
            <a:r>
              <a:rPr lang="ru-RU" sz="2000" b="1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000" b="1" smtClean="0"/>
              <a:t>	</a:t>
            </a:r>
            <a:r>
              <a:rPr lang="ru-RU" sz="2000" b="1" i="1" smtClean="0">
                <a:solidFill>
                  <a:srgbClr val="6600FF"/>
                </a:solidFill>
              </a:rPr>
              <a:t>Режим дня;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	Оптимальная двигательная 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     активность;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	Чередование труда и 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	отдыха;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endParaRPr lang="ru-RU" sz="2000" b="1" i="1" smtClean="0">
              <a:solidFill>
                <a:srgbClr val="6600FF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000" b="1" smtClean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152400" y="1600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7287" name="Picture 7" descr="5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4069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152400" y="2286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762000" y="22860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Symbol" pitchFamily="18" charset="2"/>
              <a:buNone/>
              <a:tabLst>
                <a:tab pos="685800" algn="l"/>
              </a:tabLst>
              <a:defRPr/>
            </a:pPr>
            <a:r>
              <a:rPr lang="ru-RU" sz="20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152400" y="2667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7296" name="Picture 16" descr="6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406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7" name="Picture 17" descr="6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4053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 descr="6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41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0" name="Picture 20" descr="7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92978">
            <a:off x="4800600" y="1447800"/>
            <a:ext cx="41735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1" name="Picture 21" descr="7_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2647">
            <a:off x="4953000" y="1524000"/>
            <a:ext cx="368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2" name="Picture 22" descr="7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68528">
            <a:off x="762000" y="4267200"/>
            <a:ext cx="31242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03" name="AutoShape 23"/>
          <p:cNvSpPr>
            <a:spLocks noChangeArrowheads="1"/>
          </p:cNvSpPr>
          <p:nvPr/>
        </p:nvSpPr>
        <p:spPr bwMode="auto">
          <a:xfrm>
            <a:off x="152400" y="3352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7307" name="Picture 27" descr="На курсах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72510">
            <a:off x="4495800" y="2971800"/>
            <a:ext cx="40767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0" name="Picture 30" descr="2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486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1" name="Picture 31" descr="2_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2894">
            <a:off x="4876800" y="1447800"/>
            <a:ext cx="37893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05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6" grpId="0" animBg="1"/>
      <p:bldP spid="97288" grpId="0" animBg="1"/>
      <p:bldP spid="97291" grpId="0" animBg="1"/>
      <p:bldP spid="973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smtClean="0">
                <a:solidFill>
                  <a:srgbClr val="FF3300"/>
                </a:solidFill>
                <a:latin typeface="Arial" pitchFamily="34" charset="0"/>
              </a:rPr>
              <a:t>Среди основных составляющих здорового образа жизни выделяют: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914400" y="1447800"/>
            <a:ext cx="3581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ru-RU" sz="20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Следование правилам личной гигиены;</a:t>
            </a:r>
          </a:p>
          <a:p>
            <a:pPr>
              <a:buFont typeface="Symbol" pitchFamily="18" charset="2"/>
              <a:buNone/>
              <a:defRPr/>
            </a:pPr>
            <a:endParaRPr lang="ru-RU" sz="2000" b="1" i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lang="ru-RU" sz="20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Закаливание;</a:t>
            </a:r>
          </a:p>
          <a:p>
            <a:pPr>
              <a:buFont typeface="Symbol" pitchFamily="18" charset="2"/>
              <a:buNone/>
              <a:defRPr/>
            </a:pPr>
            <a:endParaRPr lang="ru-RU" sz="2000" b="1" i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Symbol" pitchFamily="18" charset="2"/>
              <a:buNone/>
              <a:defRPr/>
            </a:pPr>
            <a:endParaRPr lang="ru-RU" sz="2000" b="1" i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Symbol" pitchFamily="18" charset="2"/>
              <a:buNone/>
              <a:defRPr/>
            </a:pPr>
            <a:endParaRPr lang="ru-RU" sz="2000" b="1" i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Symbol" pitchFamily="18" charset="2"/>
              <a:buNone/>
              <a:defRPr/>
            </a:pPr>
            <a:endParaRPr lang="ru-RU" sz="2000" b="1" i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228600" y="2438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8319" name="Picture 15" descr="9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97862">
            <a:off x="533400" y="3733800"/>
            <a:ext cx="3810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152400" y="29718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«Чистота – залог здоровья»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228600" y="1524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8323" name="Picture 19" descr="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75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4" name="Picture 20" descr="8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924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5" name="Picture 21" descr="8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31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0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0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0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16" grpId="0" animBg="1"/>
      <p:bldP spid="98320" grpId="0"/>
      <p:bldP spid="983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i="1" smtClean="0">
                <a:solidFill>
                  <a:srgbClr val="FF3300"/>
                </a:solidFill>
                <a:latin typeface="Arial" pitchFamily="34" charset="0"/>
              </a:rPr>
              <a:t>Среди основных составляющих здорового образа жизни выделяют:</a:t>
            </a:r>
          </a:p>
        </p:txBody>
      </p:sp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152400" y="1676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762000" y="1538288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Психогигиена и умение </a:t>
            </a:r>
          </a:p>
          <a:p>
            <a:pPr>
              <a:defRPr/>
            </a:pPr>
            <a:r>
              <a:rPr lang="ru-RU" sz="20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управлять своими эмоциями;</a:t>
            </a:r>
          </a:p>
        </p:txBody>
      </p:sp>
      <p:pic>
        <p:nvPicPr>
          <p:cNvPr id="99336" name="Picture 8" descr="1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163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152400" y="2438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685800" y="233680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Symbol" pitchFamily="18" charset="2"/>
              <a:buNone/>
              <a:tabLst>
                <a:tab pos="685800" algn="l"/>
              </a:tabLst>
              <a:defRPr/>
            </a:pPr>
            <a:r>
              <a:rPr lang="ru-RU" sz="20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Отказ от вредных привычек (курения, употребления алкоголя,</a:t>
            </a:r>
          </a:p>
          <a:p>
            <a:pPr>
              <a:buFont typeface="Symbol" pitchFamily="18" charset="2"/>
              <a:buNone/>
              <a:tabLst>
                <a:tab pos="685800" algn="l"/>
              </a:tabLst>
              <a:defRPr/>
            </a:pPr>
            <a:r>
              <a:rPr lang="ru-RU" sz="20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наркотиков);</a:t>
            </a:r>
          </a:p>
        </p:txBody>
      </p:sp>
      <p:pic>
        <p:nvPicPr>
          <p:cNvPr id="99341" name="Picture 13" descr="14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3528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2" name="Picture 14" descr="14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0497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3" name="Picture 15" descr="14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80996">
            <a:off x="609600" y="3886200"/>
            <a:ext cx="32385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4" name="Picture 16" descr="14_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06074">
            <a:off x="762000" y="3886200"/>
            <a:ext cx="32004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79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9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4" grpId="0" animBg="1"/>
      <p:bldP spid="993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  <a:latin typeface="Arial" pitchFamily="34" charset="0"/>
              </a:rPr>
              <a:t>Не все люди понимают свою ответственность </a:t>
            </a:r>
            <a:br>
              <a:rPr lang="ru-RU" sz="3200" b="1" i="1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3200" b="1" i="1" smtClean="0">
                <a:solidFill>
                  <a:srgbClr val="FF0000"/>
                </a:solidFill>
                <a:latin typeface="Arial" pitchFamily="34" charset="0"/>
              </a:rPr>
              <a:t>за сохранение здоровья…</a:t>
            </a:r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4191000" cy="480060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ru-RU" sz="2400" b="1" i="1" smtClean="0">
                <a:solidFill>
                  <a:srgbClr val="6600FF"/>
                </a:solidFill>
              </a:rPr>
              <a:t>Более 2/3 населения страны не занимаются спортом;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ru-RU" sz="2400" b="1" i="1" smtClean="0">
                <a:solidFill>
                  <a:srgbClr val="6600FF"/>
                </a:solidFill>
              </a:rPr>
              <a:t>До 30 % населения имеют избыточный вес;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ru-RU" sz="2400" b="1" i="1" smtClean="0">
                <a:solidFill>
                  <a:srgbClr val="6600FF"/>
                </a:solidFill>
              </a:rPr>
              <a:t>Около 70 млн. человек в нашей стране курят;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ru-RU" sz="2400" b="1" i="1" smtClean="0">
                <a:solidFill>
                  <a:srgbClr val="6600FF"/>
                </a:solidFill>
              </a:rPr>
              <a:t>В России около 6 млн. наркопотребителей.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endParaRPr lang="ru-RU" sz="2400" b="1" smtClean="0">
              <a:solidFill>
                <a:srgbClr val="6600FF"/>
              </a:solidFill>
            </a:endParaRPr>
          </a:p>
        </p:txBody>
      </p:sp>
      <p:sp>
        <p:nvSpPr>
          <p:cNvPr id="107528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107529" name="Picture 9" descr="18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524000"/>
            <a:ext cx="4445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10" descr="1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02703">
            <a:off x="4419600" y="1524000"/>
            <a:ext cx="436086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1" name="Picture 11" descr="2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1012">
            <a:off x="4495800" y="1752600"/>
            <a:ext cx="42275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04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0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7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7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107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461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  <a:latin typeface="Arial" pitchFamily="34" charset="0"/>
              </a:rPr>
              <a:t>Вредные привычки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105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smtClean="0">
                <a:solidFill>
                  <a:srgbClr val="FF0000"/>
                </a:solidFill>
                <a:latin typeface="Arial" pitchFamily="34" charset="0"/>
              </a:rPr>
              <a:t>    </a:t>
            </a:r>
            <a:r>
              <a:rPr lang="ru-RU" b="1" i="1" smtClean="0">
                <a:solidFill>
                  <a:schemeClr val="bg2"/>
                </a:solidFill>
                <a:latin typeface="Arial" pitchFamily="34" charset="0"/>
              </a:rPr>
              <a:t>Вредная привычка –</a:t>
            </a:r>
            <a:r>
              <a:rPr lang="ru-RU" b="1" i="1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i="1" smtClean="0">
                <a:solidFill>
                  <a:srgbClr val="6600FF"/>
                </a:solidFill>
                <a:latin typeface="Arial" pitchFamily="34" charset="0"/>
              </a:rPr>
              <a:t>закрепленный в личности способ поведения, агрессивный по отношению к самой личности или к обществу.</a:t>
            </a: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76983">
            <a:off x="609600" y="2667000"/>
            <a:ext cx="25987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7708">
            <a:off x="4038600" y="2895600"/>
            <a:ext cx="4572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04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3886200" cy="6223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  <a:latin typeface="Arial" pitchFamily="34" charset="0"/>
              </a:rPr>
              <a:t>Курение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19600" cy="57150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buFontTx/>
              <a:buNone/>
              <a:defRPr/>
            </a:pPr>
            <a:r>
              <a:rPr lang="ru-RU" sz="2000" b="1" i="1" smtClean="0">
                <a:solidFill>
                  <a:srgbClr val="FF0000"/>
                </a:solidFill>
              </a:rPr>
              <a:t> Курение</a:t>
            </a:r>
            <a:r>
              <a:rPr lang="ru-RU" sz="2000" b="1" i="1" smtClean="0"/>
              <a:t>  </a:t>
            </a:r>
            <a:r>
              <a:rPr lang="ru-RU" sz="2000" b="1" i="1" smtClean="0">
                <a:solidFill>
                  <a:srgbClr val="6600FF"/>
                </a:solidFill>
              </a:rPr>
              <a:t>- самая распространенная вредная привычка человека,  которая</a:t>
            </a:r>
            <a:r>
              <a:rPr lang="ru-RU" sz="2000" b="1" i="1" smtClean="0"/>
              <a:t> </a:t>
            </a:r>
            <a:r>
              <a:rPr lang="ru-RU" sz="2000" b="1" i="1" smtClean="0">
                <a:solidFill>
                  <a:srgbClr val="6600FF"/>
                </a:solidFill>
              </a:rPr>
              <a:t>приводит к  никотиновой зависимости,  что пагубно воздействует на организм человека и приводит к  возникновению многих болезней. </a:t>
            </a:r>
          </a:p>
          <a:p>
            <a:pPr algn="ctr" eaLnBrk="1" hangingPunct="1">
              <a:lnSpc>
                <a:spcPct val="115000"/>
              </a:lnSpc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Более </a:t>
            </a:r>
            <a:r>
              <a:rPr lang="ru-RU" sz="2000" b="1" i="1" smtClean="0">
                <a:solidFill>
                  <a:srgbClr val="FF0000"/>
                </a:solidFill>
              </a:rPr>
              <a:t>3 млн.</a:t>
            </a:r>
            <a:r>
              <a:rPr lang="ru-RU" sz="2000" b="1" i="1" smtClean="0">
                <a:solidFill>
                  <a:srgbClr val="6600FF"/>
                </a:solidFill>
              </a:rPr>
              <a:t> человек на планете ежегодно гибнут от курения.</a:t>
            </a:r>
          </a:p>
          <a:p>
            <a:pPr algn="ctr" eaLnBrk="1" hangingPunct="1">
              <a:lnSpc>
                <a:spcPct val="115000"/>
              </a:lnSpc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До </a:t>
            </a:r>
            <a:r>
              <a:rPr lang="ru-RU" sz="2000" b="1" i="1" smtClean="0">
                <a:solidFill>
                  <a:srgbClr val="FF0000"/>
                </a:solidFill>
              </a:rPr>
              <a:t>60 %</a:t>
            </a:r>
            <a:r>
              <a:rPr lang="ru-RU" sz="2000" b="1" i="1" smtClean="0">
                <a:solidFill>
                  <a:srgbClr val="6600FF"/>
                </a:solidFill>
              </a:rPr>
              <a:t> россиян – постоянные покупатели сигарет.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8550" name="Picture 6" descr="1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3175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7" descr="06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276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2" name="Picture 8" descr="17-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3657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9" descr="17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5814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27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2100"/>
            <a:ext cx="8686800" cy="9271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smtClean="0">
                <a:solidFill>
                  <a:srgbClr val="FF0000"/>
                </a:solidFill>
                <a:latin typeface="Arial" pitchFamily="34" charset="0"/>
              </a:rPr>
              <a:t>Доля курящих среди учащихся 5-11 классов общеобразовательной школы, %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3429000" y="2133600"/>
          <a:ext cx="5715000" cy="5029200"/>
        </p:xfrm>
        <a:graphic>
          <a:graphicData uri="http://schemas.openxmlformats.org/presentationml/2006/ole">
            <p:oleObj spid="_x0000_s1027" name="Диаграмма" r:id="rId3" imgW="4009949" imgH="3352800" progId="MSGraph.Chart.8">
              <p:embed/>
            </p:oleObj>
          </a:graphicData>
        </a:graphic>
      </p:graphicFrame>
      <p:sp>
        <p:nvSpPr>
          <p:cNvPr id="12390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2133600"/>
          </a:xfrm>
        </p:spPr>
        <p:txBody>
          <a:bodyPr/>
          <a:lstStyle/>
          <a:p>
            <a:pPr marL="104775" indent="-4763" eaLnBrk="1" hangingPunct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r>
              <a:rPr lang="ru-RU" sz="2800" smtClean="0"/>
              <a:t> </a:t>
            </a:r>
          </a:p>
          <a:p>
            <a:pPr marL="104775" indent="-4763" eaLnBrk="1" hangingPunct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r>
              <a:rPr lang="ru-RU" sz="2000" b="1" i="1" smtClean="0">
                <a:solidFill>
                  <a:srgbClr val="6600FF"/>
                </a:solidFill>
              </a:rPr>
              <a:t>		В последние годы в России наблюдается интенсивное приобщение детей и молодежи, в особенности девушек, к курению. Среди детей и молодежи курят 49,5%, то есть почти 16 миллионов человек.</a:t>
            </a:r>
          </a:p>
          <a:p>
            <a:pPr marL="104775" indent="-4763" eaLnBrk="1" hangingPunct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r>
              <a:rPr lang="ru-RU" sz="2800" b="1" i="1" smtClean="0">
                <a:solidFill>
                  <a:srgbClr val="6600FF"/>
                </a:solidFill>
              </a:rPr>
              <a:t> </a:t>
            </a:r>
            <a:endParaRPr lang="ru-RU" sz="4800" b="1" i="1" smtClean="0">
              <a:solidFill>
                <a:srgbClr val="6600FF"/>
              </a:solidFill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23850" y="40052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latin typeface="Tahoma" pitchFamily="34" charset="0"/>
                <a:cs typeface="Arial" pitchFamily="34" charset="0"/>
              </a:rPr>
              <a:t> </a:t>
            </a:r>
            <a:endParaRPr lang="en-US" b="1" i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457200" y="2667000"/>
            <a:ext cx="33528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endParaRPr lang="ru-RU" b="1" i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120000"/>
              </a:lnSpc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ru-RU" sz="20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Курят среди юношей 58,3%, среди девушек – 40,5%. На долю девушек приходится 40% общего объема выкуриваемых подростками и молодежью сигарет.</a:t>
            </a:r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3247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3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123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OleChart spid="12390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344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Диаграмма</vt:lpstr>
      <vt:lpstr>Слайд 1</vt:lpstr>
      <vt:lpstr>Основы здорового образа жизни</vt:lpstr>
      <vt:lpstr>Среди основных составляющих здорового образа жизни выделяют:</vt:lpstr>
      <vt:lpstr>Среди основных составляющих здорового образа жизни выделяют:</vt:lpstr>
      <vt:lpstr>Среди основных составляющих здорового образа жизни выделяют:</vt:lpstr>
      <vt:lpstr>Не все люди понимают свою ответственность  за сохранение здоровья…</vt:lpstr>
      <vt:lpstr>Вредные привычки</vt:lpstr>
      <vt:lpstr>Курение</vt:lpstr>
      <vt:lpstr>Доля курящих среди учащихся 5-11 классов общеобразовательной школы, %</vt:lpstr>
      <vt:lpstr>Пьянство</vt:lpstr>
      <vt:lpstr>Наркомания</vt:lpstr>
      <vt:lpstr>Слайд 12</vt:lpstr>
      <vt:lpstr>Выбор за Вами!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Динар</dc:creator>
  <cp:lastModifiedBy>Admin</cp:lastModifiedBy>
  <cp:revision>3</cp:revision>
  <dcterms:modified xsi:type="dcterms:W3CDTF">2013-11-25T09:58:43Z</dcterms:modified>
</cp:coreProperties>
</file>