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КУРСА 9-Х КЛАССОВ</a:t>
            </a:r>
            <a:br>
              <a:rPr lang="ru-RU" dirty="0"/>
            </a:br>
            <a:r>
              <a:rPr lang="ru-RU" dirty="0"/>
              <a:t>« КАДЕТ. КУРСАНТ. ОФИЦЕР»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140968"/>
            <a:ext cx="5273962" cy="1431032"/>
          </a:xfrm>
        </p:spPr>
        <p:txBody>
          <a:bodyPr>
            <a:normAutofit/>
          </a:bodyPr>
          <a:lstStyle/>
          <a:p>
            <a:r>
              <a:rPr lang="ru-RU" sz="2600" dirty="0"/>
              <a:t>Составители: </a:t>
            </a:r>
            <a:r>
              <a:rPr lang="ru-RU" sz="2600" dirty="0" smtClean="0"/>
              <a:t>А</a:t>
            </a:r>
            <a:r>
              <a:rPr lang="ru-RU" sz="2600" dirty="0" smtClean="0"/>
              <a:t>.М. Спирин</a:t>
            </a:r>
          </a:p>
          <a:p>
            <a:r>
              <a:rPr lang="ru-RU" sz="2600" dirty="0" smtClean="0"/>
              <a:t> </a:t>
            </a:r>
            <a:endParaRPr lang="ru-RU" sz="2600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52284" y1="34426" x2="52284" y2="34426"/>
                        <a14:foregroundMark x1="52284" y1="34426" x2="52284" y2="34426"/>
                        <a14:foregroundMark x1="56345" y1="35519" x2="56345" y2="35519"/>
                        <a14:foregroundMark x1="41117" y1="32787" x2="41117" y2="32787"/>
                        <a14:foregroundMark x1="41117" y1="32787" x2="41117" y2="327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219" y="2852936"/>
            <a:ext cx="1584176" cy="1471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4496179"/>
            <a:ext cx="3583680" cy="2396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50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60378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26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6280"/>
          </a:xfrm>
        </p:spPr>
        <p:txBody>
          <a:bodyPr>
            <a:normAutofit/>
          </a:bodyPr>
          <a:lstStyle/>
          <a:p>
            <a:r>
              <a:rPr lang="ru-RU" sz="1800" b="1" u="sng" dirty="0"/>
              <a:t>1. Гражданское образование.</a:t>
            </a:r>
          </a:p>
          <a:p>
            <a:pPr marL="0" indent="0">
              <a:buNone/>
            </a:pPr>
            <a:r>
              <a:rPr lang="ru-RU" sz="1800" u="sng" dirty="0"/>
              <a:t>Задачи:</a:t>
            </a:r>
          </a:p>
          <a:p>
            <a:pPr marL="0" indent="0">
              <a:buNone/>
            </a:pPr>
            <a:r>
              <a:rPr lang="ru-RU" sz="1800" dirty="0"/>
              <a:t>- совершенствование патриотического и гражданского воспитания в ходе учебно-воспитательного процесса;</a:t>
            </a:r>
          </a:p>
          <a:p>
            <a:pPr marL="0" indent="0">
              <a:buNone/>
            </a:pPr>
            <a:r>
              <a:rPr lang="ru-RU" sz="1800" dirty="0"/>
              <a:t>- использование военного компонента в содержании образования и воспитания;</a:t>
            </a:r>
          </a:p>
          <a:p>
            <a:pPr marL="0" indent="0">
              <a:buNone/>
            </a:pPr>
            <a:r>
              <a:rPr lang="ru-RU" sz="1800" dirty="0"/>
              <a:t>- создать условия для развития образовательных способностей личности;</a:t>
            </a:r>
          </a:p>
          <a:p>
            <a:pPr marL="0" indent="0">
              <a:buNone/>
            </a:pPr>
            <a:r>
              <a:rPr lang="ru-RU" sz="1800" u="sng" dirty="0"/>
              <a:t>Формы и методы:</a:t>
            </a:r>
          </a:p>
          <a:p>
            <a:pPr marL="0" indent="0">
              <a:buNone/>
            </a:pPr>
            <a:r>
              <a:rPr lang="ru-RU" sz="1800" dirty="0"/>
              <a:t>- проведение мероприятий на курсе;</a:t>
            </a:r>
          </a:p>
          <a:p>
            <a:pPr marL="0" indent="0">
              <a:buNone/>
            </a:pPr>
            <a:r>
              <a:rPr lang="ru-RU" sz="1800" dirty="0"/>
              <a:t>- проектная деятельность;</a:t>
            </a:r>
          </a:p>
          <a:p>
            <a:pPr marL="0" indent="0">
              <a:buNone/>
            </a:pPr>
            <a:r>
              <a:rPr lang="ru-RU" sz="1800" dirty="0"/>
              <a:t>- конкурсы, конференции, соревнования; фестивали.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4646103"/>
            <a:ext cx="3024336" cy="201911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7" y="4646103"/>
            <a:ext cx="3028670" cy="20191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4527" y="4646103"/>
            <a:ext cx="3030564" cy="20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2. </a:t>
            </a:r>
            <a:r>
              <a:rPr lang="ru-RU" sz="1800" b="1" u="sng" dirty="0"/>
              <a:t>Патриотическое </a:t>
            </a:r>
            <a:r>
              <a:rPr lang="ru-RU" sz="1800" b="1" u="sng" dirty="0" smtClean="0"/>
              <a:t>воспитание.</a:t>
            </a:r>
          </a:p>
          <a:p>
            <a:pPr marL="0" indent="0">
              <a:buNone/>
            </a:pPr>
            <a:r>
              <a:rPr lang="ru-RU" sz="1800" u="sng" dirty="0" smtClean="0"/>
              <a:t>Задачи: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- формирование культуры проявления гражданской позиции;</a:t>
            </a:r>
          </a:p>
          <a:p>
            <a:pPr marL="0" indent="0">
              <a:buNone/>
            </a:pPr>
            <a:r>
              <a:rPr lang="ru-RU" sz="1800" dirty="0"/>
              <a:t>- формирование у воспитанников системы знаний, уважения и интереса к государственным символам;</a:t>
            </a:r>
          </a:p>
          <a:p>
            <a:pPr marL="0" indent="0">
              <a:buNone/>
            </a:pPr>
            <a:r>
              <a:rPr lang="ru-RU" sz="1800" dirty="0" smtClean="0"/>
              <a:t>- воспитание </a:t>
            </a:r>
            <a:r>
              <a:rPr lang="ru-RU" sz="1800" dirty="0"/>
              <a:t>гордости за Российское государство, увековечение памяти воинов,  погибших при защите Отечества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   </a:t>
            </a:r>
            <a:r>
              <a:rPr lang="ru-RU" sz="1800" u="sng" dirty="0"/>
              <a:t>Формы и методы:</a:t>
            </a:r>
          </a:p>
          <a:p>
            <a:pPr marL="0" indent="0">
              <a:buNone/>
            </a:pPr>
            <a:r>
              <a:rPr lang="ru-RU" sz="1800" dirty="0" smtClean="0"/>
              <a:t>- памятные </a:t>
            </a:r>
            <a:r>
              <a:rPr lang="ru-RU" sz="1800" dirty="0"/>
              <a:t>акции у памятников погибшим в Великой Отечественной войне</a:t>
            </a:r>
            <a:r>
              <a:rPr lang="ru-RU" sz="1800" dirty="0" smtClean="0"/>
              <a:t>;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- участие в вахте и маршрутах Памяти;</a:t>
            </a:r>
          </a:p>
          <a:p>
            <a:pPr marL="0" indent="0">
              <a:buNone/>
            </a:pPr>
            <a:r>
              <a:rPr lang="ru-RU" sz="1800" dirty="0"/>
              <a:t>- конкурсы, конференции, соревнования; фестивали.</a:t>
            </a:r>
          </a:p>
          <a:p>
            <a:endParaRPr lang="ru-RU" sz="1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725144"/>
            <a:ext cx="3024336" cy="20162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2102" y="4730646"/>
            <a:ext cx="3016082" cy="20107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5885" y="4725144"/>
            <a:ext cx="3059832" cy="2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b="1" u="sng" dirty="0" smtClean="0"/>
              <a:t>3. Формирование </a:t>
            </a:r>
            <a:r>
              <a:rPr lang="ru-RU" sz="2200" b="1" u="sng" dirty="0"/>
              <a:t>коммуникативной компетентности</a:t>
            </a:r>
          </a:p>
          <a:p>
            <a:pPr marL="0" indent="0">
              <a:buNone/>
            </a:pPr>
            <a:r>
              <a:rPr lang="ru-RU" sz="2200" u="sng" dirty="0"/>
              <a:t>Задачи:</a:t>
            </a:r>
          </a:p>
          <a:p>
            <a:pPr marL="0" indent="0">
              <a:buNone/>
            </a:pPr>
            <a:r>
              <a:rPr lang="ru-RU" sz="2200" dirty="0"/>
              <a:t>- создать условия для самореализации каждого воспитанника;</a:t>
            </a:r>
          </a:p>
          <a:p>
            <a:pPr marL="0" indent="0">
              <a:buNone/>
            </a:pPr>
            <a:r>
              <a:rPr lang="ru-RU" sz="2200" dirty="0"/>
              <a:t>- актуализировать  демократические установки  в жизнедеятельности детского и педагогического коллектива; </a:t>
            </a:r>
          </a:p>
          <a:p>
            <a:pPr marL="0" indent="0">
              <a:buNone/>
            </a:pPr>
            <a:r>
              <a:rPr lang="ru-RU" sz="2200" dirty="0"/>
              <a:t>- развить  лидерские качества  и привлечь  членов детского самоуправления  к решению социально значимых проблем; </a:t>
            </a:r>
          </a:p>
          <a:p>
            <a:pPr marL="0" indent="0">
              <a:buNone/>
            </a:pPr>
            <a:r>
              <a:rPr lang="ru-RU" sz="2200" dirty="0"/>
              <a:t>- научить воспитанников сотрудничать  с социумом;</a:t>
            </a:r>
          </a:p>
          <a:p>
            <a:pPr marL="0" indent="0">
              <a:buNone/>
            </a:pPr>
            <a:r>
              <a:rPr lang="ru-RU" sz="2200" dirty="0"/>
              <a:t>- включить  воспитанников в реальные социально значимые дела.</a:t>
            </a:r>
          </a:p>
          <a:p>
            <a:pPr marL="0" indent="0">
              <a:buNone/>
            </a:pPr>
            <a:r>
              <a:rPr lang="ru-RU" sz="2200" u="sng" dirty="0"/>
              <a:t>Формы и методы работы:</a:t>
            </a:r>
          </a:p>
          <a:p>
            <a:pPr marL="0" indent="0">
              <a:buNone/>
            </a:pPr>
            <a:r>
              <a:rPr lang="ru-RU" sz="2200" dirty="0"/>
              <a:t>- акции;</a:t>
            </a:r>
          </a:p>
          <a:p>
            <a:pPr marL="0" indent="0">
              <a:buNone/>
            </a:pPr>
            <a:r>
              <a:rPr lang="ru-RU" sz="2200" dirty="0"/>
              <a:t>- тренинги;</a:t>
            </a:r>
          </a:p>
          <a:p>
            <a:pPr marL="0" indent="0">
              <a:buNone/>
            </a:pPr>
            <a:r>
              <a:rPr lang="ru-RU" sz="2200" dirty="0"/>
              <a:t>- школа актива, школа командиров.</a:t>
            </a: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4365104"/>
            <a:ext cx="36724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5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u="sng" dirty="0"/>
              <a:t>4. Формирование правовой культуры </a:t>
            </a:r>
          </a:p>
          <a:p>
            <a:pPr marL="0" indent="0">
              <a:buNone/>
            </a:pPr>
            <a:r>
              <a:rPr lang="ru-RU" u="sng" dirty="0"/>
              <a:t>Задачи:</a:t>
            </a:r>
          </a:p>
          <a:p>
            <a:pPr marL="0" indent="0">
              <a:buNone/>
            </a:pPr>
            <a:r>
              <a:rPr lang="ru-RU" dirty="0"/>
              <a:t>- способствовать профилактике противоправного поведения; </a:t>
            </a:r>
          </a:p>
          <a:p>
            <a:pPr marL="0" indent="0">
              <a:buNone/>
            </a:pPr>
            <a:r>
              <a:rPr lang="ru-RU" dirty="0"/>
              <a:t>- воспитать кадет  в духе уважения прав и свобод других людей </a:t>
            </a:r>
          </a:p>
          <a:p>
            <a:pPr marL="0" indent="0">
              <a:buNone/>
            </a:pPr>
            <a:r>
              <a:rPr lang="ru-RU" dirty="0"/>
              <a:t>- обеспечить всестороннюю информированность о правах и свободах;</a:t>
            </a:r>
          </a:p>
          <a:p>
            <a:pPr marL="0" indent="0">
              <a:buNone/>
            </a:pPr>
            <a:r>
              <a:rPr lang="ru-RU" dirty="0"/>
              <a:t>- сформировать  у воспитанников понимания необходимости изучения прав человека.</a:t>
            </a:r>
          </a:p>
          <a:p>
            <a:pPr marL="0" indent="0">
              <a:buNone/>
            </a:pPr>
            <a:r>
              <a:rPr lang="ru-RU" u="sng" dirty="0"/>
              <a:t>Формы и методы работы:</a:t>
            </a:r>
          </a:p>
          <a:p>
            <a:pPr marL="0" indent="0">
              <a:buNone/>
            </a:pPr>
            <a:r>
              <a:rPr lang="ru-RU" dirty="0"/>
              <a:t>- беседы, дискуссии;</a:t>
            </a:r>
          </a:p>
          <a:p>
            <a:pPr marL="0" indent="0">
              <a:buNone/>
            </a:pPr>
            <a:r>
              <a:rPr lang="ru-RU" dirty="0"/>
              <a:t>- акции;</a:t>
            </a:r>
          </a:p>
          <a:p>
            <a:pPr marL="0" indent="0">
              <a:buNone/>
            </a:pPr>
            <a:r>
              <a:rPr lang="ru-RU" dirty="0"/>
              <a:t>- встречи;  </a:t>
            </a:r>
          </a:p>
          <a:p>
            <a:pPr marL="0" indent="0">
              <a:buNone/>
            </a:pPr>
            <a:r>
              <a:rPr lang="ru-RU" dirty="0"/>
              <a:t>- конкурсы.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065029"/>
            <a:ext cx="3816424" cy="254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7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u="sng" dirty="0"/>
              <a:t>5. Профессионализация и самоопределение воспитанников.</a:t>
            </a:r>
          </a:p>
          <a:p>
            <a:pPr marL="0" indent="0">
              <a:buNone/>
            </a:pPr>
            <a:r>
              <a:rPr lang="ru-RU" sz="2000" u="sng" dirty="0"/>
              <a:t>Задачи:</a:t>
            </a:r>
          </a:p>
          <a:p>
            <a:pPr marL="0" indent="0">
              <a:buNone/>
            </a:pPr>
            <a:r>
              <a:rPr lang="ru-RU" sz="2000" dirty="0"/>
              <a:t>- предвосхищение своих завтрашних потенциальных качеств, соответствующих требуемым нормам общества: что я могу сделать завтра, каким я могу стать завтра как личность, как профессионал;</a:t>
            </a:r>
          </a:p>
          <a:p>
            <a:pPr marL="0" indent="0">
              <a:buNone/>
            </a:pPr>
            <a:r>
              <a:rPr lang="ru-RU" sz="2000" dirty="0"/>
              <a:t>– построение своих целей, задач, планов (близких, </a:t>
            </a:r>
            <a:r>
              <a:rPr lang="ru-RU" sz="2000" dirty="0" err="1"/>
              <a:t>среднеотдаленных</a:t>
            </a:r>
            <a:r>
              <a:rPr lang="ru-RU" sz="2000" dirty="0"/>
              <a:t>, отдаленных) для развития у себя необходимых качеств, для принятия себя: чего я хочу и как я намерен действовать;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4221088"/>
            <a:ext cx="3528392" cy="23522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155311"/>
            <a:ext cx="3600400" cy="24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b="1" u="sng" dirty="0"/>
              <a:t>6. Формирование духовно-нравственных ценностей.</a:t>
            </a:r>
          </a:p>
          <a:p>
            <a:pPr marL="0" indent="0">
              <a:buNone/>
            </a:pPr>
            <a:r>
              <a:rPr lang="ru-RU" sz="2200" u="sng" dirty="0"/>
              <a:t>Задачи:</a:t>
            </a:r>
          </a:p>
          <a:p>
            <a:pPr marL="0" indent="0">
              <a:buNone/>
            </a:pPr>
            <a:r>
              <a:rPr lang="ru-RU" sz="2200" dirty="0"/>
              <a:t>- утвердить  в сознании воспитанников  гражданские, правовые и общечеловеческие ценности, взгляды  и убеждения;</a:t>
            </a:r>
          </a:p>
          <a:p>
            <a:pPr marL="0" indent="0">
              <a:buNone/>
            </a:pPr>
            <a:r>
              <a:rPr lang="ru-RU" sz="2200" dirty="0"/>
              <a:t>- привлечь воспитанников к работе по возрождению, сохранению и приумножению культурных, духовно-нравственных ценностей, накопленных поколениями России;</a:t>
            </a:r>
          </a:p>
          <a:p>
            <a:pPr marL="0" indent="0">
              <a:buNone/>
            </a:pPr>
            <a:r>
              <a:rPr lang="ru-RU" sz="2200" dirty="0"/>
              <a:t>- возродить  традиции  и обычаи народов России;</a:t>
            </a:r>
          </a:p>
          <a:p>
            <a:pPr marL="0" indent="0">
              <a:buNone/>
            </a:pPr>
            <a:r>
              <a:rPr lang="ru-RU" sz="2200" dirty="0"/>
              <a:t>- создать благоприятные условия для выражения и применения своих художественных способностей.</a:t>
            </a:r>
          </a:p>
          <a:p>
            <a:pPr marL="0" indent="0">
              <a:buNone/>
            </a:pPr>
            <a:r>
              <a:rPr lang="ru-RU" sz="2200" u="sng" dirty="0"/>
              <a:t>Формы и методы работы:</a:t>
            </a:r>
          </a:p>
          <a:p>
            <a:pPr marL="0" indent="0">
              <a:buNone/>
            </a:pPr>
            <a:r>
              <a:rPr lang="ru-RU" sz="2200" dirty="0"/>
              <a:t>- экскурсии;</a:t>
            </a:r>
          </a:p>
          <a:p>
            <a:pPr marL="0" indent="0">
              <a:buNone/>
            </a:pPr>
            <a:r>
              <a:rPr lang="ru-RU" sz="2200" dirty="0"/>
              <a:t>- выставки;</a:t>
            </a:r>
          </a:p>
          <a:p>
            <a:pPr marL="0" indent="0">
              <a:buNone/>
            </a:pPr>
            <a:r>
              <a:rPr lang="ru-RU" sz="2200" dirty="0"/>
              <a:t>- конкурсы;</a:t>
            </a:r>
          </a:p>
          <a:p>
            <a:pPr marL="0" indent="0">
              <a:buNone/>
            </a:pPr>
            <a:r>
              <a:rPr lang="ru-RU" sz="2200" dirty="0"/>
              <a:t>- фестивали.</a:t>
            </a:r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7" y="4221088"/>
            <a:ext cx="356439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u="sng" dirty="0"/>
              <a:t>7. Моя страна.</a:t>
            </a:r>
          </a:p>
          <a:p>
            <a:pPr marL="0" indent="0">
              <a:buNone/>
            </a:pPr>
            <a:r>
              <a:rPr lang="ru-RU" sz="2400" u="sng" dirty="0"/>
              <a:t>Задачи:</a:t>
            </a:r>
          </a:p>
          <a:p>
            <a:pPr marL="0" indent="0">
              <a:buNone/>
            </a:pPr>
            <a:r>
              <a:rPr lang="ru-RU" sz="2400" dirty="0"/>
              <a:t>- изучать историю страны;</a:t>
            </a:r>
          </a:p>
          <a:p>
            <a:pPr marL="0" indent="0">
              <a:buNone/>
            </a:pPr>
            <a:r>
              <a:rPr lang="ru-RU" sz="2400" dirty="0"/>
              <a:t>- воспитывать у воспитанников позицию «Я – гражданин»;</a:t>
            </a:r>
          </a:p>
          <a:p>
            <a:pPr marL="0" indent="0">
              <a:buNone/>
            </a:pPr>
            <a:r>
              <a:rPr lang="ru-RU" sz="2400" dirty="0"/>
              <a:t>- формировать экологическое поведение.</a:t>
            </a:r>
          </a:p>
          <a:p>
            <a:pPr marL="0" indent="0">
              <a:buNone/>
            </a:pPr>
            <a:r>
              <a:rPr lang="ru-RU" sz="2400" u="sng" dirty="0"/>
              <a:t>Формы и методы работы:</a:t>
            </a:r>
          </a:p>
          <a:p>
            <a:pPr marL="0" indent="0">
              <a:buNone/>
            </a:pPr>
            <a:r>
              <a:rPr lang="ru-RU" sz="2400" dirty="0"/>
              <a:t>- экскурсии, выставки;</a:t>
            </a:r>
          </a:p>
          <a:p>
            <a:pPr marL="0" indent="0">
              <a:buNone/>
            </a:pPr>
            <a:r>
              <a:rPr lang="ru-RU" sz="2400" dirty="0"/>
              <a:t>- конкурсы;</a:t>
            </a:r>
          </a:p>
          <a:p>
            <a:pPr marL="0" indent="0">
              <a:buNone/>
            </a:pPr>
            <a:r>
              <a:rPr lang="ru-RU" sz="2400" dirty="0"/>
              <a:t>- трудовые десанты.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919848"/>
            <a:ext cx="4032448" cy="268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1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b="1" u="sng" dirty="0"/>
              <a:t>8.  Я и моя семья.</a:t>
            </a:r>
          </a:p>
          <a:p>
            <a:pPr marL="0" indent="0">
              <a:buNone/>
            </a:pPr>
            <a:r>
              <a:rPr lang="ru-RU" sz="2600" u="sng" dirty="0"/>
              <a:t>Задачи:</a:t>
            </a:r>
          </a:p>
          <a:p>
            <a:pPr marL="0" indent="0">
              <a:buNone/>
            </a:pPr>
            <a:r>
              <a:rPr lang="ru-RU" sz="2600" dirty="0"/>
              <a:t>- воспитывать культуру семейных отношений, позитивных семейных ценностей;</a:t>
            </a:r>
          </a:p>
          <a:p>
            <a:pPr marL="0" indent="0">
              <a:buNone/>
            </a:pPr>
            <a:r>
              <a:rPr lang="ru-RU" sz="2600" dirty="0"/>
              <a:t>- повышать педагогическую и психологическую компетенцию родителей;</a:t>
            </a:r>
          </a:p>
          <a:p>
            <a:pPr marL="0" indent="0">
              <a:buNone/>
            </a:pPr>
            <a:r>
              <a:rPr lang="ru-RU" sz="2600" dirty="0"/>
              <a:t>- включение родителей в работу по реализации целевой программы воспитательной системы курса, СПКУ.</a:t>
            </a:r>
          </a:p>
          <a:p>
            <a:pPr marL="0" indent="0">
              <a:buNone/>
            </a:pPr>
            <a:r>
              <a:rPr lang="ru-RU" sz="2600" u="sng" dirty="0"/>
              <a:t> Формы и методы работы:</a:t>
            </a:r>
          </a:p>
          <a:p>
            <a:pPr marL="0" indent="0">
              <a:buNone/>
            </a:pPr>
            <a:r>
              <a:rPr lang="ru-RU" sz="2600" dirty="0"/>
              <a:t>- родительские собрания;</a:t>
            </a:r>
          </a:p>
          <a:p>
            <a:pPr marL="0" indent="0">
              <a:buNone/>
            </a:pPr>
            <a:r>
              <a:rPr lang="ru-RU" sz="2600" dirty="0"/>
              <a:t>- индивидуальные консультации;</a:t>
            </a:r>
          </a:p>
          <a:p>
            <a:pPr marL="0" indent="0">
              <a:buNone/>
            </a:pPr>
            <a:r>
              <a:rPr lang="ru-RU" sz="2600" dirty="0"/>
              <a:t>- совместные праздники.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4602088"/>
            <a:ext cx="324036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4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9.  </a:t>
            </a:r>
            <a:r>
              <a:rPr lang="ru-RU" sz="2000" b="1" u="sng" dirty="0"/>
              <a:t>Здоровый кадет – здоровая нация. </a:t>
            </a:r>
          </a:p>
          <a:p>
            <a:pPr marL="0" indent="0">
              <a:buNone/>
            </a:pPr>
            <a:r>
              <a:rPr lang="ru-RU" sz="2000" u="sng" dirty="0"/>
              <a:t>Задачи:</a:t>
            </a:r>
          </a:p>
          <a:p>
            <a:pPr marL="0" indent="0">
              <a:buNone/>
            </a:pPr>
            <a:r>
              <a:rPr lang="ru-RU" sz="2000" dirty="0"/>
              <a:t>- создание благоприятных условий для физического и физиологического развития воспитанников, для формирования здорового образа жизни;</a:t>
            </a:r>
          </a:p>
          <a:p>
            <a:pPr marL="0" indent="0">
              <a:buNone/>
            </a:pPr>
            <a:r>
              <a:rPr lang="ru-RU" sz="2000" dirty="0"/>
              <a:t>- создание </a:t>
            </a:r>
            <a:r>
              <a:rPr lang="ru-RU" sz="2000" dirty="0" err="1"/>
              <a:t>здоровьесберегающей</a:t>
            </a:r>
            <a:r>
              <a:rPr lang="ru-RU" sz="2000" dirty="0"/>
              <a:t> образовательной среды;</a:t>
            </a:r>
          </a:p>
          <a:p>
            <a:pPr marL="0" indent="0">
              <a:buNone/>
            </a:pPr>
            <a:r>
              <a:rPr lang="ru-RU" sz="2000" dirty="0"/>
              <a:t>- предупреждение асоциального поведения.</a:t>
            </a:r>
          </a:p>
          <a:p>
            <a:pPr marL="0" indent="0">
              <a:buNone/>
            </a:pPr>
            <a:r>
              <a:rPr lang="ru-RU" sz="2000" u="sng" dirty="0"/>
              <a:t>Формы и методы работы:</a:t>
            </a:r>
          </a:p>
          <a:p>
            <a:pPr marL="0" indent="0">
              <a:buNone/>
            </a:pPr>
            <a:r>
              <a:rPr lang="ru-RU" sz="2000" dirty="0"/>
              <a:t>- тренинги;</a:t>
            </a:r>
          </a:p>
          <a:p>
            <a:pPr marL="0" indent="0">
              <a:buNone/>
            </a:pPr>
            <a:r>
              <a:rPr lang="ru-RU" sz="2000" dirty="0"/>
              <a:t>- учебные занятия;</a:t>
            </a:r>
          </a:p>
          <a:p>
            <a:pPr marL="0" indent="0">
              <a:buNone/>
            </a:pPr>
            <a:r>
              <a:rPr lang="ru-RU" sz="2000" dirty="0"/>
              <a:t>- турниры, соревнования;</a:t>
            </a:r>
          </a:p>
          <a:p>
            <a:pPr marL="0" indent="0">
              <a:buNone/>
            </a:pPr>
            <a:r>
              <a:rPr lang="ru-RU" sz="2000" dirty="0"/>
              <a:t>- спортивные праздники, дни здоровья.</a:t>
            </a:r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3933056"/>
            <a:ext cx="378042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8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становление и  развитие качеств конкурентоспособной личности, живущей в правовом, демократическом государстве, на основе нравственных ценностей и исторического опыта России через </a:t>
            </a:r>
            <a:r>
              <a:rPr lang="ru-RU" sz="3600" dirty="0" err="1">
                <a:solidFill>
                  <a:srgbClr val="FFFF00"/>
                </a:solidFill>
              </a:rPr>
              <a:t>деятельностное</a:t>
            </a:r>
            <a:r>
              <a:rPr lang="ru-RU" sz="3600" dirty="0">
                <a:solidFill>
                  <a:srgbClr val="FFFF00"/>
                </a:solidFill>
              </a:rPr>
              <a:t> отношение к окружающему миру, к людям, к себе.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981" y="260648"/>
            <a:ext cx="1296144" cy="1203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3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Прогнозируемый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В результате реализации Проекта ожидается:</a:t>
            </a:r>
          </a:p>
          <a:p>
            <a:pPr marL="0" indent="0" algn="just">
              <a:buNone/>
            </a:pPr>
            <a:r>
              <a:rPr lang="ru-RU" sz="2000" dirty="0"/>
              <a:t>- </a:t>
            </a:r>
            <a:r>
              <a:rPr lang="ru-RU" sz="2000" u="sng" dirty="0"/>
              <a:t>создание системы гражданско-патриотического воспитания;</a:t>
            </a:r>
          </a:p>
          <a:p>
            <a:pPr marL="0" indent="0" algn="just">
              <a:buNone/>
            </a:pPr>
            <a:r>
              <a:rPr lang="ru-RU" sz="2000" u="sng" dirty="0"/>
              <a:t>- обогащение содержания гражданско-патриотического воспитания;</a:t>
            </a:r>
          </a:p>
          <a:p>
            <a:pPr marL="0" indent="0" algn="just">
              <a:buNone/>
            </a:pPr>
            <a:r>
              <a:rPr lang="ru-RU" sz="2000" u="sng" dirty="0"/>
              <a:t>- вовлечение в систему гражданско-патриотического воспитания представителей всех субъектов образовательной деятельности.</a:t>
            </a:r>
          </a:p>
          <a:p>
            <a:pPr algn="just"/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936104" cy="87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8" y="3716765"/>
            <a:ext cx="4572000" cy="304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640" y="3716766"/>
            <a:ext cx="4500127" cy="300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Прогнозируемый результат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В образе воспитанника СПКУ: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u="sng" dirty="0"/>
              <a:t>в познавательной сфере: </a:t>
            </a:r>
            <a:r>
              <a:rPr lang="ru-RU" dirty="0"/>
              <a:t>развитие творческих способностей;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u="sng" dirty="0"/>
              <a:t>в историко-краеведческой: </a:t>
            </a:r>
            <a:r>
              <a:rPr lang="ru-RU" dirty="0"/>
              <a:t>осознание ответственности за судьбу страны, формирование гордости за </a:t>
            </a:r>
            <a:r>
              <a:rPr lang="ru-RU" dirty="0" smtClean="0"/>
              <a:t>сопричастность </a:t>
            </a:r>
            <a:r>
              <a:rPr lang="ru-RU" dirty="0"/>
              <a:t>к деяниям предыдущих поколений;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u="sng" dirty="0"/>
              <a:t>в социальной: </a:t>
            </a:r>
            <a:r>
              <a:rPr lang="ru-RU" dirty="0"/>
              <a:t>способность к самореализации в пространстве российского государства, формирование активной жизненной позиции; знание и соблюдение норм правового государства;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u="sng" dirty="0"/>
              <a:t>в духовно-нравственной сфере: </a:t>
            </a:r>
            <a:r>
              <a:rPr lang="ru-RU" dirty="0"/>
              <a:t>осознание обучающимися высших ценностей, идеалов, ориентиров, способность руководствоваться ими в практической деятельности;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u="sng" dirty="0"/>
              <a:t>в сфере семейных отношений: </a:t>
            </a:r>
            <a:r>
              <a:rPr lang="ru-RU" dirty="0"/>
              <a:t>формирование позитивного влияния на личность ребенка через общую культуру семейных отношений.</a:t>
            </a:r>
          </a:p>
          <a:p>
            <a:pPr algn="just"/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93821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46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Проект отражает необходимый обществу и государству социальный заказ на воспитание гражданина своей Родины, патриота с активной жизненной позицией. Конечным результатом реализации Проекта должны стать активная гражданская позиция и патриотическое сознание кадета, как основа личности будущего гражданина России.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93821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3140968"/>
            <a:ext cx="5112568" cy="341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50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8002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9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600" dirty="0"/>
              <a:t>1. Развитие познавательных интересов, творческой активности, потребности в познании культурно-исторических ценностей.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2. Формирование гражданско-патриотического сознания, активной жизненной позиции, развитие чувства со-причастности к судьбам Отечества, родного края.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3. .  Привлечение воспитанников к работе по возрождению, сохранению и приумножению культурных, духовно-нравственных ценностей, накопленных поколениями России и  региона.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4 Профессионализация и самоопределение воспитанников.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5. Социализация воспитанников, подготовка их к жизни в сложных условиях современной действительности через деятельность органов самоуправления.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6. Формирование потребности в здоровом образе жизни.</a:t>
            </a:r>
          </a:p>
          <a:p>
            <a:pPr>
              <a:lnSpc>
                <a:spcPct val="170000"/>
              </a:lnSpc>
            </a:pPr>
            <a:r>
              <a:rPr lang="ru-RU" sz="1600" dirty="0"/>
              <a:t>7. Привлечение к сотрудничеству организаций, ставящих перед собой сходные цели.</a:t>
            </a:r>
          </a:p>
          <a:p>
            <a:endParaRPr lang="ru-RU" sz="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43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Основание для </a:t>
            </a:r>
            <a:br>
              <a:rPr lang="ru-RU" dirty="0"/>
            </a:br>
            <a:r>
              <a:rPr lang="ru-RU" dirty="0"/>
              <a:t>разработки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- Государственная программа Российской Федерации «Развитие образования» на 2013-2020 годы </a:t>
            </a:r>
          </a:p>
          <a:p>
            <a:r>
              <a:rPr lang="ru-RU" sz="2000" dirty="0"/>
              <a:t>- Государственная программа «Патриотическое воспитание граждан Российской Федерации на 2011–2015 годы»</a:t>
            </a:r>
          </a:p>
          <a:p>
            <a:r>
              <a:rPr lang="ru-RU" sz="2000" dirty="0"/>
              <a:t>- Программа развития воспитательной компоненты в </a:t>
            </a:r>
            <a:r>
              <a:rPr lang="ru-RU" sz="2000" dirty="0" smtClean="0"/>
              <a:t>общеобразовательных  учреждениях</a:t>
            </a:r>
            <a:endParaRPr lang="ru-RU" sz="2000" dirty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789040"/>
            <a:ext cx="4431261" cy="2952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8765" y="3789039"/>
            <a:ext cx="4428127" cy="295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4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Исполнители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</a:t>
            </a:r>
            <a:r>
              <a:rPr lang="ru-RU" sz="2400" dirty="0"/>
              <a:t>педагоги СПКУ</a:t>
            </a:r>
          </a:p>
          <a:p>
            <a:r>
              <a:rPr lang="ru-RU" sz="2400" dirty="0"/>
              <a:t>•	воспитанники 9 курса СПКУ</a:t>
            </a:r>
          </a:p>
          <a:p>
            <a:r>
              <a:rPr lang="ru-RU" sz="2400" dirty="0"/>
              <a:t>•	родители </a:t>
            </a:r>
          </a:p>
          <a:p>
            <a:r>
              <a:rPr lang="ru-RU" sz="2400" dirty="0"/>
              <a:t>•	социально-общественные </a:t>
            </a:r>
            <a:r>
              <a:rPr lang="ru-RU" sz="2400" dirty="0" smtClean="0"/>
              <a:t>учреждения  </a:t>
            </a:r>
            <a:r>
              <a:rPr lang="ru-RU" sz="2400" dirty="0"/>
              <a:t>города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774" y="3828628"/>
            <a:ext cx="4212468" cy="2808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828629"/>
            <a:ext cx="4254056" cy="283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7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Участники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</a:t>
            </a:r>
            <a:r>
              <a:rPr lang="ru-RU" sz="2400" dirty="0"/>
              <a:t>воспитанники 9 курса СПКУ;</a:t>
            </a:r>
          </a:p>
          <a:p>
            <a:r>
              <a:rPr lang="ru-RU" sz="2400" dirty="0"/>
              <a:t>- педагогический коллектив СПКУ;</a:t>
            </a:r>
          </a:p>
          <a:p>
            <a:r>
              <a:rPr lang="ru-RU" sz="2400" dirty="0"/>
              <a:t>- научно-методический совет СПКУ;</a:t>
            </a:r>
          </a:p>
          <a:p>
            <a:r>
              <a:rPr lang="ru-RU" sz="2400" dirty="0"/>
              <a:t>- родители;</a:t>
            </a:r>
          </a:p>
          <a:p>
            <a:r>
              <a:rPr lang="ru-RU" sz="2400" dirty="0"/>
              <a:t>- государственные, муниципальные, социальные службы, общественные организации. 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19522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149080"/>
            <a:ext cx="3882869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6244" y="4138806"/>
            <a:ext cx="3903843" cy="260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Ожидаемые </a:t>
            </a:r>
            <a:r>
              <a:rPr lang="ru-RU" dirty="0" smtClean="0"/>
              <a:t>конечные </a:t>
            </a:r>
            <a:r>
              <a:rPr lang="ru-RU" dirty="0"/>
              <a:t>результаты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Создание </a:t>
            </a:r>
            <a:r>
              <a:rPr lang="ru-RU" dirty="0"/>
              <a:t>условий для решения задач гражданского и патриотического воспитания воспитанников 9 курса  СПКУ, основанных на единой государственной политике и в соответствии с концепцией национальной безопасности РФ. </a:t>
            </a:r>
          </a:p>
          <a:p>
            <a:pPr algn="just"/>
            <a:r>
              <a:rPr lang="ru-RU" dirty="0"/>
              <a:t>Создание системы гражданско-патриотического воспитания.</a:t>
            </a:r>
          </a:p>
          <a:p>
            <a:pPr algn="just"/>
            <a:r>
              <a:rPr lang="ru-RU" dirty="0"/>
              <a:t>Обогащение содержания гражданско-патриотического воспитания.</a:t>
            </a:r>
          </a:p>
          <a:p>
            <a:pPr algn="just"/>
            <a:r>
              <a:rPr lang="ru-RU" dirty="0"/>
              <a:t>Вовлечение в систему гражданско-патриотического воспитания представителей всех субъектов образовательной деятельности.</a:t>
            </a:r>
          </a:p>
          <a:p>
            <a:pPr algn="just"/>
            <a:r>
              <a:rPr lang="ru-RU" dirty="0"/>
              <a:t>Оздоровление внутрисемейных отношений, формирование позитивного влияния на личность ребенка через общую культуру семейных отношений;</a:t>
            </a:r>
          </a:p>
          <a:p>
            <a:pPr algn="just"/>
            <a:r>
              <a:rPr lang="ru-RU" dirty="0"/>
              <a:t>Формирование образа выпускника СПКУ –социально значимой личности. 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77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Гражданско-патриотическое воспитание в современных условиях – это целенаправленный, нравственно </a:t>
            </a:r>
            <a:r>
              <a:rPr lang="ru-RU" dirty="0" smtClean="0"/>
              <a:t>обусловленный </a:t>
            </a:r>
            <a:r>
              <a:rPr lang="ru-RU" dirty="0"/>
              <a:t>процесс подготовки подрастающего поколения к функционированию и взаимодействию в условиях демократического общества, к инициативному труду, участию в управлении социально ценными делами, к реализации прав и обязанностей, а также укрепления ответственности за свой политический, нравственный и правовой выбор, за максимальное развитие своих способностей в целях достижения жизненного успеха. </a:t>
            </a:r>
          </a:p>
          <a:p>
            <a:pPr marL="0" indent="0" algn="just">
              <a:buNone/>
            </a:pPr>
            <a:r>
              <a:rPr lang="ru-RU" dirty="0"/>
              <a:t>Модель гражданско-патриотического воспитания кадета 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-образовательном процессе представляет собой совокупность последовательных целесообразных взаимодействий всех участников программы и направлена на накопление опыта деятельности и сотрудничества, достижение прогнозируемого результата. Она ориентирована на конструктивное и результативное взаимодействие субъектов </a:t>
            </a:r>
            <a:r>
              <a:rPr lang="ru-RU" dirty="0" err="1"/>
              <a:t>воспитательно</a:t>
            </a:r>
            <a:r>
              <a:rPr lang="ru-RU" dirty="0"/>
              <a:t>-образовательного процесса. 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29222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4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936104" cy="87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Принципы организации гражданско-патриотического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46236"/>
            <a:ext cx="8784976" cy="5023123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•	Принцип целостно-смыслового равенства</a:t>
            </a:r>
          </a:p>
          <a:p>
            <a:pPr marL="0" indent="0">
              <a:buNone/>
            </a:pPr>
            <a:r>
              <a:rPr lang="ru-RU" dirty="0"/>
              <a:t>У педагога и воспитанника общая цель, интересная совместная деятельность, одинаковые взгляды на </a:t>
            </a:r>
            <a:r>
              <a:rPr lang="ru-RU" dirty="0" smtClean="0"/>
              <a:t>общечеловеческие </a:t>
            </a:r>
            <a:r>
              <a:rPr lang="ru-RU" dirty="0"/>
              <a:t>ценности, позиции равенства. Ведущим в отношении взрослого и ребёнка является принцип: «хоть ты ещё и </a:t>
            </a:r>
            <a:r>
              <a:rPr lang="ru-RU" dirty="0" smtClean="0"/>
              <a:t>ребёнок</a:t>
            </a:r>
            <a:r>
              <a:rPr lang="ru-RU" dirty="0"/>
              <a:t>, но такой же человек, как и я; я уважаю тебя. Мы вместе делаем общее дело».</a:t>
            </a:r>
          </a:p>
          <a:p>
            <a:endParaRPr lang="ru-RU" dirty="0"/>
          </a:p>
          <a:p>
            <a:r>
              <a:rPr lang="ru-RU" dirty="0"/>
              <a:t>•	Принцип непрерывности и системности</a:t>
            </a:r>
          </a:p>
          <a:p>
            <a:pPr marL="0" indent="0">
              <a:buNone/>
            </a:pPr>
            <a:r>
              <a:rPr lang="ru-RU" dirty="0"/>
              <a:t>воспитательного воздействия на всех ступенях образовательного процесса. Взаимосвязь процессов воспитания и обучения.</a:t>
            </a:r>
          </a:p>
          <a:p>
            <a:endParaRPr lang="ru-RU" dirty="0"/>
          </a:p>
          <a:p>
            <a:r>
              <a:rPr lang="ru-RU" dirty="0"/>
              <a:t>•	Концептуальные принципы совместного </a:t>
            </a:r>
            <a:r>
              <a:rPr lang="ru-RU" dirty="0" smtClean="0"/>
              <a:t>образования</a:t>
            </a:r>
          </a:p>
          <a:p>
            <a:pPr marL="0" indent="0">
              <a:buNone/>
            </a:pPr>
            <a:r>
              <a:rPr lang="ru-RU" dirty="0" smtClean="0"/>
              <a:t>(демократизация, </a:t>
            </a:r>
            <a:r>
              <a:rPr lang="ru-RU" dirty="0" err="1" smtClean="0"/>
              <a:t>гуманизация</a:t>
            </a:r>
            <a:r>
              <a:rPr lang="ru-RU" dirty="0" smtClean="0"/>
              <a:t>, регионализация).</a:t>
            </a:r>
          </a:p>
          <a:p>
            <a:pPr marL="0" indent="0">
              <a:buNone/>
            </a:pPr>
            <a:r>
              <a:rPr lang="ru-RU" dirty="0" smtClean="0"/>
              <a:t>Учёт </a:t>
            </a:r>
            <a:r>
              <a:rPr lang="ru-RU" dirty="0"/>
              <a:t>закономерностей психофизиологического развития в каждом возрастном периоде, обеспечение личностно-ориентированного подхода к воспитанию подростков.</a:t>
            </a:r>
          </a:p>
          <a:p>
            <a:endParaRPr lang="ru-RU" dirty="0"/>
          </a:p>
          <a:p>
            <a:r>
              <a:rPr lang="ru-RU" dirty="0"/>
              <a:t>•	Принципы организации и самоорганизации </a:t>
            </a:r>
          </a:p>
          <a:p>
            <a:pPr marL="0" indent="0">
              <a:buNone/>
            </a:pPr>
            <a:r>
              <a:rPr lang="ru-RU" dirty="0"/>
              <a:t>Готовность субъекта воспитания к включению в этот процесс (активность человека, его мотивированность, </a:t>
            </a:r>
            <a:r>
              <a:rPr lang="ru-RU" dirty="0" smtClean="0"/>
              <a:t>проблематичность </a:t>
            </a:r>
            <a:r>
              <a:rPr lang="ru-RU" dirty="0"/>
              <a:t>ситуации выбора и принятие решения, готовность к сотрудничеству, способность к творчеству и коммуникативность).</a:t>
            </a:r>
          </a:p>
          <a:p>
            <a:endParaRPr lang="ru-RU" dirty="0"/>
          </a:p>
          <a:p>
            <a:r>
              <a:rPr lang="ru-RU" dirty="0"/>
              <a:t>•	Принцип развития -</a:t>
            </a:r>
          </a:p>
          <a:p>
            <a:pPr marL="0" indent="0">
              <a:buNone/>
            </a:pPr>
            <a:r>
              <a:rPr lang="ru-RU" dirty="0"/>
              <a:t>путь воспитательной системы по следующим ступеням: возникновение, становление, период зрелости и </a:t>
            </a:r>
            <a:r>
              <a:rPr lang="ru-RU" dirty="0" smtClean="0"/>
              <a:t>преобразование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86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1124</Words>
  <Application>Microsoft Office PowerPoint</Application>
  <PresentationFormat>Экран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Cambria</vt:lpstr>
      <vt:lpstr>Rockwell</vt:lpstr>
      <vt:lpstr>Wingdings 2</vt:lpstr>
      <vt:lpstr>Литейная</vt:lpstr>
      <vt:lpstr>ПРОЕКТ КУРСА 9-Х КЛАССОВ « КАДЕТ. КУРСАНТ. ОФИЦЕР» </vt:lpstr>
      <vt:lpstr>Цель проекта: </vt:lpstr>
      <vt:lpstr>Задачи проекта:</vt:lpstr>
      <vt:lpstr>Основание для  разработки проекта</vt:lpstr>
      <vt:lpstr>Исполнители проекта</vt:lpstr>
      <vt:lpstr>Участники проекта</vt:lpstr>
      <vt:lpstr>Ожидаемые конечные результаты программы</vt:lpstr>
      <vt:lpstr>Содержание проекта</vt:lpstr>
      <vt:lpstr>Принципы организации гражданско-патриотического воспитания</vt:lpstr>
      <vt:lpstr>Презентация PowerPoint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План реализации проекта</vt:lpstr>
      <vt:lpstr>Прогнозируемый результат</vt:lpstr>
      <vt:lpstr>Прогнозируемый результат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КУРСА 9-Х КЛАССОВ « КАДЕТ. КУРСАНТ. ОФИЦЕР»</dc:title>
  <dc:creator>ВО - БЕЛОУСОВА ЯНА ВЛАДИМИРОВНА</dc:creator>
  <cp:lastModifiedBy>Виктория Набокова</cp:lastModifiedBy>
  <cp:revision>10</cp:revision>
  <dcterms:created xsi:type="dcterms:W3CDTF">2014-10-07T09:18:02Z</dcterms:created>
  <dcterms:modified xsi:type="dcterms:W3CDTF">2015-01-27T15:30:00Z</dcterms:modified>
</cp:coreProperties>
</file>