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7BD95-5FA7-4D67-BCD8-6AEB210EC7F5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31B93-460B-4B62-945A-F11D9EF213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EF187-03CC-4662-AA76-401C097A720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353C8C8-7CC8-4BFF-A3B2-71BFBF29EFFE}" type="datetimeFigureOut">
              <a:rPr lang="ru-RU" smtClean="0"/>
              <a:pPr/>
              <a:t>11.09.2013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AC2893-DC93-4987-92EF-EBD6A8C20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3356992"/>
            <a:ext cx="6858000" cy="151980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Решение задач на движение по наклонной плоскости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89683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7400" b="1" i="1" dirty="0" smtClean="0">
                <a:solidFill>
                  <a:schemeClr val="accent6">
                    <a:lumMod val="50000"/>
                  </a:schemeClr>
                </a:solidFill>
              </a:rPr>
              <a:t>Подготовил учитель физики МБОУ лицея </a:t>
            </a:r>
          </a:p>
          <a:p>
            <a:pPr algn="l"/>
            <a:r>
              <a:rPr lang="ru-RU" sz="7400" b="1" i="1" dirty="0" smtClean="0">
                <a:solidFill>
                  <a:schemeClr val="accent6">
                    <a:lumMod val="50000"/>
                  </a:schemeClr>
                </a:solidFill>
              </a:rPr>
              <a:t>№ 82 п.Каменоломни: </a:t>
            </a:r>
          </a:p>
          <a:p>
            <a:pPr algn="l"/>
            <a:r>
              <a:rPr lang="ru-RU" sz="7400" b="1" i="1" dirty="0" err="1" smtClean="0">
                <a:solidFill>
                  <a:schemeClr val="accent6">
                    <a:lumMod val="50000"/>
                  </a:schemeClr>
                </a:solidFill>
              </a:rPr>
              <a:t>Кухмистрова</a:t>
            </a:r>
            <a:r>
              <a:rPr lang="ru-RU" sz="7400" b="1" i="1" dirty="0" smtClean="0">
                <a:solidFill>
                  <a:schemeClr val="accent6">
                    <a:lumMod val="50000"/>
                  </a:schemeClr>
                </a:solidFill>
              </a:rPr>
              <a:t> Т.В. 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3554" name="Picture 2" descr="http://im0-tub-ru.yandex.net/i?id=431042523-41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71546"/>
            <a:ext cx="3280448" cy="2069422"/>
          </a:xfrm>
          <a:prstGeom prst="rect">
            <a:avLst/>
          </a:prstGeom>
          <a:noFill/>
        </p:spPr>
      </p:pic>
      <p:pic>
        <p:nvPicPr>
          <p:cNvPr id="23556" name="Picture 4" descr="Картинка 60 из 2137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0"/>
            <a:ext cx="4104456" cy="2996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04813"/>
            <a:ext cx="7705725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640"/>
            <a:ext cx="8820150" cy="2232248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№ 4. Груз массой 5 кг, связанный нерастяжимой нитью, перекинутой через неподвижный блок, с другим грузом массой 2 кг движется вниз по наклонной плоскости. Найти натяжение нити и ускорение грузов, если коэффициент трения между первым грузом и плоскостью 0,1, угол наклона плоскости к горизонту 30</a:t>
            </a:r>
            <a:r>
              <a:rPr lang="en-US" sz="2000" dirty="0" smtClean="0">
                <a:cs typeface="Arial" charset="0"/>
              </a:rPr>
              <a:t>°</a:t>
            </a:r>
            <a:r>
              <a:rPr lang="ru-RU" sz="2000" dirty="0" smtClean="0">
                <a:cs typeface="Arial" charset="0"/>
              </a:rPr>
              <a:t>.  Массами нитей и блока, а также трением в блоке пренебречь.</a:t>
            </a:r>
            <a:br>
              <a:rPr lang="ru-RU" sz="2000" dirty="0" smtClean="0">
                <a:cs typeface="Arial" charset="0"/>
              </a:rPr>
            </a:br>
            <a:endParaRPr lang="en-US" sz="2000" dirty="0" smtClean="0">
              <a:cs typeface="Arial" charset="0"/>
            </a:endParaRPr>
          </a:p>
        </p:txBody>
      </p:sp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2420938"/>
            <a:ext cx="6767513" cy="3455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92150"/>
            <a:ext cx="7848600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несколько документов 1"/>
          <p:cNvSpPr/>
          <p:nvPr/>
        </p:nvSpPr>
        <p:spPr>
          <a:xfrm>
            <a:off x="214282" y="142852"/>
            <a:ext cx="714380" cy="642942"/>
          </a:xfrm>
          <a:prstGeom prst="flowChartMultidocumen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857232"/>
            <a:ext cx="800105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928670"/>
            <a:ext cx="8358246" cy="714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81"/>
          <p:cNvGrpSpPr/>
          <p:nvPr/>
        </p:nvGrpSpPr>
        <p:grpSpPr>
          <a:xfrm rot="367271">
            <a:off x="2988680" y="4451325"/>
            <a:ext cx="2202672" cy="1812214"/>
            <a:chOff x="4713411" y="2198182"/>
            <a:chExt cx="2202672" cy="1812214"/>
          </a:xfrm>
        </p:grpSpPr>
        <p:pic>
          <p:nvPicPr>
            <p:cNvPr id="75" name="Picture 2" descr="C:\Documents and Settings\Admin\Рабочий стол\мдет.jpe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569552" flipH="1">
              <a:off x="4846567" y="2450119"/>
              <a:ext cx="1500196" cy="864277"/>
            </a:xfrm>
            <a:prstGeom prst="rect">
              <a:avLst/>
            </a:prstGeom>
            <a:noFill/>
          </p:spPr>
        </p:pic>
        <p:sp>
          <p:nvSpPr>
            <p:cNvPr id="76" name="Прямоугольник 75"/>
            <p:cNvSpPr/>
            <p:nvPr/>
          </p:nvSpPr>
          <p:spPr>
            <a:xfrm rot="1569552">
              <a:off x="5860723" y="2780089"/>
              <a:ext cx="1055360" cy="1230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78"/>
            <p:cNvSpPr/>
            <p:nvPr/>
          </p:nvSpPr>
          <p:spPr>
            <a:xfrm rot="1569552">
              <a:off x="4713411" y="2198182"/>
              <a:ext cx="1000132" cy="11460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3" name="Прямоугольный треугольник 82"/>
          <p:cNvSpPr/>
          <p:nvPr/>
        </p:nvSpPr>
        <p:spPr>
          <a:xfrm>
            <a:off x="785786" y="4572008"/>
            <a:ext cx="4143404" cy="1785949"/>
          </a:xfrm>
          <a:prstGeom prst="rt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 rot="1394284">
            <a:off x="2127776" y="5221994"/>
            <a:ext cx="1911135" cy="31524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Кольцо 84"/>
          <p:cNvSpPr/>
          <p:nvPr/>
        </p:nvSpPr>
        <p:spPr>
          <a:xfrm>
            <a:off x="714348" y="3929066"/>
            <a:ext cx="500066" cy="500066"/>
          </a:xfrm>
          <a:prstGeom prst="donut">
            <a:avLst>
              <a:gd name="adj" fmla="val 13843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86" name="Прямая соединительная линия 85"/>
          <p:cNvCxnSpPr>
            <a:stCxn id="84" idx="1"/>
            <a:endCxn id="85" idx="4"/>
          </p:cNvCxnSpPr>
          <p:nvPr/>
        </p:nvCxnSpPr>
        <p:spPr>
          <a:xfrm rot="10800000">
            <a:off x="964382" y="4429133"/>
            <a:ext cx="1240917" cy="57346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>
            <a:endCxn id="85" idx="7"/>
          </p:cNvCxnSpPr>
          <p:nvPr/>
        </p:nvCxnSpPr>
        <p:spPr>
          <a:xfrm rot="10800000">
            <a:off x="1141182" y="4002300"/>
            <a:ext cx="3036323" cy="12840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rot="5400000">
            <a:off x="677834" y="4322770"/>
            <a:ext cx="357192" cy="141288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Пирог 97"/>
          <p:cNvSpPr/>
          <p:nvPr/>
        </p:nvSpPr>
        <p:spPr>
          <a:xfrm rot="10800000">
            <a:off x="4000493" y="5857892"/>
            <a:ext cx="1714514" cy="1000108"/>
          </a:xfrm>
          <a:prstGeom prst="pie">
            <a:avLst>
              <a:gd name="adj1" fmla="val 0"/>
              <a:gd name="adj2" fmla="val 1506102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4071934" y="60007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endParaRPr lang="ru-RU" dirty="0"/>
          </a:p>
        </p:txBody>
      </p:sp>
      <p:cxnSp>
        <p:nvCxnSpPr>
          <p:cNvPr id="100" name="Прямая со стрелкой 99"/>
          <p:cNvCxnSpPr/>
          <p:nvPr/>
        </p:nvCxnSpPr>
        <p:spPr>
          <a:xfrm rot="5400000" flipH="1" flipV="1">
            <a:off x="4750595" y="5750735"/>
            <a:ext cx="857256" cy="357190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 rot="10800000">
            <a:off x="4572000" y="6072206"/>
            <a:ext cx="428628" cy="214314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flipH="1">
            <a:off x="5000628" y="53578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У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43438" y="57864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Х</a:t>
            </a:r>
            <a:endParaRPr lang="ru-RU" i="1" dirty="0">
              <a:solidFill>
                <a:srgbClr val="002060"/>
              </a:solidFill>
            </a:endParaRPr>
          </a:p>
        </p:txBody>
      </p:sp>
      <p:cxnSp>
        <p:nvCxnSpPr>
          <p:cNvPr id="108" name="Прямая со стрелкой 107"/>
          <p:cNvCxnSpPr/>
          <p:nvPr/>
        </p:nvCxnSpPr>
        <p:spPr>
          <a:xfrm rot="10800000">
            <a:off x="3357554" y="4929198"/>
            <a:ext cx="714380" cy="2857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 rot="5400000" flipH="1" flipV="1">
            <a:off x="4036215" y="4822041"/>
            <a:ext cx="428628" cy="214314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 rot="16200000" flipH="1">
            <a:off x="3821901" y="5536421"/>
            <a:ext cx="642944" cy="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>
            <a:off x="3857620" y="5500702"/>
            <a:ext cx="500066" cy="214314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>
            <a:off x="3000364" y="5357826"/>
            <a:ext cx="642942" cy="2857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 rot="10800000">
            <a:off x="3286116" y="5357826"/>
            <a:ext cx="357190" cy="14287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124"/>
          <p:cNvGrpSpPr/>
          <p:nvPr/>
        </p:nvGrpSpPr>
        <p:grpSpPr>
          <a:xfrm>
            <a:off x="2857488" y="5286388"/>
            <a:ext cx="142876" cy="785818"/>
            <a:chOff x="1071538" y="2428868"/>
            <a:chExt cx="142876" cy="785818"/>
          </a:xfrm>
        </p:grpSpPr>
        <p:cxnSp>
          <p:nvCxnSpPr>
            <p:cNvPr id="126" name="Прямая со стрелкой 125"/>
            <p:cNvCxnSpPr/>
            <p:nvPr/>
          </p:nvCxnSpPr>
          <p:spPr>
            <a:xfrm rot="5400000">
              <a:off x="822299" y="2892421"/>
              <a:ext cx="642942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Овал 126"/>
            <p:cNvSpPr/>
            <p:nvPr/>
          </p:nvSpPr>
          <p:spPr>
            <a:xfrm>
              <a:off x="1071538" y="2428868"/>
              <a:ext cx="142876" cy="1428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30" name="Прямая со стрелкой 129"/>
          <p:cNvCxnSpPr/>
          <p:nvPr/>
        </p:nvCxnSpPr>
        <p:spPr>
          <a:xfrm rot="5400000" flipH="1" flipV="1">
            <a:off x="2786051" y="4857759"/>
            <a:ext cx="571502" cy="2857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143108" y="550070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786050" y="442913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857620" y="557214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2786050" y="5786454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144" name="Прямая со стрелкой 143"/>
          <p:cNvCxnSpPr>
            <a:stCxn id="127" idx="1"/>
          </p:cNvCxnSpPr>
          <p:nvPr/>
        </p:nvCxnSpPr>
        <p:spPr>
          <a:xfrm rot="16200000" flipV="1">
            <a:off x="2285984" y="4714884"/>
            <a:ext cx="378114" cy="80674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Прямоугольник 146"/>
          <p:cNvSpPr/>
          <p:nvPr/>
        </p:nvSpPr>
        <p:spPr>
          <a:xfrm>
            <a:off x="1857356" y="457200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T</a:t>
            </a:r>
            <a:endParaRPr lang="ru-RU" dirty="0"/>
          </a:p>
        </p:txBody>
      </p:sp>
      <p:sp>
        <p:nvSpPr>
          <p:cNvPr id="148" name="Прямоугольник 147"/>
          <p:cNvSpPr/>
          <p:nvPr/>
        </p:nvSpPr>
        <p:spPr>
          <a:xfrm>
            <a:off x="3357554" y="457200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T</a:t>
            </a:r>
            <a:endParaRPr lang="ru-RU" dirty="0"/>
          </a:p>
        </p:txBody>
      </p:sp>
      <p:sp>
        <p:nvSpPr>
          <p:cNvPr id="149" name="TextBox 148"/>
          <p:cNvSpPr txBox="1"/>
          <p:nvPr/>
        </p:nvSpPr>
        <p:spPr>
          <a:xfrm>
            <a:off x="3000364" y="5572140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ru-RU" sz="2000" b="1" baseline="-20000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endParaRPr lang="ru-RU" sz="2000" b="1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4214810" y="5286388"/>
            <a:ext cx="731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en-US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sz="2000" b="1" baseline="-20000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r>
              <a:rPr lang="en-US" sz="2000" b="1" baseline="-20000" dirty="0" smtClean="0">
                <a:solidFill>
                  <a:schemeClr val="bg1"/>
                </a:solidFill>
                <a:latin typeface="Book Antiqua" pitchFamily="18" charset="0"/>
              </a:rPr>
              <a:t>1</a:t>
            </a:r>
            <a:endParaRPr lang="ru-RU" sz="2000" b="1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grpSp>
        <p:nvGrpSpPr>
          <p:cNvPr id="7" name="Группа 153"/>
          <p:cNvGrpSpPr/>
          <p:nvPr/>
        </p:nvGrpSpPr>
        <p:grpSpPr>
          <a:xfrm>
            <a:off x="3071802" y="5000636"/>
            <a:ext cx="731290" cy="400110"/>
            <a:chOff x="5500694" y="4143380"/>
            <a:chExt cx="731290" cy="400110"/>
          </a:xfrm>
        </p:grpSpPr>
        <p:sp>
          <p:nvSpPr>
            <p:cNvPr id="151" name="TextBox 150"/>
            <p:cNvSpPr txBox="1"/>
            <p:nvPr/>
          </p:nvSpPr>
          <p:spPr>
            <a:xfrm>
              <a:off x="5500694" y="4143380"/>
              <a:ext cx="7312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002060"/>
                  </a:solidFill>
                  <a:latin typeface="Book Antiqua" pitchFamily="18" charset="0"/>
                </a:rPr>
                <a:t>F</a:t>
              </a:r>
              <a:r>
                <a:rPr lang="ru-RU" sz="2000" b="1" baseline="-20000" dirty="0" smtClean="0">
                  <a:solidFill>
                    <a:srgbClr val="002060"/>
                  </a:solidFill>
                  <a:latin typeface="Book Antiqua" pitchFamily="18" charset="0"/>
                </a:rPr>
                <a:t>тр</a:t>
              </a:r>
              <a:r>
                <a:rPr lang="en-US" sz="2000" b="1" baseline="-20000" dirty="0" smtClean="0">
                  <a:solidFill>
                    <a:srgbClr val="002060"/>
                  </a:solidFill>
                  <a:latin typeface="Book Antiqua" pitchFamily="18" charset="0"/>
                </a:rPr>
                <a:t>1</a:t>
              </a:r>
              <a:r>
                <a:rPr lang="ru-RU" sz="2000" b="1" baseline="-20000" dirty="0" smtClean="0">
                  <a:solidFill>
                    <a:schemeClr val="bg1"/>
                  </a:solidFill>
                  <a:latin typeface="Book Antiqua" pitchFamily="18" charset="0"/>
                </a:rPr>
                <a:t>.</a:t>
              </a:r>
              <a:r>
                <a:rPr lang="en-US" sz="2000" b="1" baseline="-20000" dirty="0" smtClean="0">
                  <a:solidFill>
                    <a:schemeClr val="bg1"/>
                  </a:solidFill>
                  <a:latin typeface="Book Antiqua" pitchFamily="18" charset="0"/>
                </a:rPr>
                <a:t>1</a:t>
              </a:r>
              <a:endParaRPr lang="ru-RU" sz="2000" b="1" i="1" dirty="0">
                <a:solidFill>
                  <a:schemeClr val="bg1"/>
                </a:solidFill>
                <a:latin typeface="Book Antiqua" pitchFamily="18" charset="0"/>
              </a:endParaRPr>
            </a:p>
          </p:txBody>
        </p:sp>
        <p:cxnSp>
          <p:nvCxnSpPr>
            <p:cNvPr id="153" name="Прямая соединительная линия 152"/>
            <p:cNvCxnSpPr/>
            <p:nvPr/>
          </p:nvCxnSpPr>
          <p:spPr>
            <a:xfrm rot="5400000">
              <a:off x="5751521" y="4249743"/>
              <a:ext cx="71438" cy="1588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7" name="Овал 156"/>
          <p:cNvSpPr/>
          <p:nvPr/>
        </p:nvSpPr>
        <p:spPr>
          <a:xfrm>
            <a:off x="4071934" y="5143512"/>
            <a:ext cx="142876" cy="1285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Овал 157"/>
          <p:cNvSpPr/>
          <p:nvPr/>
        </p:nvSpPr>
        <p:spPr>
          <a:xfrm>
            <a:off x="714348" y="4572008"/>
            <a:ext cx="142876" cy="12858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0" name="Прямая со стрелкой 159"/>
          <p:cNvCxnSpPr/>
          <p:nvPr/>
        </p:nvCxnSpPr>
        <p:spPr>
          <a:xfrm>
            <a:off x="3214678" y="6000768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/>
          <p:nvPr/>
        </p:nvCxnSpPr>
        <p:spPr>
          <a:xfrm>
            <a:off x="3071802" y="5643578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 стрелкой 161"/>
          <p:cNvCxnSpPr/>
          <p:nvPr/>
        </p:nvCxnSpPr>
        <p:spPr>
          <a:xfrm>
            <a:off x="3143240" y="5000636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 стрелкой 162"/>
          <p:cNvCxnSpPr/>
          <p:nvPr/>
        </p:nvCxnSpPr>
        <p:spPr>
          <a:xfrm>
            <a:off x="1928794" y="4572008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/>
          <p:nvPr/>
        </p:nvCxnSpPr>
        <p:spPr>
          <a:xfrm>
            <a:off x="2857488" y="442913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/>
          <p:nvPr/>
        </p:nvCxnSpPr>
        <p:spPr>
          <a:xfrm>
            <a:off x="3428992" y="4572008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 стрелкой 165"/>
          <p:cNvCxnSpPr/>
          <p:nvPr/>
        </p:nvCxnSpPr>
        <p:spPr>
          <a:xfrm>
            <a:off x="4071934" y="4357694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 стрелкой 166"/>
          <p:cNvCxnSpPr/>
          <p:nvPr/>
        </p:nvCxnSpPr>
        <p:spPr>
          <a:xfrm>
            <a:off x="4286248" y="5286388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>
            <a:off x="4357686" y="5786454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642910" y="692697"/>
            <a:ext cx="8286808" cy="1918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Человек массой </a:t>
            </a:r>
            <a:r>
              <a:rPr lang="en-US" sz="24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1 ,  </a:t>
            </a:r>
            <a:r>
              <a:rPr lang="ru-RU" dirty="0" smtClean="0">
                <a:solidFill>
                  <a:srgbClr val="002060"/>
                </a:solidFill>
              </a:rPr>
              <a:t>упираясь ногами в ящик массой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ru-RU" dirty="0" smtClean="0">
                <a:solidFill>
                  <a:srgbClr val="002060"/>
                </a:solidFill>
              </a:rPr>
              <a:t>  подтягивает его с помощью каната, перекинутого через блок, по наклонной плоскости с углом наклона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а. </a:t>
            </a:r>
            <a:r>
              <a:rPr lang="ru-RU" dirty="0" smtClean="0">
                <a:solidFill>
                  <a:srgbClr val="002060"/>
                </a:solidFill>
              </a:rPr>
              <a:t>С какой минимальной силой нужно тянуть канат, чтобы подтянуть ящик к блоку? Коэффициент трения  между ящиком и наклонной плоскостью </a:t>
            </a:r>
            <a:r>
              <a:rPr lang="el-GR" b="1" i="1" dirty="0" smtClean="0">
                <a:solidFill>
                  <a:srgbClr val="002060"/>
                </a:solidFill>
              </a:rPr>
              <a:t>μ</a:t>
            </a:r>
            <a:r>
              <a:rPr lang="ru-RU" b="1" i="1" dirty="0" smtClean="0">
                <a:solidFill>
                  <a:srgbClr val="002060"/>
                </a:solidFill>
              </a:rPr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74" name="TextBox 173"/>
          <p:cNvSpPr txBox="1"/>
          <p:nvPr/>
        </p:nvSpPr>
        <p:spPr>
          <a:xfrm>
            <a:off x="3071802" y="142852"/>
            <a:ext cx="2475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« На десерт»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75" name="Загнутый угол 174"/>
          <p:cNvSpPr/>
          <p:nvPr/>
        </p:nvSpPr>
        <p:spPr>
          <a:xfrm>
            <a:off x="642910" y="1071546"/>
            <a:ext cx="8143932" cy="1285884"/>
          </a:xfrm>
          <a:prstGeom prst="foldedCorner">
            <a:avLst/>
          </a:prstGeom>
          <a:noFill/>
          <a:ln w="63500"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Блок-схема: карточка 180"/>
          <p:cNvSpPr/>
          <p:nvPr/>
        </p:nvSpPr>
        <p:spPr>
          <a:xfrm rot="10800000">
            <a:off x="142844" y="4143380"/>
            <a:ext cx="428628" cy="357190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TextBox 181"/>
          <p:cNvSpPr txBox="1"/>
          <p:nvPr/>
        </p:nvSpPr>
        <p:spPr>
          <a:xfrm>
            <a:off x="214282" y="41433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214282" y="2357430"/>
            <a:ext cx="814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rgbClr val="002060"/>
                </a:solidFill>
              </a:rPr>
              <a:t>Дано:</a:t>
            </a:r>
            <a:endParaRPr lang="ru-RU" sz="2000" u="sng" dirty="0">
              <a:solidFill>
                <a:srgbClr val="002060"/>
              </a:solidFill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285720" y="264318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;</a:t>
            </a:r>
            <a:r>
              <a:rPr lang="en-US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b="1" dirty="0"/>
          </a:p>
        </p:txBody>
      </p:sp>
      <p:sp>
        <p:nvSpPr>
          <p:cNvPr id="185" name="Прямоугольник 184"/>
          <p:cNvSpPr/>
          <p:nvPr/>
        </p:nvSpPr>
        <p:spPr>
          <a:xfrm>
            <a:off x="285720" y="2857496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16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;</a:t>
            </a:r>
            <a:endParaRPr lang="ru-RU" b="1" dirty="0"/>
          </a:p>
        </p:txBody>
      </p:sp>
      <p:sp>
        <p:nvSpPr>
          <p:cNvPr id="186" name="Прямоугольник 185"/>
          <p:cNvSpPr/>
          <p:nvPr/>
        </p:nvSpPr>
        <p:spPr>
          <a:xfrm>
            <a:off x="285720" y="307181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smtClean="0">
                <a:solidFill>
                  <a:srgbClr val="002060"/>
                </a:solidFill>
              </a:rPr>
              <a:t>μ</a:t>
            </a:r>
            <a:r>
              <a:rPr lang="ru-RU" b="1" i="1" dirty="0" smtClean="0">
                <a:solidFill>
                  <a:srgbClr val="002060"/>
                </a:solidFill>
              </a:rPr>
              <a:t>;</a:t>
            </a:r>
            <a:endParaRPr lang="ru-RU" dirty="0"/>
          </a:p>
        </p:txBody>
      </p:sp>
      <p:cxnSp>
        <p:nvCxnSpPr>
          <p:cNvPr id="187" name="Прямая соединительная линия 186"/>
          <p:cNvCxnSpPr/>
          <p:nvPr/>
        </p:nvCxnSpPr>
        <p:spPr>
          <a:xfrm>
            <a:off x="285720" y="3714752"/>
            <a:ext cx="642942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/>
          <p:nvPr/>
        </p:nvCxnSpPr>
        <p:spPr>
          <a:xfrm rot="5400000" flipH="1" flipV="1">
            <a:off x="429390" y="3213892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Прямоугольник 188"/>
          <p:cNvSpPr/>
          <p:nvPr/>
        </p:nvSpPr>
        <p:spPr>
          <a:xfrm>
            <a:off x="285720" y="3357562"/>
            <a:ext cx="370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а;</a:t>
            </a:r>
            <a:endParaRPr lang="ru-RU" dirty="0"/>
          </a:p>
        </p:txBody>
      </p:sp>
      <p:sp>
        <p:nvSpPr>
          <p:cNvPr id="190" name="Прямоугольник 189"/>
          <p:cNvSpPr/>
          <p:nvPr/>
        </p:nvSpPr>
        <p:spPr>
          <a:xfrm>
            <a:off x="285720" y="3714752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T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- ?</a:t>
            </a:r>
            <a:endParaRPr lang="ru-RU" dirty="0"/>
          </a:p>
        </p:txBody>
      </p:sp>
      <p:sp>
        <p:nvSpPr>
          <p:cNvPr id="194" name="TextBox 193"/>
          <p:cNvSpPr txBox="1"/>
          <p:nvPr/>
        </p:nvSpPr>
        <p:spPr>
          <a:xfrm>
            <a:off x="1643042" y="2500306"/>
            <a:ext cx="6214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Сила будет минимальной при равномерном движении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95" name="Блок-схема: карточка 194"/>
          <p:cNvSpPr/>
          <p:nvPr/>
        </p:nvSpPr>
        <p:spPr>
          <a:xfrm rot="10800000">
            <a:off x="1142976" y="2571744"/>
            <a:ext cx="405989" cy="302212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" name="TextBox 195"/>
          <p:cNvSpPr txBox="1"/>
          <p:nvPr/>
        </p:nvSpPr>
        <p:spPr>
          <a:xfrm>
            <a:off x="1214414" y="25003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2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1000100" y="2857496"/>
            <a:ext cx="275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+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Т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+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+F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тр1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1000100" y="3214686"/>
            <a:ext cx="39565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= 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+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Т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 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+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+ F</a:t>
            </a:r>
            <a:r>
              <a:rPr lang="en-US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205" name="Блок-схема: карточка 204"/>
          <p:cNvSpPr/>
          <p:nvPr/>
        </p:nvSpPr>
        <p:spPr>
          <a:xfrm rot="10800000">
            <a:off x="4643438" y="2857496"/>
            <a:ext cx="405989" cy="414537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" name="TextBox 205"/>
          <p:cNvSpPr txBox="1"/>
          <p:nvPr/>
        </p:nvSpPr>
        <p:spPr>
          <a:xfrm>
            <a:off x="4714876" y="285749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3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07" name="Прямоугольник 206"/>
          <p:cNvSpPr/>
          <p:nvPr/>
        </p:nvSpPr>
        <p:spPr>
          <a:xfrm>
            <a:off x="5072066" y="2857496"/>
            <a:ext cx="3762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Ох : 0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-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g sin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+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Т -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тр1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 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  </a:t>
            </a:r>
            <a:r>
              <a:rPr lang="ru-RU" sz="1600" b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1)</a:t>
            </a:r>
            <a:endParaRPr lang="ru-RU" dirty="0"/>
          </a:p>
        </p:txBody>
      </p:sp>
      <p:sp>
        <p:nvSpPr>
          <p:cNvPr id="208" name="TextBox 207"/>
          <p:cNvSpPr txBox="1"/>
          <p:nvPr/>
        </p:nvSpPr>
        <p:spPr>
          <a:xfrm>
            <a:off x="4929190" y="3071810"/>
            <a:ext cx="4071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=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-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Т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тр1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–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 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(2)</a:t>
            </a:r>
            <a:endParaRPr lang="ru-RU" sz="2000" dirty="0" smtClean="0"/>
          </a:p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209" name="Прямая соединительная линия 208"/>
          <p:cNvCxnSpPr/>
          <p:nvPr/>
        </p:nvCxnSpPr>
        <p:spPr>
          <a:xfrm rot="5400000" flipH="1" flipV="1">
            <a:off x="7537471" y="3249611"/>
            <a:ext cx="71438" cy="158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Прямая соединительная линия 213"/>
          <p:cNvCxnSpPr/>
          <p:nvPr/>
        </p:nvCxnSpPr>
        <p:spPr>
          <a:xfrm rot="5400000">
            <a:off x="3388908" y="3397646"/>
            <a:ext cx="81756" cy="158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5072066" y="3429000"/>
            <a:ext cx="3951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Оу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  <a:r>
              <a:rPr lang="ru-RU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-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cos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+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     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(3) 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5429256" y="3786190"/>
            <a:ext cx="3499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=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-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cos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 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- F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(4)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219" name="Прямая со стрелкой 218"/>
          <p:cNvCxnSpPr>
            <a:stCxn id="127" idx="3"/>
          </p:cNvCxnSpPr>
          <p:nvPr/>
        </p:nvCxnSpPr>
        <p:spPr>
          <a:xfrm rot="5400000">
            <a:off x="2536016" y="5515498"/>
            <a:ext cx="449554" cy="2352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3929058" y="4357694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225" name="Прямоугольник 224"/>
          <p:cNvSpPr/>
          <p:nvPr/>
        </p:nvSpPr>
        <p:spPr>
          <a:xfrm>
            <a:off x="5715008" y="5000636"/>
            <a:ext cx="25282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= 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cos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 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226" name="TextBox 225"/>
          <p:cNvSpPr txBox="1"/>
          <p:nvPr/>
        </p:nvSpPr>
        <p:spPr>
          <a:xfrm>
            <a:off x="4932040" y="4286256"/>
            <a:ext cx="403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Складывая (1) и (2), получим: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5715008" y="4643446"/>
            <a:ext cx="32047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2Т =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g 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а(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+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) +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 </a:t>
            </a:r>
            <a:endParaRPr lang="ru-RU" sz="2000" dirty="0"/>
          </a:p>
        </p:txBody>
      </p:sp>
      <p:sp>
        <p:nvSpPr>
          <p:cNvPr id="228" name="Прямоугольник 227"/>
          <p:cNvSpPr/>
          <p:nvPr/>
        </p:nvSpPr>
        <p:spPr>
          <a:xfrm>
            <a:off x="5292080" y="5301208"/>
            <a:ext cx="385192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=</a:t>
            </a:r>
            <a:r>
              <a:rPr lang="ru-RU" b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l-GR" b="1" i="1" dirty="0" smtClean="0">
                <a:solidFill>
                  <a:srgbClr val="002060"/>
                </a:solidFill>
              </a:rPr>
              <a:t>μ</a:t>
            </a:r>
            <a:r>
              <a:rPr lang="ru-RU" b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=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l-GR" b="1" i="1" dirty="0" smtClean="0">
                <a:solidFill>
                  <a:srgbClr val="002060"/>
                </a:solidFill>
              </a:rPr>
              <a:t>μ</a:t>
            </a:r>
            <a:r>
              <a:rPr lang="ru-RU" b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g cos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+ F</a:t>
            </a:r>
            <a:r>
              <a:rPr lang="en-US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) =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b="1" i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el-GR" b="1" i="1" dirty="0" smtClean="0">
                <a:solidFill>
                  <a:srgbClr val="002060"/>
                </a:solidFill>
              </a:rPr>
              <a:t>μ</a:t>
            </a:r>
            <a:r>
              <a:rPr lang="ru-RU" b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g cos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а(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+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)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/>
          </a:p>
        </p:txBody>
      </p:sp>
      <p:sp>
        <p:nvSpPr>
          <p:cNvPr id="229" name="Прямоугольник 228"/>
          <p:cNvSpPr/>
          <p:nvPr/>
        </p:nvSpPr>
        <p:spPr>
          <a:xfrm>
            <a:off x="5214942" y="6072206"/>
            <a:ext cx="3534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Т =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g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+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)(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sin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 + </a:t>
            </a:r>
            <a:r>
              <a:rPr lang="el-GR" b="1" i="1" dirty="0" smtClean="0">
                <a:solidFill>
                  <a:srgbClr val="002060"/>
                </a:solidFill>
              </a:rPr>
              <a:t>μ</a:t>
            </a:r>
            <a:r>
              <a:rPr lang="ru-RU" b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cos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а)/ 2</a:t>
            </a:r>
            <a:endParaRPr lang="ru-RU" dirty="0"/>
          </a:p>
        </p:txBody>
      </p:sp>
      <p:cxnSp>
        <p:nvCxnSpPr>
          <p:cNvPr id="231" name="Прямая со стрелкой 230"/>
          <p:cNvCxnSpPr/>
          <p:nvPr/>
        </p:nvCxnSpPr>
        <p:spPr>
          <a:xfrm>
            <a:off x="2285984" y="300037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Прямая со стрелкой 231"/>
          <p:cNvCxnSpPr/>
          <p:nvPr/>
        </p:nvCxnSpPr>
        <p:spPr>
          <a:xfrm>
            <a:off x="1857356" y="300037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Прямая со стрелкой 232"/>
          <p:cNvCxnSpPr/>
          <p:nvPr/>
        </p:nvCxnSpPr>
        <p:spPr>
          <a:xfrm>
            <a:off x="1857356" y="335756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Прямая со стрелкой 233"/>
          <p:cNvCxnSpPr/>
          <p:nvPr/>
        </p:nvCxnSpPr>
        <p:spPr>
          <a:xfrm>
            <a:off x="3071802" y="300037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Прямая со стрелкой 234"/>
          <p:cNvCxnSpPr/>
          <p:nvPr/>
        </p:nvCxnSpPr>
        <p:spPr>
          <a:xfrm>
            <a:off x="2643174" y="300037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Прямая со стрелкой 235"/>
          <p:cNvCxnSpPr/>
          <p:nvPr/>
        </p:nvCxnSpPr>
        <p:spPr>
          <a:xfrm>
            <a:off x="3143240" y="335756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 стрелкой 236"/>
          <p:cNvCxnSpPr/>
          <p:nvPr/>
        </p:nvCxnSpPr>
        <p:spPr>
          <a:xfrm>
            <a:off x="2714612" y="335756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Прямая со стрелкой 237"/>
          <p:cNvCxnSpPr/>
          <p:nvPr/>
        </p:nvCxnSpPr>
        <p:spPr>
          <a:xfrm>
            <a:off x="2285984" y="335756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Прямая со стрелкой 238"/>
          <p:cNvCxnSpPr/>
          <p:nvPr/>
        </p:nvCxnSpPr>
        <p:spPr>
          <a:xfrm>
            <a:off x="3857620" y="335756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Прямая со стрелкой 239"/>
          <p:cNvCxnSpPr/>
          <p:nvPr/>
        </p:nvCxnSpPr>
        <p:spPr>
          <a:xfrm>
            <a:off x="4357686" y="335756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>
            <a:off x="2214546" y="550070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85" grpId="0" animBg="1"/>
      <p:bldP spid="98" grpId="0" animBg="1"/>
      <p:bldP spid="99" grpId="0"/>
      <p:bldP spid="106" grpId="0"/>
      <p:bldP spid="107" grpId="0"/>
      <p:bldP spid="140" grpId="0"/>
      <p:bldP spid="141" grpId="0"/>
      <p:bldP spid="142" grpId="0"/>
      <p:bldP spid="143" grpId="0"/>
      <p:bldP spid="147" grpId="0"/>
      <p:bldP spid="148" grpId="0"/>
      <p:bldP spid="149" grpId="0"/>
      <p:bldP spid="150" grpId="0"/>
      <p:bldP spid="157" grpId="0" animBg="1"/>
      <p:bldP spid="158" grpId="0" animBg="1"/>
      <p:bldP spid="173" grpId="0"/>
      <p:bldP spid="174" grpId="0"/>
      <p:bldP spid="175" grpId="0" animBg="1"/>
      <p:bldP spid="181" grpId="0" animBg="1"/>
      <p:bldP spid="182" grpId="0"/>
      <p:bldP spid="183" grpId="0"/>
      <p:bldP spid="184" grpId="0"/>
      <p:bldP spid="185" grpId="0"/>
      <p:bldP spid="186" grpId="0"/>
      <p:bldP spid="189" grpId="0"/>
      <p:bldP spid="190" grpId="0"/>
      <p:bldP spid="194" grpId="0"/>
      <p:bldP spid="195" grpId="0" animBg="1"/>
      <p:bldP spid="196" grpId="0"/>
      <p:bldP spid="197" grpId="0"/>
      <p:bldP spid="198" grpId="0"/>
      <p:bldP spid="205" grpId="0" animBg="1"/>
      <p:bldP spid="206" grpId="0"/>
      <p:bldP spid="207" grpId="0"/>
      <p:bldP spid="208" grpId="0"/>
      <p:bldP spid="216" grpId="0"/>
      <p:bldP spid="217" grpId="0"/>
      <p:bldP spid="222" grpId="0"/>
      <p:bldP spid="225" grpId="0"/>
      <p:bldP spid="226" grpId="0"/>
      <p:bldP spid="227" grpId="0"/>
      <p:bldP spid="228" grpId="0"/>
      <p:bldP spid="2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несколько документов 4"/>
          <p:cNvSpPr/>
          <p:nvPr/>
        </p:nvSpPr>
        <p:spPr>
          <a:xfrm>
            <a:off x="142844" y="142852"/>
            <a:ext cx="714380" cy="642942"/>
          </a:xfrm>
          <a:prstGeom prst="flowChartMultidocumen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1571612"/>
            <a:ext cx="800105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643050"/>
            <a:ext cx="8358246" cy="714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нутый угол 7"/>
          <p:cNvSpPr/>
          <p:nvPr/>
        </p:nvSpPr>
        <p:spPr>
          <a:xfrm>
            <a:off x="1000100" y="142852"/>
            <a:ext cx="7858180" cy="1357322"/>
          </a:xfrm>
          <a:prstGeom prst="foldedCorner">
            <a:avLst/>
          </a:prstGeom>
          <a:noFill/>
          <a:ln w="63500"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00100" y="142853"/>
            <a:ext cx="80277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Шары массами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sz="2000" dirty="0" smtClean="0">
                <a:solidFill>
                  <a:srgbClr val="002060"/>
                </a:solidFill>
              </a:rPr>
              <a:t> ,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,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3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подвешены  к потолку с помощью  двух невесомых  пружин и легкой нити. Система покоится. Определите силу  натяжения нити . Определите направление и модуль ускорения шара  массой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  </a:t>
            </a:r>
            <a:r>
              <a:rPr lang="ru-RU" sz="2000" dirty="0" smtClean="0">
                <a:solidFill>
                  <a:srgbClr val="002060"/>
                </a:solidFill>
              </a:rPr>
              <a:t>сразу после пережигания нити.</a:t>
            </a:r>
          </a:p>
        </p:txBody>
      </p:sp>
      <p:grpSp>
        <p:nvGrpSpPr>
          <p:cNvPr id="2" name="Группа 9"/>
          <p:cNvGrpSpPr/>
          <p:nvPr/>
        </p:nvGrpSpPr>
        <p:grpSpPr>
          <a:xfrm rot="5400000">
            <a:off x="1964513" y="2393149"/>
            <a:ext cx="678662" cy="750101"/>
            <a:chOff x="1928794" y="4643446"/>
            <a:chExt cx="2286016" cy="1143008"/>
          </a:xfrm>
          <a:solidFill>
            <a:schemeClr val="bg1">
              <a:lumMod val="65000"/>
            </a:schemeClr>
          </a:solidFill>
          <a:scene3d>
            <a:camera prst="orthographicFront"/>
            <a:lightRig rig="threePt" dir="t">
              <a:rot lat="0" lon="0" rev="16800000"/>
            </a:lightRig>
          </a:scene3d>
        </p:grpSpPr>
        <p:sp>
          <p:nvSpPr>
            <p:cNvPr id="11" name="Арка 10"/>
            <p:cNvSpPr/>
            <p:nvPr/>
          </p:nvSpPr>
          <p:spPr>
            <a:xfrm>
              <a:off x="3786182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Арка 11"/>
            <p:cNvSpPr/>
            <p:nvPr/>
          </p:nvSpPr>
          <p:spPr>
            <a:xfrm>
              <a:off x="3428992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Арка 12"/>
            <p:cNvSpPr/>
            <p:nvPr/>
          </p:nvSpPr>
          <p:spPr>
            <a:xfrm>
              <a:off x="3071802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Арка 13"/>
            <p:cNvSpPr/>
            <p:nvPr/>
          </p:nvSpPr>
          <p:spPr>
            <a:xfrm>
              <a:off x="2786050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Арка 14"/>
            <p:cNvSpPr/>
            <p:nvPr/>
          </p:nvSpPr>
          <p:spPr>
            <a:xfrm>
              <a:off x="2500298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6" name="Арка 15"/>
            <p:cNvSpPr/>
            <p:nvPr/>
          </p:nvSpPr>
          <p:spPr>
            <a:xfrm>
              <a:off x="2214546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Арка 16"/>
            <p:cNvSpPr/>
            <p:nvPr/>
          </p:nvSpPr>
          <p:spPr>
            <a:xfrm>
              <a:off x="1928794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Группа 17"/>
          <p:cNvGrpSpPr/>
          <p:nvPr/>
        </p:nvGrpSpPr>
        <p:grpSpPr>
          <a:xfrm rot="5400000">
            <a:off x="1964513" y="4607727"/>
            <a:ext cx="678662" cy="750101"/>
            <a:chOff x="1928794" y="4643446"/>
            <a:chExt cx="2286016" cy="1143008"/>
          </a:xfrm>
          <a:solidFill>
            <a:schemeClr val="bg1">
              <a:lumMod val="65000"/>
            </a:schemeClr>
          </a:solidFill>
          <a:scene3d>
            <a:camera prst="orthographicFront"/>
            <a:lightRig rig="threePt" dir="t">
              <a:rot lat="0" lon="0" rev="16800000"/>
            </a:lightRig>
          </a:scene3d>
        </p:grpSpPr>
        <p:sp>
          <p:nvSpPr>
            <p:cNvPr id="19" name="Арка 18"/>
            <p:cNvSpPr/>
            <p:nvPr/>
          </p:nvSpPr>
          <p:spPr>
            <a:xfrm>
              <a:off x="3786182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0" name="Арка 19"/>
            <p:cNvSpPr/>
            <p:nvPr/>
          </p:nvSpPr>
          <p:spPr>
            <a:xfrm>
              <a:off x="3428992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1" name="Арка 20"/>
            <p:cNvSpPr/>
            <p:nvPr/>
          </p:nvSpPr>
          <p:spPr>
            <a:xfrm>
              <a:off x="3071802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2" name="Арка 21"/>
            <p:cNvSpPr/>
            <p:nvPr/>
          </p:nvSpPr>
          <p:spPr>
            <a:xfrm>
              <a:off x="2786050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3" name="Арка 22"/>
            <p:cNvSpPr/>
            <p:nvPr/>
          </p:nvSpPr>
          <p:spPr>
            <a:xfrm>
              <a:off x="2500298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4" name="Арка 23"/>
            <p:cNvSpPr/>
            <p:nvPr/>
          </p:nvSpPr>
          <p:spPr>
            <a:xfrm>
              <a:off x="2214546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5" name="Арка 24"/>
            <p:cNvSpPr/>
            <p:nvPr/>
          </p:nvSpPr>
          <p:spPr>
            <a:xfrm>
              <a:off x="1928794" y="4643446"/>
              <a:ext cx="428628" cy="1143008"/>
            </a:xfrm>
            <a:prstGeom prst="blockArc">
              <a:avLst/>
            </a:prstGeom>
            <a:grpFill/>
            <a:ln w="15875">
              <a:bevel/>
            </a:ln>
            <a:sp3d extrusionH="76200" contourW="12700" prstMaterial="dkEdge">
              <a:bevelT/>
              <a:bevelB prst="relaxedInset"/>
              <a:extrusionClr>
                <a:schemeClr val="bg1">
                  <a:lumMod val="65000"/>
                </a:schemeClr>
              </a:extrusionClr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6" name="Овал 25"/>
          <p:cNvSpPr/>
          <p:nvPr/>
        </p:nvSpPr>
        <p:spPr>
          <a:xfrm>
            <a:off x="2143108" y="3071810"/>
            <a:ext cx="571504" cy="5715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214546" y="4214818"/>
            <a:ext cx="428628" cy="4286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2214546" y="5357826"/>
            <a:ext cx="428628" cy="4286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0800000">
            <a:off x="1928794" y="2357430"/>
            <a:ext cx="1000132" cy="1588"/>
          </a:xfrm>
          <a:prstGeom prst="line">
            <a:avLst/>
          </a:prstGeom>
          <a:ln w="107950" cmpd="tri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2001026" y="3928272"/>
            <a:ext cx="857256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40"/>
          <p:cNvGrpSpPr/>
          <p:nvPr/>
        </p:nvGrpSpPr>
        <p:grpSpPr>
          <a:xfrm>
            <a:off x="2357422" y="5500702"/>
            <a:ext cx="142876" cy="642942"/>
            <a:chOff x="1071538" y="2428868"/>
            <a:chExt cx="142876" cy="642942"/>
          </a:xfrm>
        </p:grpSpPr>
        <p:cxnSp>
          <p:nvCxnSpPr>
            <p:cNvPr id="42" name="Прямая со стрелкой 41"/>
            <p:cNvCxnSpPr/>
            <p:nvPr/>
          </p:nvCxnSpPr>
          <p:spPr>
            <a:xfrm rot="5400000">
              <a:off x="893737" y="2820983"/>
              <a:ext cx="500066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Овал 42"/>
            <p:cNvSpPr/>
            <p:nvPr/>
          </p:nvSpPr>
          <p:spPr>
            <a:xfrm>
              <a:off x="1071538" y="2428868"/>
              <a:ext cx="142876" cy="1428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44"/>
          <p:cNvGrpSpPr/>
          <p:nvPr/>
        </p:nvGrpSpPr>
        <p:grpSpPr>
          <a:xfrm>
            <a:off x="2357422" y="3286124"/>
            <a:ext cx="142876" cy="642942"/>
            <a:chOff x="1071538" y="2428868"/>
            <a:chExt cx="142876" cy="642942"/>
          </a:xfrm>
        </p:grpSpPr>
        <p:cxnSp>
          <p:nvCxnSpPr>
            <p:cNvPr id="46" name="Прямая со стрелкой 45"/>
            <p:cNvCxnSpPr/>
            <p:nvPr/>
          </p:nvCxnSpPr>
          <p:spPr>
            <a:xfrm rot="5400000">
              <a:off x="822299" y="2749545"/>
              <a:ext cx="642942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Овал 46"/>
            <p:cNvSpPr/>
            <p:nvPr/>
          </p:nvSpPr>
          <p:spPr>
            <a:xfrm>
              <a:off x="1071538" y="2428868"/>
              <a:ext cx="142876" cy="1428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47"/>
          <p:cNvGrpSpPr/>
          <p:nvPr/>
        </p:nvGrpSpPr>
        <p:grpSpPr>
          <a:xfrm>
            <a:off x="2357422" y="4357694"/>
            <a:ext cx="142876" cy="571504"/>
            <a:chOff x="1071538" y="2428868"/>
            <a:chExt cx="142876" cy="571504"/>
          </a:xfrm>
        </p:grpSpPr>
        <p:cxnSp>
          <p:nvCxnSpPr>
            <p:cNvPr id="49" name="Прямая со стрелкой 48"/>
            <p:cNvCxnSpPr/>
            <p:nvPr/>
          </p:nvCxnSpPr>
          <p:spPr>
            <a:xfrm rot="5400000">
              <a:off x="929456" y="2785264"/>
              <a:ext cx="428628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Овал 49"/>
            <p:cNvSpPr/>
            <p:nvPr/>
          </p:nvSpPr>
          <p:spPr>
            <a:xfrm>
              <a:off x="1071538" y="2428868"/>
              <a:ext cx="142876" cy="1428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51"/>
          <p:cNvGrpSpPr/>
          <p:nvPr/>
        </p:nvGrpSpPr>
        <p:grpSpPr>
          <a:xfrm>
            <a:off x="2357422" y="4357694"/>
            <a:ext cx="142876" cy="785818"/>
            <a:chOff x="1071538" y="2428868"/>
            <a:chExt cx="142876" cy="785818"/>
          </a:xfrm>
        </p:grpSpPr>
        <p:cxnSp>
          <p:nvCxnSpPr>
            <p:cNvPr id="53" name="Прямая со стрелкой 52"/>
            <p:cNvCxnSpPr/>
            <p:nvPr/>
          </p:nvCxnSpPr>
          <p:spPr>
            <a:xfrm rot="5400000">
              <a:off x="822299" y="2892421"/>
              <a:ext cx="642942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Овал 53"/>
            <p:cNvSpPr/>
            <p:nvPr/>
          </p:nvSpPr>
          <p:spPr>
            <a:xfrm>
              <a:off x="1071538" y="2428868"/>
              <a:ext cx="142876" cy="1428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56" name="Прямая со стрелкой 55"/>
          <p:cNvCxnSpPr/>
          <p:nvPr/>
        </p:nvCxnSpPr>
        <p:spPr>
          <a:xfrm rot="5400000" flipH="1" flipV="1">
            <a:off x="2179621" y="5392751"/>
            <a:ext cx="50006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rot="5400000" flipH="1" flipV="1">
            <a:off x="2179621" y="3035297"/>
            <a:ext cx="50006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rot="5400000" flipH="1" flipV="1">
            <a:off x="2214546" y="4143380"/>
            <a:ext cx="429422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rot="5400000">
            <a:off x="2215340" y="3571082"/>
            <a:ext cx="428628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500298" y="357187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000232" y="357187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T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000232" y="392906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T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2571736" y="4714884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643174" y="2714620"/>
            <a:ext cx="76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упр1</a:t>
            </a:r>
            <a:r>
              <a:rPr lang="ru-RU" sz="2000" b="1" baseline="-20000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endParaRPr lang="ru-RU" sz="2000" b="1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643174" y="4429132"/>
            <a:ext cx="76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упр2</a:t>
            </a:r>
            <a:r>
              <a:rPr lang="ru-RU" sz="2000" b="1" baseline="-20000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endParaRPr lang="ru-RU" sz="2000" b="1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643174" y="5214950"/>
            <a:ext cx="76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упр2</a:t>
            </a:r>
            <a:r>
              <a:rPr lang="ru-RU" sz="2000" b="1" baseline="-20000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endParaRPr lang="ru-RU" sz="2000" b="1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571736" y="571501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3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2714612" y="2714620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2071670" y="3571876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2071670" y="3929066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2928926" y="371475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2714612" y="442913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3071802" y="4929198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2714612" y="5214950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3000364" y="585789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рямоугольник 83"/>
          <p:cNvSpPr/>
          <p:nvPr/>
        </p:nvSpPr>
        <p:spPr>
          <a:xfrm>
            <a:off x="428596" y="228599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;</a:t>
            </a:r>
            <a:r>
              <a:rPr lang="en-US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b="1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428596" y="2500306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16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;</a:t>
            </a:r>
            <a:endParaRPr lang="ru-RU" b="1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428596" y="27146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3 </a:t>
            </a:r>
            <a:r>
              <a:rPr lang="ru-RU" b="1" i="1" dirty="0" smtClean="0">
                <a:solidFill>
                  <a:srgbClr val="002060"/>
                </a:solidFill>
              </a:rPr>
              <a:t>;</a:t>
            </a:r>
            <a:endParaRPr lang="ru-RU" dirty="0"/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>
            <a:off x="428596" y="3143248"/>
            <a:ext cx="642942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 flipH="1" flipV="1">
            <a:off x="572266" y="2856702"/>
            <a:ext cx="114300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 89"/>
          <p:cNvSpPr/>
          <p:nvPr/>
        </p:nvSpPr>
        <p:spPr>
          <a:xfrm>
            <a:off x="428596" y="3429000"/>
            <a:ext cx="562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а-?</a:t>
            </a:r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500034" y="3143248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T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-?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357158" y="1857364"/>
            <a:ext cx="814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rgbClr val="002060"/>
                </a:solidFill>
              </a:rPr>
              <a:t>Дано:</a:t>
            </a:r>
            <a:endParaRPr lang="ru-RU" sz="2000" u="sng" dirty="0">
              <a:solidFill>
                <a:srgbClr val="00206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857356" y="1857364"/>
            <a:ext cx="1230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rgbClr val="002060"/>
                </a:solidFill>
              </a:rPr>
              <a:t>Решение:</a:t>
            </a:r>
            <a:endParaRPr lang="ru-RU" sz="2000" u="sng" dirty="0">
              <a:solidFill>
                <a:srgbClr val="002060"/>
              </a:solidFill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 rot="5400000" flipH="1" flipV="1">
            <a:off x="107522" y="3892950"/>
            <a:ext cx="2928164" cy="1588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 flipH="1">
            <a:off x="1214414" y="22859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У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214414" y="500063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0</a:t>
            </a:r>
            <a:endParaRPr lang="ru-RU" sz="2000" dirty="0">
              <a:solidFill>
                <a:srgbClr val="002060"/>
              </a:solidFill>
            </a:endParaRPr>
          </a:p>
        </p:txBody>
      </p:sp>
      <p:cxnSp>
        <p:nvCxnSpPr>
          <p:cNvPr id="96" name="Прямая со стрелкой 95"/>
          <p:cNvCxnSpPr/>
          <p:nvPr/>
        </p:nvCxnSpPr>
        <p:spPr>
          <a:xfrm rot="5400000" flipH="1" flipV="1">
            <a:off x="1715273" y="2856703"/>
            <a:ext cx="571506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1571604" y="264318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endParaRPr lang="ru-RU" sz="2400" dirty="0"/>
          </a:p>
        </p:txBody>
      </p:sp>
      <p:cxnSp>
        <p:nvCxnSpPr>
          <p:cNvPr id="98" name="Прямая со стрелкой 97"/>
          <p:cNvCxnSpPr/>
          <p:nvPr/>
        </p:nvCxnSpPr>
        <p:spPr>
          <a:xfrm>
            <a:off x="1643042" y="2786058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357554" y="2000240"/>
            <a:ext cx="57864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1.  Для  ясности можно провести «мысленный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эксперимент» – представить, что в середине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нити  находится динамометр.   Получается ,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что к нему прикрепили грузы массами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m</a:t>
            </a:r>
            <a:r>
              <a:rPr lang="ru-RU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и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aseline="-20000" dirty="0" smtClean="0">
                <a:solidFill>
                  <a:srgbClr val="002060"/>
                </a:solidFill>
              </a:rPr>
              <a:t>3</a:t>
            </a:r>
            <a:r>
              <a:rPr lang="ru-RU" dirty="0" smtClean="0">
                <a:solidFill>
                  <a:srgbClr val="002060"/>
                </a:solidFill>
              </a:rPr>
              <a:t>. Естественно, его показания  будут равны: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5143504" y="3571876"/>
            <a:ext cx="18694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Т =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g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+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3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) </a:t>
            </a:r>
            <a:endParaRPr lang="ru-RU" sz="2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220616" y="4000504"/>
            <a:ext cx="62872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2. </a:t>
            </a:r>
            <a:r>
              <a:rPr lang="ru-RU" sz="1700" dirty="0" smtClean="0">
                <a:solidFill>
                  <a:srgbClr val="002060"/>
                </a:solidFill>
              </a:rPr>
              <a:t>В момент пережигания нити на верхний шар </a:t>
            </a:r>
          </a:p>
          <a:p>
            <a:pPr algn="ctr"/>
            <a:r>
              <a:rPr lang="ru-RU" sz="1700" dirty="0" smtClean="0">
                <a:solidFill>
                  <a:srgbClr val="002060"/>
                </a:solidFill>
              </a:rPr>
              <a:t>действуют только две силы : </a:t>
            </a:r>
            <a:r>
              <a:rPr lang="en-US" sz="17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17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упр1</a:t>
            </a:r>
            <a:r>
              <a:rPr lang="ru-RU" sz="1700" b="1" baseline="-20000" dirty="0" smtClean="0">
                <a:solidFill>
                  <a:schemeClr val="bg1"/>
                </a:solidFill>
                <a:latin typeface="Book Antiqua" pitchFamily="18" charset="0"/>
              </a:rPr>
              <a:t>. </a:t>
            </a:r>
            <a:r>
              <a:rPr lang="ru-RU" sz="1700" dirty="0" smtClean="0">
                <a:solidFill>
                  <a:srgbClr val="002060"/>
                </a:solidFill>
              </a:rPr>
              <a:t>и</a:t>
            </a:r>
            <a:r>
              <a:rPr lang="ru-RU" sz="1700" b="1" baseline="-20000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1700" b="1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17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17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1700" b="1" i="1" dirty="0" smtClean="0">
                <a:solidFill>
                  <a:srgbClr val="002060"/>
                </a:solidFill>
                <a:latin typeface="Book Antiqua" pitchFamily="18" charset="0"/>
              </a:rPr>
              <a:t>g</a:t>
            </a:r>
            <a:r>
              <a:rPr lang="ru-RU" sz="1700" b="1" i="1" dirty="0" smtClean="0">
                <a:solidFill>
                  <a:srgbClr val="002060"/>
                </a:solidFill>
                <a:latin typeface="Book Antiqua" pitchFamily="18" charset="0"/>
              </a:rPr>
              <a:t> , </a:t>
            </a:r>
            <a:r>
              <a:rPr lang="ru-RU" sz="1700" dirty="0" smtClean="0">
                <a:solidFill>
                  <a:srgbClr val="002060"/>
                </a:solidFill>
              </a:rPr>
              <a:t>которые  </a:t>
            </a:r>
          </a:p>
          <a:p>
            <a:r>
              <a:rPr lang="ru-RU" sz="1700" dirty="0" smtClean="0">
                <a:solidFill>
                  <a:srgbClr val="002060"/>
                </a:solidFill>
              </a:rPr>
              <a:t>и  сообщают шару  ускорение.</a:t>
            </a:r>
          </a:p>
          <a:p>
            <a:endParaRPr lang="ru-RU" sz="2000" b="1" i="1" dirty="0" smtClean="0">
              <a:solidFill>
                <a:schemeClr val="bg1"/>
              </a:solidFill>
              <a:latin typeface="Book Antiqua" pitchFamily="18" charset="0"/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786314" y="5000636"/>
            <a:ext cx="24016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a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+F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упр1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107" name="Прямая со стрелкой 106"/>
          <p:cNvCxnSpPr/>
          <p:nvPr/>
        </p:nvCxnSpPr>
        <p:spPr>
          <a:xfrm>
            <a:off x="5286380" y="514351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>
            <a:off x="6357950" y="514351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>
            <a:off x="6000760" y="514351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Прямоугольник 109"/>
          <p:cNvSpPr/>
          <p:nvPr/>
        </p:nvSpPr>
        <p:spPr>
          <a:xfrm>
            <a:off x="4214810" y="5500702"/>
            <a:ext cx="38576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b="1" baseline="-20000" dirty="0" smtClean="0">
                <a:solidFill>
                  <a:srgbClr val="002060"/>
                </a:solidFill>
                <a:latin typeface="Book Antiqua" pitchFamily="18" charset="0"/>
              </a:rPr>
              <a:t>упр1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=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g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+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+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3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)  ( см. п.1 )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4786314" y="6215082"/>
            <a:ext cx="24032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a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=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g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+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3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) /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endParaRPr lang="ru-RU" sz="2000" dirty="0"/>
          </a:p>
        </p:txBody>
      </p:sp>
      <p:sp>
        <p:nvSpPr>
          <p:cNvPr id="112" name="TextBox 111"/>
          <p:cNvSpPr txBox="1"/>
          <p:nvPr/>
        </p:nvSpPr>
        <p:spPr>
          <a:xfrm>
            <a:off x="3500430" y="5857892"/>
            <a:ext cx="5392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Окончательно после преобразований получим: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113" name="Прямая со стрелкой 112"/>
          <p:cNvCxnSpPr/>
          <p:nvPr/>
        </p:nvCxnSpPr>
        <p:spPr>
          <a:xfrm>
            <a:off x="6643702" y="4357694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>
            <a:off x="7858148" y="442913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26" grpId="0" animBg="1"/>
      <p:bldP spid="35" grpId="0" animBg="1"/>
      <p:bldP spid="36" grpId="0" animBg="1"/>
      <p:bldP spid="65" grpId="0"/>
      <p:bldP spid="66" grpId="0"/>
      <p:bldP spid="67" grpId="0"/>
      <p:bldP spid="68" grpId="0"/>
      <p:bldP spid="69" grpId="0"/>
      <p:bldP spid="70" grpId="0"/>
      <p:bldP spid="72" grpId="0"/>
      <p:bldP spid="73" grpId="0"/>
      <p:bldP spid="84" grpId="0"/>
      <p:bldP spid="85" grpId="0"/>
      <p:bldP spid="86" grpId="0"/>
      <p:bldP spid="90" grpId="0"/>
      <p:bldP spid="91" grpId="0"/>
      <p:bldP spid="92" grpId="0"/>
      <p:bldP spid="93" grpId="0"/>
      <p:bldP spid="94" grpId="0"/>
      <p:bldP spid="95" grpId="0"/>
      <p:bldP spid="97" grpId="0"/>
      <p:bldP spid="101" grpId="0"/>
      <p:bldP spid="102" grpId="0"/>
      <p:bldP spid="104" grpId="0"/>
      <p:bldP spid="106" grpId="0"/>
      <p:bldP spid="110" grpId="0"/>
      <p:bldP spid="111" grpId="0"/>
      <p:bldP spid="1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несколько документов 3"/>
          <p:cNvSpPr/>
          <p:nvPr/>
        </p:nvSpPr>
        <p:spPr>
          <a:xfrm>
            <a:off x="142844" y="142852"/>
            <a:ext cx="714380" cy="642942"/>
          </a:xfrm>
          <a:prstGeom prst="flowChartMultidocumen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571612"/>
            <a:ext cx="800105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643050"/>
            <a:ext cx="8358246" cy="714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>
            <a:off x="500034" y="4572008"/>
            <a:ext cx="4143404" cy="1785949"/>
          </a:xfrm>
          <a:prstGeom prst="rt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394284">
            <a:off x="1842024" y="5221994"/>
            <a:ext cx="1911135" cy="31524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ольцо 12"/>
          <p:cNvSpPr/>
          <p:nvPr/>
        </p:nvSpPr>
        <p:spPr>
          <a:xfrm>
            <a:off x="428596" y="3929066"/>
            <a:ext cx="500066" cy="500066"/>
          </a:xfrm>
          <a:prstGeom prst="donut">
            <a:avLst>
              <a:gd name="adj" fmla="val 13843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12" idx="1"/>
            <a:endCxn id="13" idx="4"/>
          </p:cNvCxnSpPr>
          <p:nvPr/>
        </p:nvCxnSpPr>
        <p:spPr>
          <a:xfrm rot="10800000">
            <a:off x="678630" y="4429133"/>
            <a:ext cx="1240917" cy="57346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13" idx="7"/>
          </p:cNvCxnSpPr>
          <p:nvPr/>
        </p:nvCxnSpPr>
        <p:spPr>
          <a:xfrm rot="10800000">
            <a:off x="855430" y="4002300"/>
            <a:ext cx="3036323" cy="12840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92082" y="4322770"/>
            <a:ext cx="357192" cy="141288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рог 16"/>
          <p:cNvSpPr/>
          <p:nvPr/>
        </p:nvSpPr>
        <p:spPr>
          <a:xfrm rot="10800000">
            <a:off x="3714744" y="5857892"/>
            <a:ext cx="1714514" cy="1000108"/>
          </a:xfrm>
          <a:prstGeom prst="pie">
            <a:avLst>
              <a:gd name="adj1" fmla="val 0"/>
              <a:gd name="adj2" fmla="val 1506102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60007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 flipH="1" flipV="1">
            <a:off x="964381" y="5536421"/>
            <a:ext cx="857256" cy="357190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>
            <a:off x="785786" y="5857892"/>
            <a:ext cx="428628" cy="214314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7224" y="55721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Х</a:t>
            </a:r>
            <a:endParaRPr lang="ru-RU" i="1" dirty="0">
              <a:solidFill>
                <a:srgbClr val="002060"/>
              </a:solidFill>
            </a:endParaRPr>
          </a:p>
        </p:txBody>
      </p:sp>
      <p:grpSp>
        <p:nvGrpSpPr>
          <p:cNvPr id="2" name="Группа 28"/>
          <p:cNvGrpSpPr/>
          <p:nvPr/>
        </p:nvGrpSpPr>
        <p:grpSpPr>
          <a:xfrm>
            <a:off x="2571736" y="5286388"/>
            <a:ext cx="142876" cy="785818"/>
            <a:chOff x="1071538" y="2428868"/>
            <a:chExt cx="142876" cy="785818"/>
          </a:xfrm>
        </p:grpSpPr>
        <p:cxnSp>
          <p:nvCxnSpPr>
            <p:cNvPr id="30" name="Прямая со стрелкой 29"/>
            <p:cNvCxnSpPr/>
            <p:nvPr/>
          </p:nvCxnSpPr>
          <p:spPr>
            <a:xfrm rot="5400000">
              <a:off x="822299" y="2892421"/>
              <a:ext cx="642942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Овал 30"/>
            <p:cNvSpPr/>
            <p:nvPr/>
          </p:nvSpPr>
          <p:spPr>
            <a:xfrm>
              <a:off x="1071538" y="2428868"/>
              <a:ext cx="142876" cy="1428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2" name="Прямая со стрелкой 31"/>
          <p:cNvCxnSpPr/>
          <p:nvPr/>
        </p:nvCxnSpPr>
        <p:spPr>
          <a:xfrm rot="5400000" flipH="1" flipV="1">
            <a:off x="2500299" y="4857759"/>
            <a:ext cx="571502" cy="2857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857356" y="550070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00298" y="442913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71868" y="5572140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00298" y="5786454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rot="16200000" flipV="1">
            <a:off x="2000232" y="4714884"/>
            <a:ext cx="378114" cy="80674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1571604" y="457200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T</a:t>
            </a:r>
            <a:endParaRPr lang="ru-RU" dirty="0"/>
          </a:p>
        </p:txBody>
      </p:sp>
      <p:grpSp>
        <p:nvGrpSpPr>
          <p:cNvPr id="3" name="Группа 41"/>
          <p:cNvGrpSpPr/>
          <p:nvPr/>
        </p:nvGrpSpPr>
        <p:grpSpPr>
          <a:xfrm>
            <a:off x="2071670" y="4643446"/>
            <a:ext cx="646331" cy="400110"/>
            <a:chOff x="5500694" y="4143380"/>
            <a:chExt cx="646331" cy="400110"/>
          </a:xfrm>
        </p:grpSpPr>
        <p:sp>
          <p:nvSpPr>
            <p:cNvPr id="43" name="TextBox 42"/>
            <p:cNvSpPr txBox="1"/>
            <p:nvPr/>
          </p:nvSpPr>
          <p:spPr>
            <a:xfrm>
              <a:off x="5500694" y="4143380"/>
              <a:ext cx="6463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002060"/>
                  </a:solidFill>
                  <a:latin typeface="Book Antiqua" pitchFamily="18" charset="0"/>
                </a:rPr>
                <a:t>F</a:t>
              </a:r>
              <a:r>
                <a:rPr lang="ru-RU" sz="2000" b="1" baseline="-20000" dirty="0" smtClean="0">
                  <a:solidFill>
                    <a:srgbClr val="002060"/>
                  </a:solidFill>
                  <a:latin typeface="Book Antiqua" pitchFamily="18" charset="0"/>
                </a:rPr>
                <a:t>тр</a:t>
              </a:r>
              <a:r>
                <a:rPr lang="ru-RU" sz="2000" b="1" baseline="-20000" dirty="0" smtClean="0">
                  <a:solidFill>
                    <a:schemeClr val="bg1"/>
                  </a:solidFill>
                  <a:latin typeface="Book Antiqua" pitchFamily="18" charset="0"/>
                </a:rPr>
                <a:t>.</a:t>
              </a:r>
              <a:r>
                <a:rPr lang="en-US" sz="2000" b="1" baseline="-20000" dirty="0" smtClean="0">
                  <a:solidFill>
                    <a:schemeClr val="bg1"/>
                  </a:solidFill>
                  <a:latin typeface="Book Antiqua" pitchFamily="18" charset="0"/>
                </a:rPr>
                <a:t>1</a:t>
              </a:r>
              <a:endParaRPr lang="ru-RU" sz="2000" b="1" i="1" dirty="0">
                <a:solidFill>
                  <a:schemeClr val="bg1"/>
                </a:solidFill>
                <a:latin typeface="Book Antiqua" pitchFamily="18" charset="0"/>
              </a:endParaRPr>
            </a:p>
          </p:txBody>
        </p:sp>
        <p:cxnSp>
          <p:nvCxnSpPr>
            <p:cNvPr id="44" name="Прямая соединительная линия 43"/>
            <p:cNvCxnSpPr/>
            <p:nvPr/>
          </p:nvCxnSpPr>
          <p:spPr>
            <a:xfrm rot="5400000">
              <a:off x="5751521" y="4249743"/>
              <a:ext cx="71438" cy="1588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вал 45"/>
          <p:cNvSpPr/>
          <p:nvPr/>
        </p:nvSpPr>
        <p:spPr>
          <a:xfrm>
            <a:off x="428596" y="4572008"/>
            <a:ext cx="142876" cy="12858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1928794" y="550070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1643042" y="4572008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2571736" y="442913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Блок-схема: карточка 55"/>
          <p:cNvSpPr/>
          <p:nvPr/>
        </p:nvSpPr>
        <p:spPr>
          <a:xfrm rot="10800000">
            <a:off x="142844" y="3643314"/>
            <a:ext cx="357190" cy="357190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142844" y="36433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14282" y="3214686"/>
            <a:ext cx="928694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rot="5400000">
            <a:off x="2250264" y="5515498"/>
            <a:ext cx="449554" cy="2352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 rot="6875673">
            <a:off x="3365956" y="5022714"/>
            <a:ext cx="637485" cy="427783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 flipH="1">
            <a:off x="121441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У</a:t>
            </a:r>
            <a:endParaRPr lang="ru-RU" i="1" dirty="0">
              <a:solidFill>
                <a:srgbClr val="002060"/>
              </a:solidFill>
            </a:endParaRPr>
          </a:p>
        </p:txBody>
      </p:sp>
      <p:cxnSp>
        <p:nvCxnSpPr>
          <p:cNvPr id="64" name="Прямая со стрелкой 63"/>
          <p:cNvCxnSpPr/>
          <p:nvPr/>
        </p:nvCxnSpPr>
        <p:spPr>
          <a:xfrm rot="10800000">
            <a:off x="3071802" y="4929198"/>
            <a:ext cx="714380" cy="2857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rot="5400000" flipH="1" flipV="1">
            <a:off x="3607587" y="4822041"/>
            <a:ext cx="428628" cy="214314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16200000" flipH="1">
            <a:off x="3393273" y="5536421"/>
            <a:ext cx="642944" cy="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3643306" y="5143512"/>
            <a:ext cx="357191" cy="14287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16200000" flipV="1">
            <a:off x="2357422" y="5072074"/>
            <a:ext cx="163800" cy="30667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3071802" y="457200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T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3929058" y="5286388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ru-RU" sz="2000" b="1" baseline="-20000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r>
              <a:rPr lang="en-US" sz="2000" b="1" baseline="-20000" dirty="0" smtClean="0">
                <a:solidFill>
                  <a:schemeClr val="bg1"/>
                </a:solidFill>
                <a:latin typeface="Book Antiqua" pitchFamily="18" charset="0"/>
              </a:rPr>
              <a:t>1</a:t>
            </a:r>
            <a:endParaRPr lang="ru-RU" sz="2000" b="1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3643306" y="5143512"/>
            <a:ext cx="142876" cy="1285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 стрелкой 71"/>
          <p:cNvCxnSpPr/>
          <p:nvPr/>
        </p:nvCxnSpPr>
        <p:spPr>
          <a:xfrm>
            <a:off x="2928926" y="6000768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2857488" y="5000636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3143240" y="4572008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3786182" y="4357694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4000496" y="5286388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4071934" y="5786454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643306" y="4357694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82" name="Загнутый угол 81"/>
          <p:cNvSpPr/>
          <p:nvPr/>
        </p:nvSpPr>
        <p:spPr>
          <a:xfrm>
            <a:off x="1000068" y="142852"/>
            <a:ext cx="7929650" cy="1357322"/>
          </a:xfrm>
          <a:prstGeom prst="foldedCorner">
            <a:avLst/>
          </a:prstGeom>
          <a:noFill/>
          <a:ln w="63500"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1071539" y="142852"/>
            <a:ext cx="78209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К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концам  троса, перекинутого через  блок, привязаны бруски с массами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=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m </a:t>
            </a:r>
            <a:r>
              <a:rPr lang="ru-RU" dirty="0" smtClean="0">
                <a:solidFill>
                  <a:srgbClr val="002060"/>
                </a:solidFill>
              </a:rPr>
              <a:t>и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= 4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находящиеся на гладкой наклонной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плоскости с углом наклона 30</a:t>
            </a:r>
            <a:r>
              <a:rPr lang="ru-RU" baseline="20000" dirty="0" smtClean="0">
                <a:solidFill>
                  <a:srgbClr val="002060"/>
                </a:solidFill>
              </a:rPr>
              <a:t>0</a:t>
            </a:r>
            <a:r>
              <a:rPr lang="ru-RU" dirty="0" smtClean="0">
                <a:solidFill>
                  <a:srgbClr val="002060"/>
                </a:solidFill>
              </a:rPr>
              <a:t>.  При каком  минимальном значении коэффициента  трения между брусками они будут покоиться?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42844" y="2143116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=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m </a:t>
            </a:r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142844" y="2428868"/>
            <a:ext cx="1016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= 4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142844" y="2786058"/>
            <a:ext cx="9525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 =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30</a:t>
            </a:r>
            <a:r>
              <a:rPr lang="ru-RU" sz="2000" b="1" i="1" baseline="34000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endParaRPr lang="ru-RU" sz="2000" baseline="34000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214282" y="3143248"/>
            <a:ext cx="639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i="1" dirty="0" smtClean="0">
                <a:solidFill>
                  <a:srgbClr val="002060"/>
                </a:solidFill>
              </a:rPr>
              <a:t>μ</a:t>
            </a:r>
            <a:r>
              <a:rPr lang="ru-RU" sz="2000" b="1" i="1" dirty="0" smtClean="0">
                <a:solidFill>
                  <a:srgbClr val="002060"/>
                </a:solidFill>
              </a:rPr>
              <a:t> - ?</a:t>
            </a:r>
            <a:endParaRPr lang="ru-RU" sz="2000" dirty="0"/>
          </a:p>
        </p:txBody>
      </p:sp>
      <p:sp>
        <p:nvSpPr>
          <p:cNvPr id="90" name="TextBox 89"/>
          <p:cNvSpPr txBox="1"/>
          <p:nvPr/>
        </p:nvSpPr>
        <p:spPr>
          <a:xfrm>
            <a:off x="142844" y="1714488"/>
            <a:ext cx="814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rgbClr val="002060"/>
                </a:solidFill>
              </a:rPr>
              <a:t>Дано:</a:t>
            </a:r>
            <a:endParaRPr lang="ru-RU" sz="2000" u="sng" dirty="0">
              <a:solidFill>
                <a:srgbClr val="002060"/>
              </a:solidFill>
            </a:endParaRP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 rot="5400000" flipH="1" flipV="1">
            <a:off x="465109" y="2892421"/>
            <a:ext cx="1357322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571868" y="1714488"/>
            <a:ext cx="1230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rgbClr val="002060"/>
                </a:solidFill>
              </a:rPr>
              <a:t>Решение:</a:t>
            </a:r>
            <a:endParaRPr lang="ru-RU" sz="2000" u="sng" dirty="0">
              <a:solidFill>
                <a:srgbClr val="00206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214414" y="2071678"/>
            <a:ext cx="3135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a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+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Т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+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+F</a:t>
            </a:r>
            <a:r>
              <a:rPr lang="ru-RU" sz="2000" b="1" baseline="-20000" dirty="0" err="1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142976" y="2500306"/>
            <a:ext cx="37673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a = 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+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Т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 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+F</a:t>
            </a:r>
            <a:r>
              <a:rPr lang="ru-RU" sz="2000" b="1" baseline="-20000" dirty="0" err="1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+ F</a:t>
            </a:r>
            <a:r>
              <a:rPr lang="en-US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103" name="Прямая соединительная линия 102"/>
          <p:cNvCxnSpPr/>
          <p:nvPr/>
        </p:nvCxnSpPr>
        <p:spPr>
          <a:xfrm rot="10800000" flipV="1">
            <a:off x="3929058" y="2643182"/>
            <a:ext cx="72232" cy="7143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>
            <a:off x="1785918" y="2214554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2428860" y="2214554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>
            <a:off x="2857488" y="2214554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3214678" y="2214554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>
            <a:off x="3714744" y="2214554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>
            <a:off x="1643042" y="264318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>
            <a:off x="2357422" y="264318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>
            <a:off x="2786050" y="264318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>
            <a:off x="3214678" y="264318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>
            <a:off x="3714744" y="264318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>
            <a:off x="4357686" y="264318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Прямоугольник 120"/>
          <p:cNvSpPr/>
          <p:nvPr/>
        </p:nvSpPr>
        <p:spPr>
          <a:xfrm>
            <a:off x="1214414" y="3357562"/>
            <a:ext cx="36968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Ох : 0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-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Т-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err="1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(1)</a:t>
            </a:r>
            <a:endParaRPr lang="ru-RU" sz="2000" dirty="0"/>
          </a:p>
        </p:txBody>
      </p:sp>
      <p:sp>
        <p:nvSpPr>
          <p:cNvPr id="122" name="TextBox 121"/>
          <p:cNvSpPr txBox="1"/>
          <p:nvPr/>
        </p:nvSpPr>
        <p:spPr>
          <a:xfrm>
            <a:off x="1142976" y="3643314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=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-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Т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+F</a:t>
            </a:r>
            <a:r>
              <a:rPr lang="ru-RU" sz="2000" b="1" baseline="-20000" dirty="0" err="1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          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(2)</a:t>
            </a:r>
            <a:endParaRPr lang="ru-RU" sz="2000" dirty="0" smtClean="0"/>
          </a:p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857752" y="2000240"/>
            <a:ext cx="3886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Оу</a:t>
            </a:r>
            <a:r>
              <a:rPr lang="ru-RU" sz="2000" dirty="0" smtClean="0">
                <a:solidFill>
                  <a:srgbClr val="002060"/>
                </a:solidFill>
              </a:rPr>
              <a:t>: </a:t>
            </a:r>
            <a:r>
              <a:rPr lang="ru-RU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-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cos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+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       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(3) 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214942" y="2428868"/>
            <a:ext cx="3499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=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-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cos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 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- F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(4)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125" name="Прямая соединительная линия 124"/>
          <p:cNvCxnSpPr/>
          <p:nvPr/>
        </p:nvCxnSpPr>
        <p:spPr>
          <a:xfrm rot="10800000" flipV="1">
            <a:off x="3786182" y="3786190"/>
            <a:ext cx="72232" cy="7143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5000628" y="2928934"/>
            <a:ext cx="3469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           </a:t>
            </a:r>
            <a:r>
              <a:rPr lang="ru-RU" sz="2000" dirty="0" smtClean="0">
                <a:solidFill>
                  <a:srgbClr val="002060"/>
                </a:solidFill>
              </a:rPr>
              <a:t>Из (3):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</a:t>
            </a:r>
            <a:r>
              <a:rPr lang="en-US" sz="2000" b="1" i="1" dirty="0" err="1" smtClean="0">
                <a:solidFill>
                  <a:srgbClr val="002060"/>
                </a:solidFill>
                <a:latin typeface="Book Antiqua" pitchFamily="18" charset="0"/>
              </a:rPr>
              <a:t>cos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929190" y="3286124"/>
            <a:ext cx="4100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      </a:t>
            </a:r>
            <a:r>
              <a:rPr lang="ru-RU" sz="2000" dirty="0" smtClean="0">
                <a:solidFill>
                  <a:srgbClr val="002060"/>
                </a:solidFill>
              </a:rPr>
              <a:t>Из (4):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=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cos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 F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5000628" y="3786190"/>
            <a:ext cx="3429024" cy="7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F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 </a:t>
            </a:r>
            <a:r>
              <a:rPr lang="ru-RU" sz="2000" dirty="0" smtClean="0">
                <a:solidFill>
                  <a:srgbClr val="002060"/>
                </a:solidFill>
              </a:rPr>
              <a:t>, поэтому </a:t>
            </a:r>
          </a:p>
          <a:p>
            <a:pPr algn="ctr"/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=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</a:t>
            </a:r>
            <a:r>
              <a:rPr lang="en-US" sz="2000" b="1" i="1" dirty="0" err="1" smtClean="0">
                <a:solidFill>
                  <a:srgbClr val="002060"/>
                </a:solidFill>
                <a:latin typeface="Book Antiqua" pitchFamily="18" charset="0"/>
              </a:rPr>
              <a:t>cos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-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</a:t>
            </a:r>
            <a:r>
              <a:rPr lang="en-US" sz="2000" b="1" i="1" dirty="0" err="1" smtClean="0">
                <a:solidFill>
                  <a:srgbClr val="002060"/>
                </a:solidFill>
                <a:latin typeface="Book Antiqua" pitchFamily="18" charset="0"/>
              </a:rPr>
              <a:t>cos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 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4499992" y="4500570"/>
            <a:ext cx="4464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Вычтем из (1) (2) и учитывая, что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5572132" y="4857760"/>
            <a:ext cx="11993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err="1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err="1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/>
          </a:p>
        </p:txBody>
      </p:sp>
      <p:cxnSp>
        <p:nvCxnSpPr>
          <p:cNvPr id="134" name="Прямая соединительная линия 133"/>
          <p:cNvCxnSpPr/>
          <p:nvPr/>
        </p:nvCxnSpPr>
        <p:spPr>
          <a:xfrm rot="10800000" flipV="1">
            <a:off x="6429388" y="4929198"/>
            <a:ext cx="72232" cy="7143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6929454" y="4857760"/>
            <a:ext cx="1252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 получим: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36" name="Блок-схема: карточка 135"/>
          <p:cNvSpPr/>
          <p:nvPr/>
        </p:nvSpPr>
        <p:spPr>
          <a:xfrm rot="10800000">
            <a:off x="1214411" y="1928801"/>
            <a:ext cx="405989" cy="302212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TextBox 136"/>
          <p:cNvSpPr txBox="1"/>
          <p:nvPr/>
        </p:nvSpPr>
        <p:spPr>
          <a:xfrm>
            <a:off x="1285852" y="19288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2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5143504" y="5214950"/>
            <a:ext cx="34483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2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err="1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-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140" name="Прямоугольник 139"/>
          <p:cNvSpPr/>
          <p:nvPr/>
        </p:nvSpPr>
        <p:spPr>
          <a:xfrm>
            <a:off x="5429256" y="5643578"/>
            <a:ext cx="29931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err="1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</a:t>
            </a:r>
            <a:r>
              <a:rPr lang="el-GR" sz="2000" b="1" i="1" dirty="0" smtClean="0">
                <a:solidFill>
                  <a:srgbClr val="002060"/>
                </a:solidFill>
              </a:rPr>
              <a:t> μ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=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l-GR" sz="2000" b="1" i="1" dirty="0" smtClean="0">
                <a:solidFill>
                  <a:srgbClr val="002060"/>
                </a:solidFill>
              </a:rPr>
              <a:t>μ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</a:t>
            </a:r>
            <a:r>
              <a:rPr lang="en-US" sz="2000" b="1" i="1" dirty="0" err="1" smtClean="0">
                <a:solidFill>
                  <a:srgbClr val="002060"/>
                </a:solidFill>
                <a:latin typeface="Book Antiqua" pitchFamily="18" charset="0"/>
              </a:rPr>
              <a:t>cos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4714876" y="6143644"/>
            <a:ext cx="692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smtClean="0">
                <a:solidFill>
                  <a:srgbClr val="002060"/>
                </a:solidFill>
              </a:rPr>
              <a:t>μ </a:t>
            </a:r>
            <a:r>
              <a:rPr lang="ru-RU" b="1" i="1" dirty="0" smtClean="0">
                <a:solidFill>
                  <a:srgbClr val="002060"/>
                </a:solidFill>
              </a:rPr>
              <a:t>  =  </a:t>
            </a:r>
            <a:endParaRPr lang="ru-RU" dirty="0"/>
          </a:p>
        </p:txBody>
      </p:sp>
      <p:cxnSp>
        <p:nvCxnSpPr>
          <p:cNvPr id="142" name="Прямая соединительная линия 141"/>
          <p:cNvCxnSpPr/>
          <p:nvPr/>
        </p:nvCxnSpPr>
        <p:spPr>
          <a:xfrm>
            <a:off x="5286380" y="6357958"/>
            <a:ext cx="2428892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Прямоугольник 143"/>
          <p:cNvSpPr/>
          <p:nvPr/>
        </p:nvSpPr>
        <p:spPr>
          <a:xfrm>
            <a:off x="5286380" y="6000768"/>
            <a:ext cx="25539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-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/>
          </a:p>
        </p:txBody>
      </p:sp>
      <p:sp>
        <p:nvSpPr>
          <p:cNvPr id="145" name="Прямоугольник 144"/>
          <p:cNvSpPr/>
          <p:nvPr/>
        </p:nvSpPr>
        <p:spPr>
          <a:xfrm>
            <a:off x="5715008" y="6357958"/>
            <a:ext cx="1444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</a:t>
            </a:r>
            <a:r>
              <a:rPr lang="en-US" sz="2000" b="1" i="1" dirty="0" err="1" smtClean="0">
                <a:solidFill>
                  <a:srgbClr val="002060"/>
                </a:solidFill>
                <a:latin typeface="Book Antiqua" pitchFamily="18" charset="0"/>
              </a:rPr>
              <a:t>cos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/>
          </a:p>
        </p:txBody>
      </p:sp>
      <p:sp>
        <p:nvSpPr>
          <p:cNvPr id="146" name="Прямоугольник 145"/>
          <p:cNvSpPr/>
          <p:nvPr/>
        </p:nvSpPr>
        <p:spPr>
          <a:xfrm>
            <a:off x="7858148" y="6000768"/>
            <a:ext cx="8018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</a:rPr>
              <a:t>3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tg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endParaRPr lang="ru-RU" sz="2000" dirty="0"/>
          </a:p>
        </p:txBody>
      </p:sp>
      <p:sp>
        <p:nvSpPr>
          <p:cNvPr id="147" name="Прямоугольник 146"/>
          <p:cNvSpPr/>
          <p:nvPr/>
        </p:nvSpPr>
        <p:spPr>
          <a:xfrm>
            <a:off x="7715272" y="614364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=</a:t>
            </a:r>
            <a:endParaRPr lang="ru-RU" dirty="0"/>
          </a:p>
        </p:txBody>
      </p:sp>
      <p:cxnSp>
        <p:nvCxnSpPr>
          <p:cNvPr id="148" name="Прямая соединительная линия 147"/>
          <p:cNvCxnSpPr/>
          <p:nvPr/>
        </p:nvCxnSpPr>
        <p:spPr>
          <a:xfrm>
            <a:off x="8001024" y="6357958"/>
            <a:ext cx="642942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8072462" y="635795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2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51" name="Блок-схема: карточка 150"/>
          <p:cNvSpPr/>
          <p:nvPr/>
        </p:nvSpPr>
        <p:spPr>
          <a:xfrm rot="10800000">
            <a:off x="1214414" y="3000372"/>
            <a:ext cx="405989" cy="414537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TextBox 151"/>
          <p:cNvSpPr txBox="1"/>
          <p:nvPr/>
        </p:nvSpPr>
        <p:spPr>
          <a:xfrm>
            <a:off x="1285852" y="30003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3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3" name="Блок-схема: карточка 152"/>
          <p:cNvSpPr/>
          <p:nvPr/>
        </p:nvSpPr>
        <p:spPr>
          <a:xfrm rot="10800000">
            <a:off x="4929190" y="2928934"/>
            <a:ext cx="428628" cy="357190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TextBox 153"/>
          <p:cNvSpPr txBox="1"/>
          <p:nvPr/>
        </p:nvSpPr>
        <p:spPr>
          <a:xfrm>
            <a:off x="5000628" y="2928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4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5" name="Блок-схема: карточка 154"/>
          <p:cNvSpPr/>
          <p:nvPr/>
        </p:nvSpPr>
        <p:spPr>
          <a:xfrm rot="10800000">
            <a:off x="4643438" y="5786454"/>
            <a:ext cx="428628" cy="357190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TextBox 155"/>
          <p:cNvSpPr txBox="1"/>
          <p:nvPr/>
        </p:nvSpPr>
        <p:spPr>
          <a:xfrm>
            <a:off x="4714876" y="578645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5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7" grpId="0" animBg="1"/>
      <p:bldP spid="18" grpId="0"/>
      <p:bldP spid="22" grpId="0"/>
      <p:bldP spid="33" grpId="0"/>
      <p:bldP spid="34" grpId="0"/>
      <p:bldP spid="35" grpId="0"/>
      <p:bldP spid="36" grpId="0"/>
      <p:bldP spid="38" grpId="0"/>
      <p:bldP spid="46" grpId="0" animBg="1"/>
      <p:bldP spid="56" grpId="0" animBg="1"/>
      <p:bldP spid="57" grpId="0"/>
      <p:bldP spid="62" grpId="0" animBg="1"/>
      <p:bldP spid="63" grpId="0"/>
      <p:bldP spid="69" grpId="0"/>
      <p:bldP spid="70" grpId="0"/>
      <p:bldP spid="71" grpId="0" animBg="1"/>
      <p:bldP spid="78" grpId="0"/>
      <p:bldP spid="82" grpId="0" animBg="1"/>
      <p:bldP spid="83" grpId="0"/>
      <p:bldP spid="84" grpId="0"/>
      <p:bldP spid="85" grpId="0"/>
      <p:bldP spid="86" grpId="0"/>
      <p:bldP spid="88" grpId="0"/>
      <p:bldP spid="90" grpId="0"/>
      <p:bldP spid="93" grpId="0"/>
      <p:bldP spid="95" grpId="0"/>
      <p:bldP spid="96" grpId="0"/>
      <p:bldP spid="121" grpId="0"/>
      <p:bldP spid="122" grpId="0"/>
      <p:bldP spid="123" grpId="0"/>
      <p:bldP spid="124" grpId="0"/>
      <p:bldP spid="126" grpId="0"/>
      <p:bldP spid="127" grpId="0"/>
      <p:bldP spid="128" grpId="0"/>
      <p:bldP spid="130" grpId="0"/>
      <p:bldP spid="133" grpId="0"/>
      <p:bldP spid="135" grpId="0"/>
      <p:bldP spid="136" grpId="0" animBg="1"/>
      <p:bldP spid="137" grpId="0"/>
      <p:bldP spid="138" grpId="0"/>
      <p:bldP spid="140" grpId="0"/>
      <p:bldP spid="141" grpId="0"/>
      <p:bldP spid="144" grpId="0"/>
      <p:bldP spid="145" grpId="0"/>
      <p:bldP spid="146" grpId="0"/>
      <p:bldP spid="147" grpId="0"/>
      <p:bldP spid="150" grpId="0"/>
      <p:bldP spid="151" grpId="0" animBg="1"/>
      <p:bldP spid="152" grpId="0"/>
      <p:bldP spid="153" grpId="0" animBg="1"/>
      <p:bldP spid="154" grpId="0"/>
      <p:bldP spid="155" grpId="0" animBg="1"/>
      <p:bldP spid="1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несколько документов 1"/>
          <p:cNvSpPr/>
          <p:nvPr/>
        </p:nvSpPr>
        <p:spPr>
          <a:xfrm>
            <a:off x="428596" y="500042"/>
            <a:ext cx="714380" cy="642942"/>
          </a:xfrm>
          <a:prstGeom prst="flowChartMultidocumen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142984"/>
            <a:ext cx="800105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14422"/>
            <a:ext cx="8358246" cy="714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5400000">
            <a:off x="250001" y="4679165"/>
            <a:ext cx="214314" cy="142876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643042" y="500042"/>
            <a:ext cx="6609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План  решения  задач по динамике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1571612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ru-RU" sz="2000" dirty="0" smtClean="0">
                <a:solidFill>
                  <a:srgbClr val="002060"/>
                </a:solidFill>
              </a:rPr>
              <a:t>1. </a:t>
            </a:r>
            <a:r>
              <a:rPr lang="ru-RU" sz="2000" b="1" dirty="0" smtClean="0">
                <a:solidFill>
                  <a:srgbClr val="002060"/>
                </a:solidFill>
              </a:rPr>
              <a:t>Сделать рисунок, на котором обозначить направление координатных</a:t>
            </a:r>
          </a:p>
          <a:p>
            <a:pPr marL="342900" indent="-342900" algn="just"/>
            <a:r>
              <a:rPr lang="ru-RU" sz="2000" b="1" dirty="0" smtClean="0">
                <a:solidFill>
                  <a:srgbClr val="002060"/>
                </a:solidFill>
              </a:rPr>
              <a:t> осей,  ускорения  и всех сил, приложенных к телу 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0034" y="2500306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2. </a:t>
            </a:r>
            <a:r>
              <a:rPr lang="ru-RU" sz="2000" b="1" u="sng" dirty="0" smtClean="0">
                <a:solidFill>
                  <a:srgbClr val="002060"/>
                </a:solidFill>
              </a:rPr>
              <a:t>Для каждого тела </a:t>
            </a:r>
            <a:r>
              <a:rPr lang="ru-RU" sz="2000" b="1" dirty="0" smtClean="0">
                <a:solidFill>
                  <a:srgbClr val="002060"/>
                </a:solidFill>
              </a:rPr>
              <a:t> записать в векторном виде уравнение второго закона   Ньютона, перечислив  в его правой части в любом порядке все силы, приложенные к телу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3786190"/>
            <a:ext cx="82541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3. </a:t>
            </a:r>
            <a:r>
              <a:rPr lang="ru-RU" sz="2000" b="1" dirty="0" smtClean="0">
                <a:solidFill>
                  <a:srgbClr val="002060"/>
                </a:solidFill>
              </a:rPr>
              <a:t>Записать полученные  в п. 2 уравнения в проекции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на оси координат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5500702"/>
            <a:ext cx="83086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ru-RU" sz="2000" b="1" dirty="0" smtClean="0">
                <a:solidFill>
                  <a:srgbClr val="002060"/>
                </a:solidFill>
              </a:rPr>
              <a:t>5. Найти  численное значение неизвестной величины,</a:t>
            </a:r>
          </a:p>
          <a:p>
            <a:pPr marL="457200" indent="-457200"/>
            <a:r>
              <a:rPr lang="ru-RU" sz="2000" b="1" dirty="0" smtClean="0">
                <a:solidFill>
                  <a:srgbClr val="002060"/>
                </a:solidFill>
              </a:rPr>
              <a:t> если этого требует условие задачи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Равнобедренный треугольник 12"/>
          <p:cNvSpPr/>
          <p:nvPr/>
        </p:nvSpPr>
        <p:spPr>
          <a:xfrm rot="5400000">
            <a:off x="250001" y="1678769"/>
            <a:ext cx="214314" cy="142876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 rot="5400000">
            <a:off x="250001" y="2607463"/>
            <a:ext cx="214314" cy="142876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5400000">
            <a:off x="250001" y="3893347"/>
            <a:ext cx="214314" cy="142876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5400000">
            <a:off x="250001" y="5607859"/>
            <a:ext cx="214314" cy="142876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28596" y="4572008"/>
            <a:ext cx="83582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4. </a:t>
            </a:r>
            <a:r>
              <a:rPr lang="ru-RU" sz="2000" b="1" dirty="0" smtClean="0">
                <a:solidFill>
                  <a:srgbClr val="002060"/>
                </a:solidFill>
              </a:rPr>
              <a:t>Из полученного  уравнения  (системы уравнений)   выразить неизвестную   величину.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/>
      <p:bldP spid="11" grpId="0"/>
      <p:bldP spid="12" grpId="0"/>
      <p:bldP spid="13" grpId="0" animBg="1"/>
      <p:bldP spid="15" grpId="0" animBg="1"/>
      <p:bldP spid="16" grpId="0" animBg="1"/>
      <p:bldP spid="17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несколько документов 1"/>
          <p:cNvSpPr/>
          <p:nvPr/>
        </p:nvSpPr>
        <p:spPr>
          <a:xfrm>
            <a:off x="428596" y="500042"/>
            <a:ext cx="714380" cy="642942"/>
          </a:xfrm>
          <a:prstGeom prst="flowChartMultidocumen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142984"/>
            <a:ext cx="800105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14422"/>
            <a:ext cx="8358246" cy="714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571604" y="428604"/>
            <a:ext cx="6652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Движение по наклонной плоскости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2714612" y="1357298"/>
            <a:ext cx="2928958" cy="428628"/>
          </a:xfrm>
          <a:prstGeom prst="foldedCorner">
            <a:avLst/>
          </a:prstGeom>
          <a:noFill/>
          <a:ln w="63500"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57488" y="1357298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ВАЖНО  ПОМНИТЬ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7290" y="2643182"/>
            <a:ext cx="590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mg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643042" y="2714620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ый треугольник 16"/>
          <p:cNvSpPr/>
          <p:nvPr/>
        </p:nvSpPr>
        <p:spPr>
          <a:xfrm>
            <a:off x="285719" y="2000241"/>
            <a:ext cx="3071834" cy="1285884"/>
          </a:xfrm>
          <a:prstGeom prst="rt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380670">
            <a:off x="1006258" y="1859306"/>
            <a:ext cx="857256" cy="571504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643041" y="1571613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rot="5400000" flipH="1" flipV="1">
            <a:off x="1250132" y="1678770"/>
            <a:ext cx="642942" cy="2857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1357289" y="2071679"/>
            <a:ext cx="142876" cy="1285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1714480" y="1643050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22"/>
          <p:cNvGrpSpPr/>
          <p:nvPr/>
        </p:nvGrpSpPr>
        <p:grpSpPr>
          <a:xfrm>
            <a:off x="1357289" y="2071678"/>
            <a:ext cx="142876" cy="785818"/>
            <a:chOff x="1071538" y="2428868"/>
            <a:chExt cx="142876" cy="785818"/>
          </a:xfrm>
        </p:grpSpPr>
        <p:cxnSp>
          <p:nvCxnSpPr>
            <p:cNvPr id="24" name="Прямая со стрелкой 23"/>
            <p:cNvCxnSpPr/>
            <p:nvPr/>
          </p:nvCxnSpPr>
          <p:spPr>
            <a:xfrm rot="5400000">
              <a:off x="822299" y="2892421"/>
              <a:ext cx="642942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Овал 24"/>
            <p:cNvSpPr/>
            <p:nvPr/>
          </p:nvSpPr>
          <p:spPr>
            <a:xfrm>
              <a:off x="1071538" y="2428868"/>
              <a:ext cx="142876" cy="1428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6" name="Прямая со стрелкой 25"/>
          <p:cNvCxnSpPr/>
          <p:nvPr/>
        </p:nvCxnSpPr>
        <p:spPr>
          <a:xfrm>
            <a:off x="1428727" y="2143116"/>
            <a:ext cx="85725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>
            <a:off x="857223" y="1928802"/>
            <a:ext cx="571504" cy="21431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рямоугольник 66"/>
          <p:cNvSpPr/>
          <p:nvPr/>
        </p:nvSpPr>
        <p:spPr>
          <a:xfrm>
            <a:off x="2214546" y="1785926"/>
            <a:ext cx="447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571472" y="1500174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тр</a:t>
            </a:r>
            <a:r>
              <a:rPr lang="ru-RU" sz="2000" b="1" baseline="-20000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endParaRPr lang="ru-RU" sz="2000" b="1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571472" y="1571612"/>
            <a:ext cx="357190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2214546" y="1857364"/>
            <a:ext cx="357190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ирог 124"/>
          <p:cNvSpPr/>
          <p:nvPr/>
        </p:nvSpPr>
        <p:spPr>
          <a:xfrm rot="10800000">
            <a:off x="7715272" y="3857628"/>
            <a:ext cx="1694019" cy="954340"/>
          </a:xfrm>
          <a:prstGeom prst="pie">
            <a:avLst>
              <a:gd name="adj1" fmla="val 0"/>
              <a:gd name="adj2" fmla="val 1405468"/>
            </a:avLst>
          </a:prstGeom>
          <a:solidFill>
            <a:schemeClr val="accent3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8" name="Пирог 127"/>
          <p:cNvSpPr/>
          <p:nvPr/>
        </p:nvSpPr>
        <p:spPr>
          <a:xfrm rot="10800000">
            <a:off x="2428860" y="2786058"/>
            <a:ext cx="1694019" cy="954340"/>
          </a:xfrm>
          <a:prstGeom prst="pie">
            <a:avLst>
              <a:gd name="adj1" fmla="val 0"/>
              <a:gd name="adj2" fmla="val 1405468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0" name="Группа 162"/>
          <p:cNvGrpSpPr/>
          <p:nvPr/>
        </p:nvGrpSpPr>
        <p:grpSpPr>
          <a:xfrm>
            <a:off x="3857620" y="1357298"/>
            <a:ext cx="5162676" cy="3217631"/>
            <a:chOff x="3857620" y="1785926"/>
            <a:chExt cx="5162676" cy="3217631"/>
          </a:xfrm>
        </p:grpSpPr>
        <p:cxnSp>
          <p:nvCxnSpPr>
            <p:cNvPr id="9" name="Прямая со стрелкой 8"/>
            <p:cNvCxnSpPr/>
            <p:nvPr/>
          </p:nvCxnSpPr>
          <p:spPr>
            <a:xfrm>
              <a:off x="5786446" y="4357694"/>
              <a:ext cx="285752" cy="1588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572000" y="3643314"/>
              <a:ext cx="6848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002060"/>
                  </a:solidFill>
                  <a:latin typeface="Book Antiqua" pitchFamily="18" charset="0"/>
                </a:rPr>
                <a:t> mg</a:t>
              </a:r>
              <a:r>
                <a:rPr lang="ru-RU" sz="2000" b="1" i="1" baseline="-20000" dirty="0" smtClean="0">
                  <a:solidFill>
                    <a:srgbClr val="002060"/>
                  </a:solidFill>
                  <a:latin typeface="Book Antiqua" pitchFamily="18" charset="0"/>
                </a:rPr>
                <a:t>у</a:t>
              </a:r>
              <a:endParaRPr lang="ru-RU" sz="2000" b="1" i="1" baseline="-20000" dirty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37" name="Прямоугольный треугольник 36"/>
            <p:cNvSpPr/>
            <p:nvPr/>
          </p:nvSpPr>
          <p:spPr>
            <a:xfrm>
              <a:off x="3857620" y="2762192"/>
              <a:ext cx="4714908" cy="1999946"/>
            </a:xfrm>
            <a:prstGeom prst="rtTriangl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857884" y="2643182"/>
              <a:ext cx="6578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002060"/>
                  </a:solidFill>
                  <a:latin typeface="Book Antiqua" pitchFamily="18" charset="0"/>
                </a:rPr>
                <a:t>N </a:t>
              </a:r>
              <a:endParaRPr lang="ru-RU" sz="2000" b="1" i="1" dirty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cxnSp>
          <p:nvCxnSpPr>
            <p:cNvPr id="40" name="Прямая со стрелкой 39"/>
            <p:cNvCxnSpPr/>
            <p:nvPr/>
          </p:nvCxnSpPr>
          <p:spPr>
            <a:xfrm rot="5400000" flipH="1" flipV="1">
              <a:off x="5221667" y="2709557"/>
              <a:ext cx="999973" cy="438596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Овал 40"/>
            <p:cNvSpPr/>
            <p:nvPr/>
          </p:nvSpPr>
          <p:spPr>
            <a:xfrm>
              <a:off x="5392706" y="3317733"/>
              <a:ext cx="219298" cy="19999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2" name="Прямая со стрелкой 41"/>
            <p:cNvCxnSpPr/>
            <p:nvPr/>
          </p:nvCxnSpPr>
          <p:spPr>
            <a:xfrm>
              <a:off x="5929322" y="2714620"/>
              <a:ext cx="357190" cy="1588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Группа 42"/>
            <p:cNvGrpSpPr/>
            <p:nvPr/>
          </p:nvGrpSpPr>
          <p:grpSpPr>
            <a:xfrm>
              <a:off x="5392706" y="3317732"/>
              <a:ext cx="219298" cy="1222190"/>
              <a:chOff x="1071538" y="2428868"/>
              <a:chExt cx="142876" cy="785818"/>
            </a:xfrm>
          </p:grpSpPr>
          <p:cxnSp>
            <p:nvCxnSpPr>
              <p:cNvPr id="44" name="Прямая со стрелкой 43"/>
              <p:cNvCxnSpPr/>
              <p:nvPr/>
            </p:nvCxnSpPr>
            <p:spPr>
              <a:xfrm rot="5400000">
                <a:off x="822299" y="2892421"/>
                <a:ext cx="642942" cy="1588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Овал 44"/>
              <p:cNvSpPr/>
              <p:nvPr/>
            </p:nvSpPr>
            <p:spPr>
              <a:xfrm>
                <a:off x="1071538" y="2428868"/>
                <a:ext cx="142876" cy="142876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6" name="Прямая со стрелкой 45"/>
            <p:cNvCxnSpPr/>
            <p:nvPr/>
          </p:nvCxnSpPr>
          <p:spPr>
            <a:xfrm>
              <a:off x="5502355" y="3428840"/>
              <a:ext cx="1315788" cy="247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 стрелкой 46"/>
            <p:cNvCxnSpPr/>
            <p:nvPr/>
          </p:nvCxnSpPr>
          <p:spPr>
            <a:xfrm rot="10800000">
              <a:off x="4643439" y="3071811"/>
              <a:ext cx="858917" cy="357029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Прямоугольник 48"/>
            <p:cNvSpPr/>
            <p:nvPr/>
          </p:nvSpPr>
          <p:spPr>
            <a:xfrm>
              <a:off x="7715272" y="4429132"/>
              <a:ext cx="480274" cy="5744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i="1" dirty="0" smtClean="0">
                  <a:solidFill>
                    <a:srgbClr val="002060"/>
                  </a:solidFill>
                  <a:latin typeface="Book Antiqua" pitchFamily="18" charset="0"/>
                </a:rPr>
                <a:t>а</a:t>
              </a:r>
              <a:endParaRPr lang="ru-RU" dirty="0"/>
            </a:p>
          </p:txBody>
        </p:sp>
        <p:cxnSp>
          <p:nvCxnSpPr>
            <p:cNvPr id="57" name="Прямая со стрелкой 56"/>
            <p:cNvCxnSpPr/>
            <p:nvPr/>
          </p:nvCxnSpPr>
          <p:spPr>
            <a:xfrm rot="5400000" flipH="1" flipV="1">
              <a:off x="4214810" y="2714620"/>
              <a:ext cx="2643206" cy="1214446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/>
            <p:nvPr/>
          </p:nvCxnSpPr>
          <p:spPr>
            <a:xfrm>
              <a:off x="5643570" y="3500438"/>
              <a:ext cx="3357586" cy="1428760"/>
            </a:xfrm>
            <a:prstGeom prst="straightConnector1">
              <a:avLst/>
            </a:prstGeom>
            <a:ln w="19050">
              <a:solidFill>
                <a:schemeClr val="accent2">
                  <a:lumMod val="50000"/>
                </a:schemeClr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 flipH="1">
              <a:off x="5786446" y="178592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 smtClean="0">
                  <a:solidFill>
                    <a:srgbClr val="002060"/>
                  </a:solidFill>
                </a:rPr>
                <a:t>У</a:t>
              </a:r>
              <a:endParaRPr lang="ru-RU" i="1" dirty="0">
                <a:solidFill>
                  <a:srgbClr val="002060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8715404" y="4500570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i="1" dirty="0" smtClean="0">
                  <a:solidFill>
                    <a:srgbClr val="002060"/>
                  </a:solidFill>
                </a:rPr>
                <a:t>Х</a:t>
              </a:r>
              <a:endParaRPr lang="ru-RU" i="1" dirty="0">
                <a:solidFill>
                  <a:srgbClr val="00206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072066" y="328612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solidFill>
                    <a:srgbClr val="002060"/>
                  </a:solidFill>
                </a:rPr>
                <a:t>0</a:t>
              </a:r>
              <a:endParaRPr lang="ru-RU" sz="2000" dirty="0">
                <a:solidFill>
                  <a:srgbClr val="002060"/>
                </a:solidFill>
              </a:endParaRP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6715140" y="3000372"/>
              <a:ext cx="4475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1" dirty="0" smtClean="0">
                  <a:solidFill>
                    <a:srgbClr val="002060"/>
                  </a:solidFill>
                  <a:latin typeface="Book Antiqua" pitchFamily="18" charset="0"/>
                </a:rPr>
                <a:t>F</a:t>
              </a:r>
              <a:r>
                <a:rPr lang="ru-RU" sz="2000" b="1" i="1" baseline="-200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lang="ru-RU" sz="2400" b="1" i="1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endParaRPr lang="ru-RU" sz="24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429124" y="2643182"/>
              <a:ext cx="5613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002060"/>
                  </a:solidFill>
                  <a:latin typeface="Book Antiqua" pitchFamily="18" charset="0"/>
                </a:rPr>
                <a:t>F</a:t>
              </a:r>
              <a:r>
                <a:rPr lang="ru-RU" sz="2000" b="1" baseline="-20000" dirty="0" smtClean="0">
                  <a:solidFill>
                    <a:srgbClr val="002060"/>
                  </a:solidFill>
                  <a:latin typeface="Book Antiqua" pitchFamily="18" charset="0"/>
                </a:rPr>
                <a:t>тр</a:t>
              </a:r>
              <a:r>
                <a:rPr lang="ru-RU" sz="2000" b="1" baseline="-20000" dirty="0" smtClean="0">
                  <a:solidFill>
                    <a:schemeClr val="bg1"/>
                  </a:solidFill>
                  <a:latin typeface="Book Antiqua" pitchFamily="18" charset="0"/>
                </a:rPr>
                <a:t>.</a:t>
              </a:r>
              <a:endParaRPr lang="ru-RU" sz="2000" b="1" i="1" dirty="0">
                <a:solidFill>
                  <a:schemeClr val="bg1"/>
                </a:solidFill>
                <a:latin typeface="Book Antiqua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500694" y="4286256"/>
              <a:ext cx="5902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002060"/>
                  </a:solidFill>
                  <a:latin typeface="Book Antiqua" pitchFamily="18" charset="0"/>
                </a:rPr>
                <a:t> mg</a:t>
              </a:r>
              <a:endParaRPr lang="ru-RU" sz="2000" b="1" i="1" dirty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cxnSp>
          <p:nvCxnSpPr>
            <p:cNvPr id="73" name="Прямая со стрелкой 72"/>
            <p:cNvCxnSpPr/>
            <p:nvPr/>
          </p:nvCxnSpPr>
          <p:spPr>
            <a:xfrm>
              <a:off x="4429124" y="2714620"/>
              <a:ext cx="357190" cy="1588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 стрелкой 73"/>
            <p:cNvCxnSpPr/>
            <p:nvPr/>
          </p:nvCxnSpPr>
          <p:spPr>
            <a:xfrm>
              <a:off x="6715140" y="3071810"/>
              <a:ext cx="357190" cy="1588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>
              <a:stCxn id="70" idx="1"/>
            </p:cNvCxnSpPr>
            <p:nvPr/>
          </p:nvCxnSpPr>
          <p:spPr>
            <a:xfrm rot="10800000">
              <a:off x="5072066" y="4286257"/>
              <a:ext cx="428628" cy="200055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 rot="5400000">
              <a:off x="6430182" y="3571082"/>
              <a:ext cx="500066" cy="215902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 rot="5400000">
              <a:off x="5357421" y="3858025"/>
              <a:ext cx="786612" cy="357190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>
              <a:off x="5715008" y="2928934"/>
              <a:ext cx="1070776" cy="500860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 flipH="1">
              <a:off x="5072066" y="3500438"/>
              <a:ext cx="385948" cy="800077"/>
            </a:xfrm>
            <a:prstGeom prst="line">
              <a:avLst/>
            </a:prstGeom>
            <a:ln w="57150" cmpd="tri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 rot="5400000">
              <a:off x="5429256" y="3071810"/>
              <a:ext cx="500066" cy="214314"/>
            </a:xfrm>
            <a:prstGeom prst="line">
              <a:avLst/>
            </a:prstGeom>
            <a:ln w="57150" cmpd="tri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>
              <a:off x="5572132" y="3500438"/>
              <a:ext cx="357190" cy="142876"/>
            </a:xfrm>
            <a:prstGeom prst="line">
              <a:avLst/>
            </a:prstGeom>
            <a:ln w="57150" cmpd="tri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Прямоугольник 116"/>
            <p:cNvSpPr/>
            <p:nvPr/>
          </p:nvSpPr>
          <p:spPr>
            <a:xfrm>
              <a:off x="6215074" y="3357562"/>
              <a:ext cx="5357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1" dirty="0" smtClean="0">
                  <a:solidFill>
                    <a:srgbClr val="002060"/>
                  </a:solidFill>
                  <a:latin typeface="Book Antiqua" pitchFamily="18" charset="0"/>
                </a:rPr>
                <a:t>F</a:t>
              </a:r>
              <a:r>
                <a:rPr lang="ru-RU" sz="2000" baseline="-20000" dirty="0" smtClean="0">
                  <a:solidFill>
                    <a:srgbClr val="002060"/>
                  </a:solidFill>
                  <a:latin typeface="Book Antiqua" pitchFamily="18" charset="0"/>
                </a:rPr>
                <a:t>х </a:t>
              </a:r>
              <a:r>
                <a:rPr lang="ru-RU" sz="2400" b="1" i="1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endParaRPr lang="ru-RU" sz="2400" dirty="0"/>
            </a:p>
          </p:txBody>
        </p:sp>
        <p:sp>
          <p:nvSpPr>
            <p:cNvPr id="118" name="Прямоугольник 117"/>
            <p:cNvSpPr/>
            <p:nvPr/>
          </p:nvSpPr>
          <p:spPr>
            <a:xfrm>
              <a:off x="5214942" y="2786058"/>
              <a:ext cx="561980" cy="4711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i="1" dirty="0" smtClean="0">
                  <a:solidFill>
                    <a:srgbClr val="002060"/>
                  </a:solidFill>
                  <a:latin typeface="Book Antiqua" pitchFamily="18" charset="0"/>
                </a:rPr>
                <a:t>F</a:t>
              </a:r>
              <a:r>
                <a:rPr lang="ru-RU" sz="2000" baseline="-20000" dirty="0" smtClean="0">
                  <a:solidFill>
                    <a:srgbClr val="002060"/>
                  </a:solidFill>
                  <a:latin typeface="Book Antiqua" pitchFamily="18" charset="0"/>
                </a:rPr>
                <a:t>у </a:t>
              </a:r>
              <a:r>
                <a:rPr lang="ru-RU" sz="2400" b="1" i="1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endParaRPr lang="ru-RU" sz="24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429256" y="3571876"/>
              <a:ext cx="6751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002060"/>
                  </a:solidFill>
                  <a:latin typeface="Book Antiqua" pitchFamily="18" charset="0"/>
                </a:rPr>
                <a:t> mg</a:t>
              </a:r>
              <a:r>
                <a:rPr lang="ru-RU" sz="2000" b="1" i="1" baseline="-20000" dirty="0" smtClean="0">
                  <a:solidFill>
                    <a:srgbClr val="002060"/>
                  </a:solidFill>
                  <a:latin typeface="Book Antiqua" pitchFamily="18" charset="0"/>
                </a:rPr>
                <a:t>х</a:t>
              </a:r>
              <a:endParaRPr lang="ru-RU" sz="2000" b="1" i="1" baseline="-20000" dirty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27" name="Пирог 126"/>
            <p:cNvSpPr/>
            <p:nvPr/>
          </p:nvSpPr>
          <p:spPr>
            <a:xfrm rot="10800000">
              <a:off x="6286512" y="3071810"/>
              <a:ext cx="928694" cy="714380"/>
            </a:xfrm>
            <a:prstGeom prst="pie">
              <a:avLst>
                <a:gd name="adj1" fmla="val 0"/>
                <a:gd name="adj2" fmla="val 1405468"/>
              </a:avLst>
            </a:prstGeom>
            <a:solidFill>
              <a:schemeClr val="accent3">
                <a:alpha val="5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9" name="Пирог 128"/>
            <p:cNvSpPr/>
            <p:nvPr/>
          </p:nvSpPr>
          <p:spPr>
            <a:xfrm>
              <a:off x="5143504" y="3071810"/>
              <a:ext cx="928694" cy="785818"/>
            </a:xfrm>
            <a:prstGeom prst="pie">
              <a:avLst>
                <a:gd name="adj1" fmla="val 0"/>
                <a:gd name="adj2" fmla="val 1405468"/>
              </a:avLst>
            </a:prstGeom>
            <a:solidFill>
              <a:schemeClr val="accent3">
                <a:alpha val="5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0" name="Пирог 129"/>
            <p:cNvSpPr/>
            <p:nvPr/>
          </p:nvSpPr>
          <p:spPr>
            <a:xfrm rot="5400000">
              <a:off x="5031221" y="3112655"/>
              <a:ext cx="891653" cy="809963"/>
            </a:xfrm>
            <a:prstGeom prst="pie">
              <a:avLst>
                <a:gd name="adj1" fmla="val 0"/>
                <a:gd name="adj2" fmla="val 1405468"/>
              </a:avLst>
            </a:prstGeom>
            <a:solidFill>
              <a:schemeClr val="accent3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1" name="Пирог 130"/>
            <p:cNvSpPr/>
            <p:nvPr/>
          </p:nvSpPr>
          <p:spPr>
            <a:xfrm rot="16362124">
              <a:off x="5057840" y="4123984"/>
              <a:ext cx="928694" cy="714380"/>
            </a:xfrm>
            <a:prstGeom prst="pie">
              <a:avLst>
                <a:gd name="adj1" fmla="val 0"/>
                <a:gd name="adj2" fmla="val 1405468"/>
              </a:avLst>
            </a:prstGeom>
            <a:solidFill>
              <a:schemeClr val="accent3"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32" name="Прямая соединительная линия 131"/>
            <p:cNvCxnSpPr/>
            <p:nvPr/>
          </p:nvCxnSpPr>
          <p:spPr>
            <a:xfrm>
              <a:off x="5715008" y="3500438"/>
              <a:ext cx="910804" cy="390227"/>
            </a:xfrm>
            <a:prstGeom prst="line">
              <a:avLst/>
            </a:prstGeom>
            <a:ln w="57150" cmpd="tri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extBox 152"/>
          <p:cNvSpPr txBox="1"/>
          <p:nvPr/>
        </p:nvSpPr>
        <p:spPr>
          <a:xfrm>
            <a:off x="-30937" y="3357562"/>
            <a:ext cx="4160113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  Для тела, расположенного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на наклонной плоскости ,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целесообразно выбирать оси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координат таким образом, чтобы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ось 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</a:rPr>
              <a:t>Ох </a:t>
            </a:r>
            <a:r>
              <a:rPr lang="ru-RU" dirty="0" smtClean="0">
                <a:solidFill>
                  <a:srgbClr val="002060"/>
                </a:solidFill>
              </a:rPr>
              <a:t> располагалась вдоль,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а  ось 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</a:rPr>
              <a:t>Оу</a:t>
            </a:r>
            <a:r>
              <a:rPr lang="ru-RU" dirty="0" smtClean="0">
                <a:solidFill>
                  <a:srgbClr val="002060"/>
                </a:solidFill>
              </a:rPr>
              <a:t> – перпендикулярно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наклонной  плоскости</a:t>
            </a: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2500298" y="29289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endParaRPr lang="ru-RU" dirty="0"/>
          </a:p>
        </p:txBody>
      </p:sp>
      <p:sp>
        <p:nvSpPr>
          <p:cNvPr id="157" name="TextBox 156"/>
          <p:cNvSpPr txBox="1"/>
          <p:nvPr/>
        </p:nvSpPr>
        <p:spPr>
          <a:xfrm>
            <a:off x="3436728" y="4429132"/>
            <a:ext cx="57310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     </a:t>
            </a:r>
            <a:r>
              <a:rPr lang="ru-RU" dirty="0" smtClean="0">
                <a:solidFill>
                  <a:srgbClr val="002060"/>
                </a:solidFill>
              </a:rPr>
              <a:t>Тогда для проекции сил на оси координат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получим следующие выражения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64" name="Прямоугольник 163"/>
          <p:cNvSpPr/>
          <p:nvPr/>
        </p:nvSpPr>
        <p:spPr>
          <a:xfrm>
            <a:off x="4714876" y="5072074"/>
            <a:ext cx="36433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i="1" baseline="-20000" dirty="0" smtClean="0">
                <a:solidFill>
                  <a:srgbClr val="002060"/>
                </a:solidFill>
                <a:latin typeface="Book Antiqua" pitchFamily="18" charset="0"/>
              </a:rPr>
              <a:t>х</a:t>
            </a:r>
            <a:r>
              <a:rPr lang="ru-RU" sz="2000" i="1" baseline="-20000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r>
              <a:rPr lang="ru-RU" sz="2000" i="1" baseline="-20000" dirty="0" smtClean="0">
                <a:solidFill>
                  <a:srgbClr val="002060"/>
                </a:solidFill>
                <a:latin typeface="Book Antiqua" pitchFamily="18" charset="0"/>
              </a:rPr>
              <a:t>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Fcos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aseline="-20000" dirty="0" smtClean="0">
                <a:solidFill>
                  <a:srgbClr val="002060"/>
                </a:solidFill>
                <a:latin typeface="Book Antiqua" pitchFamily="18" charset="0"/>
              </a:rPr>
              <a:t>у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= Fsin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ru-RU" sz="2000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 </a:t>
            </a:r>
            <a:endParaRPr lang="ru-RU" sz="2000" i="1" dirty="0" smtClean="0"/>
          </a:p>
          <a:p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4643438" y="5429264"/>
            <a:ext cx="391164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mg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х</a:t>
            </a:r>
            <a:r>
              <a:rPr lang="ru-RU" sz="2000" b="1" i="1" baseline="-20000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mgsin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, 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mg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у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-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mgcos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endParaRPr lang="ru-RU" sz="2000" b="1" i="1" baseline="-200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           </a:t>
            </a:r>
            <a:endParaRPr lang="ru-RU" sz="2000" b="1" i="1" baseline="-20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3857620" y="5857892"/>
            <a:ext cx="248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baseline="-20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4714876" y="5857892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      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x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0,      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5643570" y="585789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       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y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 N   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5072066" y="6143644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ru-RU" sz="2000" b="1" baseline="-20000" dirty="0" smtClean="0">
                <a:solidFill>
                  <a:srgbClr val="002060"/>
                </a:solidFill>
              </a:rPr>
              <a:t>тр </a:t>
            </a:r>
            <a:r>
              <a:rPr lang="en-US" sz="24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x</a:t>
            </a:r>
            <a:r>
              <a:rPr 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= -</a:t>
            </a:r>
            <a:r>
              <a:rPr lang="en-US" sz="2400" b="1" i="1" dirty="0" smtClean="0">
                <a:solidFill>
                  <a:srgbClr val="002060"/>
                </a:solidFill>
                <a:latin typeface="Book Antiqua" pitchFamily="18" charset="0"/>
              </a:rPr>
              <a:t> F</a:t>
            </a:r>
            <a:r>
              <a:rPr lang="ru-RU" sz="2400" b="1" baseline="-20000" dirty="0" smtClean="0">
                <a:solidFill>
                  <a:srgbClr val="002060"/>
                </a:solidFill>
              </a:rPr>
              <a:t>тр</a:t>
            </a:r>
            <a:r>
              <a:rPr lang="ru-RU" sz="2400" b="1" baseline="-20000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r>
              <a:rPr lang="ru-RU" sz="2400" b="1" baseline="-20000" dirty="0" smtClean="0">
                <a:solidFill>
                  <a:srgbClr val="002060"/>
                </a:solidFill>
                <a:latin typeface="Book Antiqua" pitchFamily="18" charset="0"/>
              </a:rPr>
              <a:t>,</a:t>
            </a:r>
            <a:r>
              <a:rPr lang="en-US" sz="2400" b="1" i="1" dirty="0" smtClean="0">
                <a:solidFill>
                  <a:srgbClr val="002060"/>
                </a:solidFill>
                <a:latin typeface="Book Antiqua" pitchFamily="18" charset="0"/>
              </a:rPr>
              <a:t> F</a:t>
            </a:r>
            <a:r>
              <a:rPr lang="ru-RU" sz="2400" b="1" baseline="-20000" dirty="0" smtClean="0">
                <a:solidFill>
                  <a:srgbClr val="002060"/>
                </a:solidFill>
              </a:rPr>
              <a:t>тр </a:t>
            </a:r>
            <a:r>
              <a:rPr lang="ru-RU" sz="24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у </a:t>
            </a:r>
            <a:r>
              <a:rPr 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=</a:t>
            </a:r>
            <a:r>
              <a:rPr lang="ru-RU" sz="24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ru-RU" sz="2000" b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baseline="-20000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endParaRPr lang="ru-RU" sz="2000" b="1" dirty="0" smtClean="0">
              <a:solidFill>
                <a:schemeClr val="bg1"/>
              </a:solidFill>
              <a:latin typeface="Book Antiqua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400" b="1" i="1" dirty="0" smtClean="0">
              <a:solidFill>
                <a:schemeClr val="bg1"/>
              </a:solidFill>
              <a:latin typeface="Book Antiqua" pitchFamily="18" charset="0"/>
            </a:endParaRPr>
          </a:p>
          <a:p>
            <a:r>
              <a:rPr lang="en-US" sz="2400" b="1" i="1" dirty="0" smtClean="0">
                <a:solidFill>
                  <a:srgbClr val="002060"/>
                </a:solidFill>
                <a:latin typeface="Book Antiqua" pitchFamily="18" charset="0"/>
              </a:rPr>
              <a:t>   </a:t>
            </a:r>
            <a:endParaRPr lang="ru-RU" sz="2400" b="1" i="1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5" grpId="0"/>
      <p:bldP spid="17" grpId="0" animBg="1"/>
      <p:bldP spid="18" grpId="0" animBg="1"/>
      <p:bldP spid="19" grpId="0"/>
      <p:bldP spid="21" grpId="0" animBg="1"/>
      <p:bldP spid="67" grpId="0"/>
      <p:bldP spid="69" grpId="0"/>
      <p:bldP spid="125" grpId="0" animBg="1"/>
      <p:bldP spid="128" grpId="0" animBg="1"/>
      <p:bldP spid="153" grpId="0"/>
      <p:bldP spid="154" grpId="0"/>
      <p:bldP spid="157" grpId="0"/>
      <p:bldP spid="164" grpId="0"/>
      <p:bldP spid="166" grpId="0"/>
      <p:bldP spid="174" grpId="0"/>
      <p:bldP spid="177" grpId="0"/>
      <p:bldP spid="1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несколько документов 1"/>
          <p:cNvSpPr/>
          <p:nvPr/>
        </p:nvSpPr>
        <p:spPr>
          <a:xfrm>
            <a:off x="142844" y="357166"/>
            <a:ext cx="714380" cy="642942"/>
          </a:xfrm>
          <a:prstGeom prst="flowChartMultidocumen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214422"/>
            <a:ext cx="800105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85860"/>
            <a:ext cx="8358246" cy="714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rot="8778844">
            <a:off x="1148936" y="4156825"/>
            <a:ext cx="2956282" cy="1946872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ирог 5"/>
          <p:cNvSpPr/>
          <p:nvPr/>
        </p:nvSpPr>
        <p:spPr>
          <a:xfrm rot="3985674">
            <a:off x="1716458" y="3756329"/>
            <a:ext cx="889807" cy="586901"/>
          </a:xfrm>
          <a:prstGeom prst="pie">
            <a:avLst>
              <a:gd name="adj1" fmla="val 21265329"/>
              <a:gd name="adj2" fmla="val 1720066"/>
            </a:avLst>
          </a:prstGeom>
          <a:solidFill>
            <a:schemeClr val="accent3">
              <a:lumMod val="60000"/>
              <a:lumOff val="40000"/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ирог 6"/>
          <p:cNvSpPr/>
          <p:nvPr/>
        </p:nvSpPr>
        <p:spPr>
          <a:xfrm rot="20158058">
            <a:off x="-22001" y="4661278"/>
            <a:ext cx="1694019" cy="954340"/>
          </a:xfrm>
          <a:prstGeom prst="pie">
            <a:avLst>
              <a:gd name="adj1" fmla="val 21070604"/>
              <a:gd name="adj2" fmla="val 1405468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ирог 7"/>
          <p:cNvSpPr/>
          <p:nvPr/>
        </p:nvSpPr>
        <p:spPr>
          <a:xfrm rot="10800000">
            <a:off x="3571867" y="4643446"/>
            <a:ext cx="1694019" cy="954340"/>
          </a:xfrm>
          <a:prstGeom prst="pie">
            <a:avLst>
              <a:gd name="adj1" fmla="val 0"/>
              <a:gd name="adj2" fmla="val 324762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85851" y="471488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57619" y="4714884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2060"/>
                </a:solidFill>
              </a:rPr>
              <a:t>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9590216">
            <a:off x="1657958" y="3695055"/>
            <a:ext cx="857256" cy="571504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3365580">
            <a:off x="3672743" y="3884314"/>
            <a:ext cx="637485" cy="427783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ольцо 12"/>
          <p:cNvSpPr/>
          <p:nvPr/>
        </p:nvSpPr>
        <p:spPr>
          <a:xfrm>
            <a:off x="3143239" y="3214686"/>
            <a:ext cx="285752" cy="285752"/>
          </a:xfrm>
          <a:prstGeom prst="donut">
            <a:avLst>
              <a:gd name="adj" fmla="val 13843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>
            <a:endCxn id="13" idx="1"/>
          </p:cNvCxnSpPr>
          <p:nvPr/>
        </p:nvCxnSpPr>
        <p:spPr>
          <a:xfrm flipV="1">
            <a:off x="2428859" y="3256533"/>
            <a:ext cx="756227" cy="52965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V="1">
            <a:off x="3249602" y="3322637"/>
            <a:ext cx="642942" cy="427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20"/>
          <p:cNvGrpSpPr/>
          <p:nvPr/>
        </p:nvGrpSpPr>
        <p:grpSpPr>
          <a:xfrm>
            <a:off x="2071670" y="3929066"/>
            <a:ext cx="142876" cy="642942"/>
            <a:chOff x="1071538" y="2428868"/>
            <a:chExt cx="142876" cy="642942"/>
          </a:xfrm>
        </p:grpSpPr>
        <p:cxnSp>
          <p:nvCxnSpPr>
            <p:cNvPr id="22" name="Прямая со стрелкой 21"/>
            <p:cNvCxnSpPr/>
            <p:nvPr/>
          </p:nvCxnSpPr>
          <p:spPr>
            <a:xfrm rot="5400000">
              <a:off x="858018" y="2785264"/>
              <a:ext cx="571504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Овал 22"/>
            <p:cNvSpPr/>
            <p:nvPr/>
          </p:nvSpPr>
          <p:spPr>
            <a:xfrm>
              <a:off x="1071538" y="2428868"/>
              <a:ext cx="142876" cy="1428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23"/>
          <p:cNvGrpSpPr/>
          <p:nvPr/>
        </p:nvGrpSpPr>
        <p:grpSpPr>
          <a:xfrm>
            <a:off x="3857620" y="4000504"/>
            <a:ext cx="142876" cy="714380"/>
            <a:chOff x="1071538" y="2500306"/>
            <a:chExt cx="142876" cy="714380"/>
          </a:xfrm>
        </p:grpSpPr>
        <p:cxnSp>
          <p:nvCxnSpPr>
            <p:cNvPr id="25" name="Прямая со стрелкой 24"/>
            <p:cNvCxnSpPr/>
            <p:nvPr/>
          </p:nvCxnSpPr>
          <p:spPr>
            <a:xfrm rot="5400000">
              <a:off x="822299" y="2892421"/>
              <a:ext cx="642942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Овал 25"/>
            <p:cNvSpPr/>
            <p:nvPr/>
          </p:nvSpPr>
          <p:spPr>
            <a:xfrm>
              <a:off x="1071538" y="2500306"/>
              <a:ext cx="142876" cy="1428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8" name="Прямая со стрелкой 27"/>
          <p:cNvCxnSpPr/>
          <p:nvPr/>
        </p:nvCxnSpPr>
        <p:spPr>
          <a:xfrm rot="16200000" flipV="1">
            <a:off x="1714480" y="3571876"/>
            <a:ext cx="500066" cy="3571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3929058" y="3786190"/>
            <a:ext cx="428628" cy="2857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2143108" y="3571876"/>
            <a:ext cx="571504" cy="42862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6200000" flipV="1">
            <a:off x="3500429" y="3643315"/>
            <a:ext cx="500066" cy="35718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57356" y="4429132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14678" y="4357694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85852" y="335756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29058" y="342900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baseline="-20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643306" y="3357562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T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2285984" y="328612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T</a:t>
            </a:r>
            <a:endParaRPr lang="ru-RU" dirty="0"/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1357290" y="3357562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2357422" y="3286124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2285984" y="4643446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4572000" y="4429132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4000496" y="3500438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3643306" y="3429000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V="1">
            <a:off x="3500430" y="3500438"/>
            <a:ext cx="1285884" cy="928694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rot="16200000" flipV="1">
            <a:off x="1214414" y="3286124"/>
            <a:ext cx="1500198" cy="928694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V="1">
            <a:off x="1428728" y="2928934"/>
            <a:ext cx="2214578" cy="1571636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rot="16200000" flipH="1">
            <a:off x="3500430" y="4000504"/>
            <a:ext cx="1428760" cy="1000132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ирог 64"/>
          <p:cNvSpPr/>
          <p:nvPr/>
        </p:nvSpPr>
        <p:spPr>
          <a:xfrm rot="5400000">
            <a:off x="3440493" y="3869130"/>
            <a:ext cx="977127" cy="428629"/>
          </a:xfrm>
          <a:prstGeom prst="pie">
            <a:avLst>
              <a:gd name="adj1" fmla="val 0"/>
              <a:gd name="adj2" fmla="val 3247620"/>
            </a:avLst>
          </a:prstGeom>
          <a:solidFill>
            <a:schemeClr val="accent2">
              <a:lumMod val="60000"/>
              <a:lumOff val="40000"/>
              <a:alpha val="7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6" name="Прямая со стрелкой 65"/>
          <p:cNvCxnSpPr/>
          <p:nvPr/>
        </p:nvCxnSpPr>
        <p:spPr>
          <a:xfrm>
            <a:off x="3643306" y="4572008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 flipH="1">
            <a:off x="1643042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У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 flipH="1">
            <a:off x="457200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У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71802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Х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714876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Х</a:t>
            </a:r>
            <a:endParaRPr lang="ru-RU" i="1" dirty="0">
              <a:solidFill>
                <a:srgbClr val="002060"/>
              </a:solidFill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 flipV="1">
            <a:off x="2214546" y="2714620"/>
            <a:ext cx="500066" cy="35719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rot="16200000" flipH="1">
            <a:off x="4643438" y="4214818"/>
            <a:ext cx="428628" cy="28575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2143108" y="2571744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endParaRPr lang="ru-RU" sz="2400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4500562" y="428625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endParaRPr lang="ru-RU" sz="2400" dirty="0"/>
          </a:p>
        </p:txBody>
      </p:sp>
      <p:cxnSp>
        <p:nvCxnSpPr>
          <p:cNvPr id="87" name="Прямая со стрелкой 86"/>
          <p:cNvCxnSpPr/>
          <p:nvPr/>
        </p:nvCxnSpPr>
        <p:spPr>
          <a:xfrm>
            <a:off x="2214546" y="2714620"/>
            <a:ext cx="285752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Загнутый угол 87"/>
          <p:cNvSpPr/>
          <p:nvPr/>
        </p:nvSpPr>
        <p:spPr>
          <a:xfrm>
            <a:off x="928662" y="142852"/>
            <a:ext cx="7858180" cy="1000132"/>
          </a:xfrm>
          <a:prstGeom prst="foldedCorner">
            <a:avLst/>
          </a:prstGeom>
          <a:noFill/>
          <a:ln w="63500" cmpd="tri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TextBox 88"/>
          <p:cNvSpPr txBox="1"/>
          <p:nvPr/>
        </p:nvSpPr>
        <p:spPr>
          <a:xfrm>
            <a:off x="1000100" y="142853"/>
            <a:ext cx="7929618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С каким ускорением будут двигаться грузы массами 2 кг  и 4 кг, если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 =30</a:t>
            </a:r>
            <a:r>
              <a:rPr lang="ru-RU" sz="2000" b="1" i="1" baseline="20000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el-GR" sz="2000" dirty="0" smtClean="0">
                <a:solidFill>
                  <a:srgbClr val="002060"/>
                </a:solidFill>
              </a:rPr>
              <a:t>β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=60</a:t>
            </a:r>
            <a:r>
              <a:rPr lang="ru-RU" sz="2000" b="1" i="1" baseline="20000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ru-RU" sz="2000" dirty="0" smtClean="0">
                <a:solidFill>
                  <a:srgbClr val="002060"/>
                </a:solidFill>
              </a:rPr>
              <a:t>. Найти натяжение нити.  Блоки и нить невесомы, трением пренебречь.</a:t>
            </a:r>
          </a:p>
          <a:p>
            <a:r>
              <a:rPr lang="ru-RU" sz="2000" b="1" i="1" baseline="20000" dirty="0" smtClean="0">
                <a:solidFill>
                  <a:srgbClr val="002060"/>
                </a:solidFill>
                <a:latin typeface="Book Antiqua" pitchFamily="18" charset="0"/>
              </a:rPr>
              <a:t>                 </a:t>
            </a:r>
            <a:endParaRPr lang="ru-RU" sz="2000" baseline="20000" dirty="0" smtClean="0"/>
          </a:p>
          <a:p>
            <a:r>
              <a:rPr lang="ru-RU" sz="2000" dirty="0" smtClean="0">
                <a:solidFill>
                  <a:srgbClr val="002060"/>
                </a:solidFill>
              </a:rPr>
              <a:t> 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0" y="1857364"/>
            <a:ext cx="1266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Book Antiqua" pitchFamily="18" charset="0"/>
              </a:rPr>
              <a:t> 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2 кг</a:t>
            </a:r>
            <a:endParaRPr lang="ru-RU" sz="2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0" y="2214554"/>
            <a:ext cx="1266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Book Antiqua" pitchFamily="18" charset="0"/>
              </a:rPr>
              <a:t> 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4 кг</a:t>
            </a:r>
            <a:endParaRPr lang="ru-RU" sz="2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85720" y="1357298"/>
            <a:ext cx="814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rgbClr val="002060"/>
                </a:solidFill>
              </a:rPr>
              <a:t>Дано:</a:t>
            </a:r>
            <a:endParaRPr lang="ru-RU" sz="2000" u="sng" dirty="0">
              <a:solidFill>
                <a:srgbClr val="002060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4282" y="2571744"/>
            <a:ext cx="8883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 =30</a:t>
            </a:r>
            <a:r>
              <a:rPr lang="ru-RU" sz="2000" b="1" i="1" baseline="34000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endParaRPr lang="ru-RU" sz="2000" baseline="34000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214282" y="2928934"/>
            <a:ext cx="8819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β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=60</a:t>
            </a:r>
            <a:r>
              <a:rPr lang="ru-RU" sz="2000" b="1" i="1" baseline="32000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endParaRPr lang="ru-RU" sz="2000" baseline="32000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214282" y="3357562"/>
            <a:ext cx="10715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-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 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? </a:t>
            </a:r>
            <a:endParaRPr lang="ru-RU" sz="2000" dirty="0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214282" y="3286124"/>
            <a:ext cx="107157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5400000">
            <a:off x="545277" y="2669377"/>
            <a:ext cx="1490674" cy="95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857356" y="1357298"/>
            <a:ext cx="1230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rgbClr val="002060"/>
                </a:solidFill>
              </a:rPr>
              <a:t>Решение:</a:t>
            </a:r>
            <a:endParaRPr lang="ru-RU" sz="2000" u="sng" dirty="0">
              <a:solidFill>
                <a:srgbClr val="002060"/>
              </a:solidFill>
            </a:endParaRPr>
          </a:p>
        </p:txBody>
      </p:sp>
      <p:sp>
        <p:nvSpPr>
          <p:cNvPr id="107" name="Блок-схема: карточка 106"/>
          <p:cNvSpPr/>
          <p:nvPr/>
        </p:nvSpPr>
        <p:spPr>
          <a:xfrm rot="10800000">
            <a:off x="1500166" y="2071678"/>
            <a:ext cx="428628" cy="357190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TextBox 107"/>
          <p:cNvSpPr txBox="1"/>
          <p:nvPr/>
        </p:nvSpPr>
        <p:spPr>
          <a:xfrm>
            <a:off x="1571604" y="20716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9" name="Блок-схема: карточка 108"/>
          <p:cNvSpPr/>
          <p:nvPr/>
        </p:nvSpPr>
        <p:spPr>
          <a:xfrm rot="10800000">
            <a:off x="3714740" y="1571610"/>
            <a:ext cx="428631" cy="357191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TextBox 109"/>
          <p:cNvSpPr txBox="1"/>
          <p:nvPr/>
        </p:nvSpPr>
        <p:spPr>
          <a:xfrm>
            <a:off x="3786182" y="15716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2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026657" y="1500174"/>
            <a:ext cx="5142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Удобно выбрать  для каждого тела свою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систему координат (как на рисунке)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4857752" y="2143116"/>
            <a:ext cx="2387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a = m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+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Т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+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857752" y="2500306"/>
            <a:ext cx="2997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a = 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 +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Т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+ 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114" name="Прямая со стрелкой 113"/>
          <p:cNvCxnSpPr/>
          <p:nvPr/>
        </p:nvCxnSpPr>
        <p:spPr>
          <a:xfrm>
            <a:off x="5286380" y="228599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>
            <a:off x="6000760" y="228599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>
            <a:off x="6429388" y="228599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>
            <a:off x="6858016" y="228599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>
            <a:off x="5286380" y="264318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>
            <a:off x="6000760" y="264318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 стрелкой 119"/>
          <p:cNvCxnSpPr/>
          <p:nvPr/>
        </p:nvCxnSpPr>
        <p:spPr>
          <a:xfrm>
            <a:off x="6429388" y="264318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>
            <a:off x="6929454" y="2643182"/>
            <a:ext cx="214314" cy="158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Блок-схема: карточка 121"/>
          <p:cNvSpPr/>
          <p:nvPr/>
        </p:nvSpPr>
        <p:spPr>
          <a:xfrm rot="10800000">
            <a:off x="4857752" y="3071809"/>
            <a:ext cx="405989" cy="414537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TextBox 122"/>
          <p:cNvSpPr txBox="1"/>
          <p:nvPr/>
        </p:nvSpPr>
        <p:spPr>
          <a:xfrm>
            <a:off x="4929190" y="307181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3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286380" y="3000372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О</a:t>
            </a:r>
            <a:r>
              <a:rPr lang="en-US" sz="2000" dirty="0" smtClean="0">
                <a:solidFill>
                  <a:srgbClr val="002060"/>
                </a:solidFill>
                <a:latin typeface="Book Antiqua" pitchFamily="18" charset="0"/>
              </a:rPr>
              <a:t>x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: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a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Book Antiqua" pitchFamily="18" charset="0"/>
              </a:rPr>
              <a:t>=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 –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+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Т 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(1) </a:t>
            </a:r>
            <a:endParaRPr lang="ru-RU" sz="2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5286380" y="3286124"/>
            <a:ext cx="3643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О</a:t>
            </a:r>
            <a:r>
              <a:rPr lang="en-US" sz="2000" b="1" dirty="0" smtClean="0">
                <a:solidFill>
                  <a:srgbClr val="002060"/>
                </a:solidFill>
                <a:latin typeface="Book Antiqua" pitchFamily="18" charset="0"/>
              </a:rPr>
              <a:t>y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:</a:t>
            </a:r>
            <a:r>
              <a:rPr lang="en-US" sz="20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–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gcos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 +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 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(2) </a:t>
            </a:r>
            <a:endParaRPr lang="ru-RU" sz="20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 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   </a:t>
            </a:r>
            <a:endParaRPr lang="ru-RU" sz="2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286380" y="3786190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О</a:t>
            </a:r>
            <a:r>
              <a:rPr lang="en-US" sz="2000" dirty="0" smtClean="0">
                <a:solidFill>
                  <a:srgbClr val="002060"/>
                </a:solidFill>
                <a:latin typeface="Book Antiqua" pitchFamily="18" charset="0"/>
              </a:rPr>
              <a:t>x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: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a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Book Antiqua" pitchFamily="18" charset="0"/>
              </a:rPr>
              <a:t>=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gsin </a:t>
            </a:r>
            <a:r>
              <a:rPr lang="el-GR" sz="2000" dirty="0" smtClean="0">
                <a:solidFill>
                  <a:srgbClr val="002060"/>
                </a:solidFill>
              </a:rPr>
              <a:t>β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– Т     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(3)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5286380" y="4143380"/>
            <a:ext cx="3643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О</a:t>
            </a:r>
            <a:r>
              <a:rPr lang="en-US" sz="2000" b="1" dirty="0" smtClean="0">
                <a:solidFill>
                  <a:srgbClr val="002060"/>
                </a:solidFill>
                <a:latin typeface="Book Antiqua" pitchFamily="18" charset="0"/>
              </a:rPr>
              <a:t>y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:</a:t>
            </a:r>
            <a:r>
              <a:rPr lang="en-US" sz="20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0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–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gcos </a:t>
            </a:r>
            <a:r>
              <a:rPr lang="el-GR" sz="2000" dirty="0" smtClean="0">
                <a:solidFill>
                  <a:srgbClr val="002060"/>
                </a:solidFill>
              </a:rPr>
              <a:t>β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+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     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(4)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   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   </a:t>
            </a:r>
            <a:endParaRPr lang="ru-RU" sz="2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34" name="Блок-схема: карточка 133"/>
          <p:cNvSpPr/>
          <p:nvPr/>
        </p:nvSpPr>
        <p:spPr>
          <a:xfrm rot="10800000">
            <a:off x="5000628" y="4714884"/>
            <a:ext cx="428628" cy="357190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TextBox 134"/>
          <p:cNvSpPr txBox="1"/>
          <p:nvPr/>
        </p:nvSpPr>
        <p:spPr>
          <a:xfrm>
            <a:off x="5072066" y="47148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4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536666" y="4643446"/>
            <a:ext cx="3977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Складывая 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(1) </a:t>
            </a:r>
            <a:r>
              <a:rPr lang="ru-RU" dirty="0" smtClean="0">
                <a:solidFill>
                  <a:srgbClr val="002060"/>
                </a:solidFill>
              </a:rPr>
              <a:t>и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(3</a:t>
            </a:r>
            <a:r>
              <a:rPr lang="ru-RU" dirty="0" smtClean="0">
                <a:solidFill>
                  <a:srgbClr val="002060"/>
                </a:solidFill>
              </a:rPr>
              <a:t>), и выражая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ускорение,  получим: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5857884" y="5286388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</a:rPr>
              <a:t>g</a:t>
            </a:r>
            <a:r>
              <a:rPr lang="el-GR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</a:rPr>
              <a:t>(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sin </a:t>
            </a:r>
            <a:r>
              <a:rPr lang="el-GR" sz="2000" dirty="0" smtClean="0">
                <a:solidFill>
                  <a:srgbClr val="002060"/>
                </a:solidFill>
              </a:rPr>
              <a:t>β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- m</a:t>
            </a:r>
            <a:r>
              <a:rPr lang="en-US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sin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/>
          </a:p>
        </p:txBody>
      </p:sp>
      <p:cxnSp>
        <p:nvCxnSpPr>
          <p:cNvPr id="139" name="Прямая соединительная линия 138"/>
          <p:cNvCxnSpPr/>
          <p:nvPr/>
        </p:nvCxnSpPr>
        <p:spPr>
          <a:xfrm flipV="1">
            <a:off x="6000760" y="5643578"/>
            <a:ext cx="2286016" cy="79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7858148" y="5643578"/>
            <a:ext cx="248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5286380" y="5500700"/>
            <a:ext cx="5469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a =</a:t>
            </a:r>
            <a:endParaRPr lang="ru-RU" sz="2000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6572264" y="5643578"/>
            <a:ext cx="10005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+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sz="2000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endParaRPr lang="ru-RU" sz="2000" dirty="0"/>
          </a:p>
        </p:txBody>
      </p:sp>
      <p:sp>
        <p:nvSpPr>
          <p:cNvPr id="144" name="Прямоугольник 143"/>
          <p:cNvSpPr/>
          <p:nvPr/>
        </p:nvSpPr>
        <p:spPr>
          <a:xfrm>
            <a:off x="2143108" y="5500702"/>
            <a:ext cx="1234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Т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 = </a:t>
            </a:r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17,8 H</a:t>
            </a:r>
            <a:endParaRPr lang="ru-RU" dirty="0"/>
          </a:p>
        </p:txBody>
      </p:sp>
      <p:sp>
        <p:nvSpPr>
          <p:cNvPr id="145" name="Прямоугольник 144"/>
          <p:cNvSpPr/>
          <p:nvPr/>
        </p:nvSpPr>
        <p:spPr>
          <a:xfrm>
            <a:off x="5286380" y="5929330"/>
            <a:ext cx="2226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T = 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a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Book Antiqua" pitchFamily="18" charset="0"/>
              </a:rPr>
              <a:t>+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m</a:t>
            </a:r>
            <a:r>
              <a:rPr lang="ru-RU" b="1" i="1" baseline="-20000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en-US" b="1" i="1" dirty="0" smtClean="0">
                <a:solidFill>
                  <a:srgbClr val="002060"/>
                </a:solidFill>
                <a:latin typeface="Book Antiqua" pitchFamily="18" charset="0"/>
              </a:rPr>
              <a:t>gsin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а </a:t>
            </a:r>
            <a:endParaRPr lang="ru-RU" dirty="0"/>
          </a:p>
        </p:txBody>
      </p:sp>
      <p:sp>
        <p:nvSpPr>
          <p:cNvPr id="146" name="Блок-схема: карточка 145"/>
          <p:cNvSpPr/>
          <p:nvPr/>
        </p:nvSpPr>
        <p:spPr>
          <a:xfrm rot="10800000">
            <a:off x="285720" y="5500702"/>
            <a:ext cx="428628" cy="357190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TextBox 146"/>
          <p:cNvSpPr txBox="1"/>
          <p:nvPr/>
        </p:nvSpPr>
        <p:spPr>
          <a:xfrm>
            <a:off x="357158" y="55007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5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8" name="Прямоугольник 147"/>
          <p:cNvSpPr/>
          <p:nvPr/>
        </p:nvSpPr>
        <p:spPr>
          <a:xfrm>
            <a:off x="785786" y="5500702"/>
            <a:ext cx="1330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a = 4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 м/с</a:t>
            </a:r>
            <a:r>
              <a:rPr lang="ru-RU" sz="2000" b="1" baseline="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/>
          </a:p>
        </p:txBody>
      </p:sp>
      <p:sp>
        <p:nvSpPr>
          <p:cNvPr id="149" name="TextBox 148"/>
          <p:cNvSpPr txBox="1"/>
          <p:nvPr/>
        </p:nvSpPr>
        <p:spPr>
          <a:xfrm>
            <a:off x="1571604" y="6286520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solidFill>
                  <a:srgbClr val="002060"/>
                </a:solidFill>
              </a:rPr>
              <a:t>Ответ:</a:t>
            </a:r>
            <a:r>
              <a:rPr lang="ru-RU" sz="2000" dirty="0" smtClean="0">
                <a:solidFill>
                  <a:srgbClr val="002060"/>
                </a:solidFill>
              </a:rPr>
              <a:t> 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а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=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Book Antiqua" pitchFamily="18" charset="0"/>
              </a:rPr>
              <a:t>4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 м/с</a:t>
            </a:r>
            <a:r>
              <a:rPr lang="ru-RU" sz="2000" b="1" baseline="20000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en-US" sz="2000" b="1" baseline="20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Book Antiqua" pitchFamily="18" charset="0"/>
              </a:rPr>
              <a:t>, T = </a:t>
            </a:r>
            <a:r>
              <a:rPr lang="en-US" sz="2000" b="1" dirty="0" smtClean="0">
                <a:solidFill>
                  <a:srgbClr val="002060"/>
                </a:solidFill>
                <a:latin typeface="Book Antiqua" pitchFamily="18" charset="0"/>
              </a:rPr>
              <a:t>17,8 H</a:t>
            </a:r>
            <a:r>
              <a:rPr lang="ru-RU" sz="2000" b="1" baseline="20000" dirty="0" smtClean="0">
                <a:solidFill>
                  <a:srgbClr val="002060"/>
                </a:solidFill>
                <a:latin typeface="Book Antiqua" pitchFamily="18" charset="0"/>
              </a:rPr>
              <a:t>       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       </a:t>
            </a:r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 animBg="1"/>
      <p:bldP spid="12" grpId="0" animBg="1"/>
      <p:bldP spid="13" grpId="0" animBg="1"/>
      <p:bldP spid="40" grpId="0"/>
      <p:bldP spid="41" grpId="0"/>
      <p:bldP spid="42" grpId="0"/>
      <p:bldP spid="43" grpId="0"/>
      <p:bldP spid="44" grpId="0"/>
      <p:bldP spid="45" grpId="0"/>
      <p:bldP spid="65" grpId="0" animBg="1"/>
      <p:bldP spid="73" grpId="0"/>
      <p:bldP spid="75" grpId="0"/>
      <p:bldP spid="78" grpId="0"/>
      <p:bldP spid="79" grpId="0"/>
      <p:bldP spid="85" grpId="0"/>
      <p:bldP spid="86" grpId="0"/>
      <p:bldP spid="88" grpId="0" animBg="1"/>
      <p:bldP spid="89" grpId="0"/>
      <p:bldP spid="92" grpId="0"/>
      <p:bldP spid="93" grpId="0"/>
      <p:bldP spid="94" grpId="0"/>
      <p:bldP spid="95" grpId="0"/>
      <p:bldP spid="97" grpId="0"/>
      <p:bldP spid="98" grpId="0"/>
      <p:bldP spid="106" grpId="0"/>
      <p:bldP spid="107" grpId="0" animBg="1"/>
      <p:bldP spid="108" grpId="0"/>
      <p:bldP spid="109" grpId="0" animBg="1"/>
      <p:bldP spid="110" grpId="0"/>
      <p:bldP spid="111" grpId="0"/>
      <p:bldP spid="112" grpId="0"/>
      <p:bldP spid="113" grpId="0"/>
      <p:bldP spid="122" grpId="0" animBg="1"/>
      <p:bldP spid="123" grpId="0"/>
      <p:bldP spid="124" grpId="0"/>
      <p:bldP spid="125" grpId="0"/>
      <p:bldP spid="128" grpId="0"/>
      <p:bldP spid="132" grpId="0"/>
      <p:bldP spid="134" grpId="0" animBg="1"/>
      <p:bldP spid="135" grpId="0"/>
      <p:bldP spid="137" grpId="0"/>
      <p:bldP spid="138" grpId="0"/>
      <p:bldP spid="141" grpId="0"/>
      <p:bldP spid="143" grpId="0"/>
      <p:bldP spid="144" grpId="0"/>
      <p:bldP spid="145" grpId="0"/>
      <p:bldP spid="146" grpId="0" animBg="1"/>
      <p:bldP spid="147" grpId="0"/>
      <p:bldP spid="148" grpId="0"/>
      <p:bldP spid="1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755650" y="560388"/>
            <a:ext cx="7704138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000" b="1">
                <a:cs typeface="Times New Roman" pitchFamily="18" charset="0"/>
              </a:rPr>
              <a:t>№ 1: </a:t>
            </a:r>
            <a:r>
              <a:rPr lang="ru-RU" sz="3000">
                <a:cs typeface="Times New Roman" pitchFamily="18" charset="0"/>
              </a:rPr>
              <a:t>Два тела, связанные невесомой нерастяжимой нитью (см. рис.) тянут с силой 15 Н вправо по столу. Массы брусков </a:t>
            </a:r>
            <a:r>
              <a:rPr lang="en-US" sz="3000">
                <a:cs typeface="Times New Roman" pitchFamily="18" charset="0"/>
              </a:rPr>
              <a:t>m</a:t>
            </a:r>
            <a:r>
              <a:rPr lang="ru-RU" sz="3000" baseline="-30000">
                <a:cs typeface="Times New Roman" pitchFamily="18" charset="0"/>
              </a:rPr>
              <a:t>1</a:t>
            </a:r>
            <a:r>
              <a:rPr lang="ru-RU" sz="3000">
                <a:cs typeface="Times New Roman" pitchFamily="18" charset="0"/>
              </a:rPr>
              <a:t>= 1 кг и </a:t>
            </a:r>
            <a:r>
              <a:rPr lang="en-US" sz="3000">
                <a:cs typeface="Times New Roman" pitchFamily="18" charset="0"/>
              </a:rPr>
              <a:t>m</a:t>
            </a:r>
            <a:r>
              <a:rPr lang="ru-RU" sz="3000" baseline="-30000">
                <a:cs typeface="Times New Roman" pitchFamily="18" charset="0"/>
              </a:rPr>
              <a:t>2</a:t>
            </a:r>
            <a:r>
              <a:rPr lang="ru-RU" sz="3000">
                <a:cs typeface="Times New Roman" pitchFamily="18" charset="0"/>
              </a:rPr>
              <a:t> = 4 кг, </a:t>
            </a:r>
            <a:r>
              <a:rPr lang="el-GR" sz="3000">
                <a:cs typeface="Arial" charset="0"/>
              </a:rPr>
              <a:t>μ</a:t>
            </a:r>
            <a:r>
              <a:rPr lang="ru-RU" sz="3000">
                <a:cs typeface="Times New Roman" pitchFamily="18" charset="0"/>
              </a:rPr>
              <a:t> = 0,1. </a:t>
            </a:r>
            <a:endParaRPr lang="ru-RU" sz="3000"/>
          </a:p>
          <a:p>
            <a:pPr eaLnBrk="0" hangingPunct="0"/>
            <a:r>
              <a:rPr lang="ru-RU" sz="3000">
                <a:cs typeface="Times New Roman" pitchFamily="18" charset="0"/>
              </a:rPr>
              <a:t>С каким ускорением движутся бруски?  Чему равна сила натяжения</a:t>
            </a:r>
            <a:r>
              <a:rPr lang="ru-RU" sz="2800">
                <a:cs typeface="Times New Roman" pitchFamily="18" charset="0"/>
              </a:rPr>
              <a:t> </a:t>
            </a:r>
            <a:r>
              <a:rPr lang="ru-RU" sz="3000">
                <a:cs typeface="Times New Roman" pitchFamily="18" charset="0"/>
              </a:rPr>
              <a:t>нити?</a:t>
            </a:r>
            <a:r>
              <a:rPr lang="ru-RU" sz="2800">
                <a:cs typeface="Times New Roman" pitchFamily="18" charset="0"/>
              </a:rPr>
              <a:t> </a:t>
            </a:r>
            <a:endParaRPr lang="ru-RU" sz="2800"/>
          </a:p>
          <a:p>
            <a:pPr eaLnBrk="0" hangingPunct="0"/>
            <a:endParaRPr lang="ru-RU" sz="2800"/>
          </a:p>
        </p:txBody>
      </p:sp>
      <p:pic>
        <p:nvPicPr>
          <p:cNvPr id="16387" name="Picture 4" descr="t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4076700"/>
            <a:ext cx="6913562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vcgfhfhghjg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513"/>
            <a:ext cx="91440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9685338" y="2717324"/>
            <a:ext cx="89693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800" b="1" dirty="0" smtClean="0"/>
              <a:t>№ 2. </a:t>
            </a:r>
            <a:r>
              <a:rPr lang="ru-RU" sz="1800" dirty="0" smtClean="0"/>
              <a:t>К концам невесомой нерастяжимой нити, перекинутой через невесомый неподвижный блок без трения в оси, подвешены грузы с </a:t>
            </a:r>
            <a:r>
              <a:rPr lang="ru-RU" sz="1800" dirty="0" err="1" smtClean="0"/>
              <a:t>масси</a:t>
            </a:r>
            <a:r>
              <a:rPr lang="ru-RU" sz="1800" dirty="0" smtClean="0"/>
              <a:t> </a:t>
            </a:r>
            <a:r>
              <a:rPr lang="en-US" sz="1800" dirty="0" smtClean="0"/>
              <a:t>m</a:t>
            </a:r>
            <a:r>
              <a:rPr lang="ru-RU" sz="1800" dirty="0" smtClean="0"/>
              <a:t>1= 1кг и </a:t>
            </a:r>
            <a:r>
              <a:rPr lang="en-US" sz="1800" dirty="0" smtClean="0"/>
              <a:t>m</a:t>
            </a:r>
            <a:r>
              <a:rPr lang="ru-RU" sz="1800" dirty="0" smtClean="0"/>
              <a:t>2= 2 кг. Каково ускорение, с которым движется второй груз</a:t>
            </a:r>
            <a:r>
              <a:rPr lang="ru-RU" sz="1800" dirty="0"/>
              <a:t>? </a:t>
            </a:r>
          </a:p>
          <a:p>
            <a:pPr eaLnBrk="0" hangingPunct="0"/>
            <a:endParaRPr lang="ru-RU" sz="1800" dirty="0"/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179388" y="1416050"/>
            <a:ext cx="6227762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 b="1">
                <a:cs typeface="Times New Roman" pitchFamily="18" charset="0"/>
              </a:rPr>
              <a:t>№ 2. </a:t>
            </a:r>
            <a:r>
              <a:rPr lang="ru-RU" sz="3200">
                <a:cs typeface="Times New Roman" pitchFamily="18" charset="0"/>
              </a:rPr>
              <a:t>К концам невесомой нерастяжимой нити, перекинутой через невесомый неподвижный блок без трения в оси, подвешены грузы с массами </a:t>
            </a:r>
            <a:r>
              <a:rPr lang="en-US" sz="3200">
                <a:cs typeface="Times New Roman" pitchFamily="18" charset="0"/>
              </a:rPr>
              <a:t>m</a:t>
            </a:r>
            <a:r>
              <a:rPr lang="ru-RU" sz="3200" baseline="-30000">
                <a:cs typeface="Times New Roman" pitchFamily="18" charset="0"/>
              </a:rPr>
              <a:t>1</a:t>
            </a:r>
            <a:r>
              <a:rPr lang="ru-RU" sz="3200">
                <a:cs typeface="Times New Roman" pitchFamily="18" charset="0"/>
              </a:rPr>
              <a:t>= 1кг и </a:t>
            </a:r>
            <a:r>
              <a:rPr lang="en-US" sz="3200">
                <a:cs typeface="Times New Roman" pitchFamily="18" charset="0"/>
              </a:rPr>
              <a:t>m</a:t>
            </a:r>
            <a:r>
              <a:rPr lang="ru-RU" sz="3200" baseline="-30000">
                <a:cs typeface="Times New Roman" pitchFamily="18" charset="0"/>
              </a:rPr>
              <a:t>2</a:t>
            </a:r>
            <a:r>
              <a:rPr lang="ru-RU" sz="3200">
                <a:cs typeface="Times New Roman" pitchFamily="18" charset="0"/>
              </a:rPr>
              <a:t>= 2 кг. Каково ускорение, с которым движется второй груз? </a:t>
            </a:r>
            <a:endParaRPr lang="ru-RU" sz="3200"/>
          </a:p>
          <a:p>
            <a:pPr eaLnBrk="0" hangingPunct="0"/>
            <a:endParaRPr lang="ru-RU" sz="3200"/>
          </a:p>
        </p:txBody>
      </p:sp>
      <p:pic>
        <p:nvPicPr>
          <p:cNvPr id="18436" name="Picture 7" descr="df"/>
          <p:cNvPicPr>
            <a:picLocks noChangeAspect="1" noChangeArrowheads="1"/>
          </p:cNvPicPr>
          <p:nvPr/>
        </p:nvPicPr>
        <p:blipFill>
          <a:blip r:embed="rId2" cstate="print"/>
          <a:srcRect l="69687"/>
          <a:stretch>
            <a:fillRect/>
          </a:stretch>
        </p:blipFill>
        <p:spPr bwMode="auto">
          <a:xfrm>
            <a:off x="6372225" y="1052513"/>
            <a:ext cx="2771775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df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0"/>
            <a:ext cx="5472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2"/>
            <a:ext cx="8964613" cy="2231976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№ 3. Брусок массой 2 кг скользит по горизонтальной поверхности под действием груза массой 0,5 кг, прикрепленного к концу нерастяжимой нити, перекинутой через неподвижный блок. Коэффициент трения бруска о поверхность 0,1. Найти ускорение движения тела и силу натяжения нити. Массами блока и нити, а также трением в блоке пренебречь.</a:t>
            </a: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1989138"/>
            <a:ext cx="6624638" cy="3598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</TotalTime>
  <Words>1477</Words>
  <Application>Microsoft Office PowerPoint</Application>
  <PresentationFormat>Экран (4:3)</PresentationFormat>
  <Paragraphs>226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Решение задач на движение по наклонной плоскости.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 № 3. Брусок массой 2 кг скользит по горизонтальной поверхности под действием груза массой 0,5 кг, прикрепленного к концу нерастяжимой нити, перекинутой через неподвижный блок. Коэффициент трения бруска о поверхность 0,1. Найти ускорение движения тела и силу натяжения нити. Массами блока и нити, а также трением в блоке пренебречь.   </vt:lpstr>
      <vt:lpstr>Слайд 10</vt:lpstr>
      <vt:lpstr> № 4. Груз массой 5 кг, связанный нерастяжимой нитью, перекинутой через неподвижный блок, с другим грузом массой 2 кг движется вниз по наклонной плоскости. Найти натяжение нити и ускорение грузов, если коэффициент трения между первым грузом и плоскостью 0,1, угол наклона плоскости к горизонту 30°.  Массами нитей и блока, а также трением в блоке пренебречь. 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на движение по наклонной плоскости.</dc:title>
  <dc:creator>макс</dc:creator>
  <cp:lastModifiedBy>Татьяна</cp:lastModifiedBy>
  <cp:revision>8</cp:revision>
  <dcterms:created xsi:type="dcterms:W3CDTF">2012-08-25T03:40:11Z</dcterms:created>
  <dcterms:modified xsi:type="dcterms:W3CDTF">2013-09-11T18:44:02Z</dcterms:modified>
</cp:coreProperties>
</file>