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5" r:id="rId3"/>
    <p:sldId id="257" r:id="rId4"/>
    <p:sldId id="259" r:id="rId5"/>
    <p:sldId id="258" r:id="rId6"/>
    <p:sldId id="260" r:id="rId7"/>
    <p:sldId id="261" r:id="rId8"/>
    <p:sldId id="262" r:id="rId9"/>
    <p:sldId id="268" r:id="rId10"/>
    <p:sldId id="271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3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17414-958E-4C8D-9A87-57C53E5C70F2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2C348-52B1-48A5-A6FC-1B4FF3B6C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2830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Назовите</a:t>
            </a:r>
            <a:r>
              <a:rPr lang="ru-RU" baseline="0" dirty="0" smtClean="0"/>
              <a:t> основы этикета (версии). Давайте, проверим (щелчок-обсуждение). </a:t>
            </a:r>
            <a:r>
              <a:rPr lang="ru-RU" dirty="0" smtClean="0"/>
              <a:t>И то и другое касается кого? (ответы) (щелчок)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2C348-52B1-48A5-A6FC-1B4FF3B6C9A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624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r>
              <a:rPr lang="ru-RU" baseline="0" dirty="0" smtClean="0"/>
              <a:t> каком случае и к</a:t>
            </a:r>
            <a:r>
              <a:rPr lang="ru-RU" dirty="0" smtClean="0"/>
              <a:t>то должен оплатить счёт? Почему?(обсуждение) (щелчок)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2C348-52B1-48A5-A6FC-1B4FF3B6C9A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4963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Обсуждение</a:t>
            </a:r>
          </a:p>
          <a:p>
            <a:pPr marL="228600" indent="-228600">
              <a:buAutoNum type="arabicPeriod"/>
            </a:pPr>
            <a:r>
              <a:rPr lang="ru-RU" dirty="0" smtClean="0"/>
              <a:t>Послушайте</a:t>
            </a:r>
            <a:r>
              <a:rPr lang="ru-RU" baseline="0" dirty="0" smtClean="0"/>
              <a:t> небольшую поучительную историю (щелчок) Как вы думаете, зачем? (версии)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Давайте, посмотрим продолжение (щелчок). А что же с другой стороны? (версии). Посмотрим (щелчок)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2C348-52B1-48A5-A6FC-1B4FF3B6C9A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4607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Выслушиваются все версии, затем (щелчок)</a:t>
            </a:r>
            <a:r>
              <a:rPr lang="ru-RU" baseline="0" dirty="0" smtClean="0"/>
              <a:t> была такая версия? (щелчок) обсуждение.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2C348-52B1-48A5-A6FC-1B4FF3B6C9A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5159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… Что следует вам сделать? (обсуждение) Правильный</a:t>
            </a:r>
            <a:r>
              <a:rPr lang="ru-RU" baseline="0" dirty="0" smtClean="0"/>
              <a:t> ответ (щелчок)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2C348-52B1-48A5-A6FC-1B4FF3B6C9A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921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… Что надо</a:t>
            </a:r>
            <a:r>
              <a:rPr lang="ru-RU" baseline="0" dirty="0" smtClean="0"/>
              <a:t> сделать (обсуждение). Посмотрим правильный ответ (щелчок)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2C348-52B1-48A5-A6FC-1B4FF3B6C9A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6734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… Как следует себя вести в дальнейшем? (обсуждение). Посмотрим правильный ответ (щелчок)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2C348-52B1-48A5-A6FC-1B4FF3B6C9A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2045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Почему именно</a:t>
            </a:r>
            <a:r>
              <a:rPr lang="ru-RU" baseline="0" dirty="0" smtClean="0"/>
              <a:t> близких людей? (обсуждение) (щелчок)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2C348-52B1-48A5-A6FC-1B4FF3B6C9A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2270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spd="slow">
    <p:pull dir="l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71736" y="2000240"/>
            <a:ext cx="4968552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noProof="0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П</a:t>
            </a:r>
            <a:r>
              <a:rPr kumimoji="0" lang="ru-RU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равила современного этикета</a:t>
            </a: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285728"/>
            <a:ext cx="65008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Дистанционный конкурс  «Моя презентация»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Вид организации - дополнительное образование </a:t>
            </a:r>
          </a:p>
          <a:p>
            <a:pPr algn="ctr"/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Тематика: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Культуротворческое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и эстетическое воспитание. </a:t>
            </a:r>
          </a:p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3357554" y="4572008"/>
            <a:ext cx="3992488" cy="19288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0" i="1" u="none" strike="noStrike" kern="1200" cap="none" spc="0" normalizeH="0" baseline="0" noProof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1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Составила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1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педагог дополнительного образования Фадеева Татьяна Викторовна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1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МУДО «ДДТ» пгт.Усогорск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1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Усогорск,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1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2014год</a:t>
            </a:r>
            <a:endParaRPr kumimoji="0" lang="ru-RU" sz="1600" b="0" i="1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2052979" y="1916832"/>
            <a:ext cx="5184576" cy="3816424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052979" y="2610104"/>
            <a:ext cx="52666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26988" algn="ctr" fontAlgn="base">
              <a:spcAft>
                <a:spcPts val="0"/>
              </a:spcAft>
              <a:tabLst>
                <a:tab pos="914400" algn="l"/>
              </a:tabLst>
            </a:pPr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Их</a:t>
            </a:r>
            <a:r>
              <a:rPr lang="ru-RU" sz="2400" b="1" dirty="0">
                <a:solidFill>
                  <a:schemeClr val="bg1"/>
                </a:solidFill>
                <a:ea typeface="Times New Roman"/>
                <a:cs typeface="Times New Roman"/>
              </a:rPr>
              <a:t> добрые поступки </a:t>
            </a:r>
            <a:endParaRPr lang="ru-RU" sz="2400" b="1" dirty="0" smtClean="0">
              <a:solidFill>
                <a:schemeClr val="bg1"/>
              </a:solidFill>
              <a:ea typeface="Times New Roman"/>
              <a:cs typeface="Times New Roman"/>
            </a:endParaRPr>
          </a:p>
          <a:p>
            <a:pPr marL="90488" lvl="1" indent="-26988" algn="ctr" fontAlgn="base">
              <a:spcAft>
                <a:spcPts val="0"/>
              </a:spcAft>
              <a:tabLst>
                <a:tab pos="914400" algn="l"/>
              </a:tabLst>
            </a:pPr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и</a:t>
            </a:r>
            <a:r>
              <a:rPr lang="ru-RU" sz="2400" b="1" dirty="0">
                <a:solidFill>
                  <a:schemeClr val="bg1"/>
                </a:solidFill>
                <a:ea typeface="Times New Roman"/>
                <a:cs typeface="Times New Roman"/>
              </a:rPr>
              <a:t> готовность </a:t>
            </a:r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предложить</a:t>
            </a:r>
          </a:p>
          <a:p>
            <a:pPr marL="90488" lvl="1" indent="-26988" algn="ctr" fontAlgn="base">
              <a:spcAft>
                <a:spcPts val="0"/>
              </a:spcAft>
              <a:tabLst>
                <a:tab pos="914400" algn="l"/>
              </a:tabLst>
            </a:pPr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свою помощь</a:t>
            </a:r>
          </a:p>
          <a:p>
            <a:pPr marL="90488" lvl="1" indent="-26988" algn="ctr" fontAlgn="base">
              <a:spcAft>
                <a:spcPts val="0"/>
              </a:spcAft>
              <a:tabLst>
                <a:tab pos="914400" algn="l"/>
              </a:tabLst>
            </a:pPr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chemeClr val="bg1"/>
                </a:solidFill>
                <a:ea typeface="Times New Roman"/>
                <a:cs typeface="Times New Roman"/>
              </a:rPr>
              <a:t>не обязанность, </a:t>
            </a:r>
            <a:endParaRPr lang="ru-RU" sz="2400" b="1" dirty="0" smtClean="0">
              <a:solidFill>
                <a:schemeClr val="bg1"/>
              </a:solidFill>
              <a:ea typeface="Times New Roman"/>
              <a:cs typeface="Times New Roman"/>
            </a:endParaRPr>
          </a:p>
          <a:p>
            <a:pPr marL="90488" lvl="1" indent="-26988" algn="ctr" fontAlgn="base">
              <a:spcAft>
                <a:spcPts val="0"/>
              </a:spcAft>
              <a:tabLst>
                <a:tab pos="914400" algn="l"/>
              </a:tabLst>
            </a:pPr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а</a:t>
            </a:r>
            <a:r>
              <a:rPr lang="ru-RU" sz="2400" b="1" dirty="0">
                <a:solidFill>
                  <a:schemeClr val="bg1"/>
                </a:solidFill>
                <a:ea typeface="Times New Roman"/>
                <a:cs typeface="Times New Roman"/>
              </a:rPr>
              <a:t> выражение чувств, </a:t>
            </a:r>
            <a:endParaRPr lang="ru-RU" sz="2400" b="1" dirty="0" smtClean="0">
              <a:solidFill>
                <a:schemeClr val="bg1"/>
              </a:solidFill>
              <a:ea typeface="Times New Roman"/>
              <a:cs typeface="Times New Roman"/>
            </a:endParaRPr>
          </a:p>
          <a:p>
            <a:pPr marL="90488" lvl="1" indent="-26988" algn="ctr" fontAlgn="base">
              <a:spcAft>
                <a:spcPts val="0"/>
              </a:spcAft>
              <a:tabLst>
                <a:tab pos="914400" algn="l"/>
              </a:tabLst>
            </a:pPr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достойное </a:t>
            </a:r>
            <a:r>
              <a:rPr lang="ru-RU" sz="2400" b="1" dirty="0">
                <a:solidFill>
                  <a:schemeClr val="bg1"/>
                </a:solidFill>
                <a:ea typeface="Times New Roman"/>
                <a:cs typeface="Times New Roman"/>
              </a:rPr>
              <a:t>благодарности.</a:t>
            </a:r>
            <a:endParaRPr lang="ru-RU" sz="2400" b="1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620688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Не забывайте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благодарить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близких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людей, родственников и 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друзей 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6296525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92696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85786" y="3645024"/>
            <a:ext cx="78906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Arial" pitchFamily="34" charset="0"/>
              </a:rPr>
              <a:t>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сточник шаблона: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Ранько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Елена Алексеевна 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,</a:t>
            </a:r>
            <a:r>
              <a:rPr kumimoji="0" lang="ru-RU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учитель 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начальных классов 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МАОУ 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лицей №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21 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г. 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Иваново</a:t>
            </a:r>
            <a:r>
              <a:rPr kumimoji="0" lang="ru-RU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Сайт</a:t>
            </a:r>
            <a:r>
              <a:rPr kumimoji="0" lang="ru-RU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:</a:t>
            </a:r>
            <a:r>
              <a:rPr kumimoji="0" lang="ru-RU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Times New Roman" pitchFamily="18" charset="0"/>
                <a:cs typeface="Arial" pitchFamily="34" charset="0"/>
                <a:hlinkClick r:id="rId2"/>
              </a:rPr>
              <a:t>http://elenaranko.ucoz.ru/</a:t>
            </a:r>
            <a:r>
              <a:rPr lang="ru-RU" dirty="0" smtClean="0">
                <a:latin typeface="Times New Roman" pitchFamily="18" charset="0"/>
                <a:cs typeface="Arial" pitchFamily="34" charset="0"/>
              </a:rPr>
              <a:t>   </a:t>
            </a:r>
            <a:endParaRPr kumimoji="0" lang="ru-RU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3105835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Источник: </a:t>
            </a:r>
            <a:r>
              <a:rPr lang="en-US" dirty="0" smtClean="0"/>
              <a:t>olgirl.ru/</a:t>
            </a:r>
            <a:r>
              <a:rPr lang="en-US" dirty="0" err="1" smtClean="0"/>
              <a:t>poleznoe</a:t>
            </a:r>
            <a:r>
              <a:rPr lang="en-US" dirty="0" smtClean="0"/>
              <a:t>/4390-27-vazhnyh-pravil-sovremennogo-etiketa.html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39516772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571472" y="928670"/>
            <a:ext cx="8143932" cy="121444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Презентация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занятия по дополнительной образовательной программе в разделе этикет или для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проведения классного часа по этикету</a:t>
            </a:r>
            <a:r>
              <a:rPr kumimoji="0" lang="ru-RU" sz="2400" b="0" i="1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5 классе.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Инструкция: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рассмотрении на слайдах Правил детям даётся возможность высказать своё мнение, возможно, рассмотреть ситуацию, затем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щелчку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показать,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же это правило действует. К каждому слайду внизу даны подсказки для учителя, с которыми необходимо познакомиться заранее.</a:t>
            </a: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6516217" y="3212976"/>
            <a:ext cx="2154094" cy="195347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795084" y="1924900"/>
            <a:ext cx="2006195" cy="19361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47487" y="1924899"/>
            <a:ext cx="2041356" cy="19361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30036" y="3063736"/>
            <a:ext cx="2025740" cy="194944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76672"/>
            <a:ext cx="8201223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Aft>
                <a:spcPts val="900"/>
              </a:spcAft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Основы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этикета достаточно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просты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55550" y="1219183"/>
            <a:ext cx="8976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Aft>
                <a:spcPts val="900"/>
              </a:spcAft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это: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  </a:t>
            </a:r>
            <a:endParaRPr lang="ru-RU" sz="2400" dirty="0">
              <a:solidFill>
                <a:srgbClr val="000000"/>
              </a:solidFill>
              <a:ea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0667" y="3720696"/>
            <a:ext cx="14968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Культура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речи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7671" y="2450075"/>
            <a:ext cx="22009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Элементарная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вежливость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16369" y="2440404"/>
            <a:ext cx="17636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Опрятный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ea typeface="Times New Roman"/>
                <a:cs typeface="Times New Roman"/>
              </a:rPr>
              <a:t>в</a:t>
            </a:r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нешний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вид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20795" y="3356992"/>
            <a:ext cx="165859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Умение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управлять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 своими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эмоциями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58780" y="5179189"/>
            <a:ext cx="5472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И то и другое касается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ea typeface="Times New Roman"/>
              <a:cs typeface="Times New Roman"/>
            </a:endParaRPr>
          </a:p>
          <a:p>
            <a:pPr algn="ctr" fontAlgn="base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как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мужчин, так и 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женщин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2" grpId="0" animBg="1"/>
      <p:bldP spid="11" grpId="0" animBg="1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ыноска со стрелкой вниз 9"/>
          <p:cNvSpPr/>
          <p:nvPr/>
        </p:nvSpPr>
        <p:spPr>
          <a:xfrm>
            <a:off x="4633934" y="1782137"/>
            <a:ext cx="3924023" cy="1368152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695740" y="1772816"/>
            <a:ext cx="3804252" cy="1368152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692696"/>
            <a:ext cx="55904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Если вы произносите фразу: 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0" y="1994401"/>
            <a:ext cx="41044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ea typeface="Times New Roman"/>
                <a:cs typeface="Times New Roman"/>
              </a:rPr>
              <a:t>«Я вас </a:t>
            </a:r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приглашаю в кафе»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5740" y="3348716"/>
            <a:ext cx="3122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Times New Roman"/>
              </a:rPr>
              <a:t>это значит, вы платите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0363" y="1994400"/>
            <a:ext cx="39240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«</a:t>
            </a:r>
            <a:r>
              <a:rPr lang="ru-RU" sz="2400" b="1" dirty="0">
                <a:solidFill>
                  <a:schemeClr val="bg1"/>
                </a:solidFill>
                <a:ea typeface="Times New Roman"/>
                <a:cs typeface="Times New Roman"/>
              </a:rPr>
              <a:t>А давайте сходим в </a:t>
            </a:r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кафе»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3171141"/>
            <a:ext cx="39427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26988" algn="ctr" fontAlgn="base">
              <a:spcAft>
                <a:spcPts val="0"/>
              </a:spcAft>
              <a:tabLst>
                <a:tab pos="914400" algn="l"/>
              </a:tabLst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Times New Roman"/>
              </a:rPr>
              <a:t>в этом случае 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  <a:ea typeface="Times New Roman"/>
              <a:cs typeface="Times New Roman"/>
            </a:endParaRPr>
          </a:p>
          <a:p>
            <a:pPr marL="90488" lvl="1" indent="-26988" algn="ctr" fontAlgn="base">
              <a:spcAft>
                <a:spcPts val="0"/>
              </a:spcAft>
              <a:tabLst>
                <a:tab pos="914400" algn="l"/>
              </a:tabLst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Times New Roman"/>
              </a:rPr>
              <a:t>каждый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Times New Roman"/>
              </a:rPr>
              <a:t>платит за себя, 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  <a:ea typeface="Times New Roman"/>
              <a:cs typeface="Times New Roman"/>
            </a:endParaRPr>
          </a:p>
          <a:p>
            <a:pPr marL="90488" lvl="1" indent="-26988" algn="ctr" fontAlgn="base">
              <a:spcAft>
                <a:spcPts val="0"/>
              </a:spcAft>
              <a:tabLst>
                <a:tab pos="914400" algn="l"/>
              </a:tabLst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Times New Roman"/>
              </a:rPr>
              <a:t>и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Times New Roman"/>
              </a:rPr>
              <a:t> только если мужчина 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  <a:ea typeface="Times New Roman"/>
              <a:cs typeface="Times New Roman"/>
            </a:endParaRPr>
          </a:p>
          <a:p>
            <a:pPr marL="90488" lvl="1" indent="-26988" algn="ctr" fontAlgn="base">
              <a:spcAft>
                <a:spcPts val="0"/>
              </a:spcAft>
              <a:tabLst>
                <a:tab pos="914400" algn="l"/>
              </a:tabLst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Times New Roman"/>
              </a:rPr>
              <a:t>сам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Times New Roman"/>
              </a:rPr>
              <a:t>предлагает заплатить за женщину, она может согласиться.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ыноска со стрелками влево/вправо 9"/>
          <p:cNvSpPr/>
          <p:nvPr/>
        </p:nvSpPr>
        <p:spPr>
          <a:xfrm>
            <a:off x="1691680" y="2564904"/>
            <a:ext cx="5688632" cy="2736304"/>
          </a:xfrm>
          <a:prstGeom prst="leftRigh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905336" y="2564904"/>
            <a:ext cx="31683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lvl="1" indent="-14288" algn="ctr" fontAlgn="base">
              <a:spcAft>
                <a:spcPts val="0"/>
              </a:spcAft>
              <a:tabLst>
                <a:tab pos="914400" algn="l"/>
              </a:tabLst>
            </a:pPr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Одна </a:t>
            </a:r>
            <a:r>
              <a:rPr lang="ru-RU" sz="2400" b="1" dirty="0">
                <a:solidFill>
                  <a:schemeClr val="bg1"/>
                </a:solidFill>
                <a:ea typeface="Times New Roman"/>
                <a:cs typeface="Times New Roman"/>
              </a:rPr>
              <a:t>британская леди говорила, </a:t>
            </a:r>
            <a:endParaRPr lang="ru-RU" sz="2400" b="1" dirty="0" smtClean="0">
              <a:solidFill>
                <a:schemeClr val="bg1"/>
              </a:solidFill>
              <a:ea typeface="Times New Roman"/>
              <a:cs typeface="Times New Roman"/>
            </a:endParaRPr>
          </a:p>
          <a:p>
            <a:pPr marL="87313" lvl="1" indent="-14288" algn="ctr" fontAlgn="base">
              <a:spcAft>
                <a:spcPts val="0"/>
              </a:spcAft>
              <a:tabLst>
                <a:tab pos="914400" algn="l"/>
              </a:tabLst>
            </a:pPr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что </a:t>
            </a:r>
            <a:r>
              <a:rPr lang="ru-RU" sz="2400" b="1" dirty="0">
                <a:solidFill>
                  <a:schemeClr val="bg1"/>
                </a:solidFill>
                <a:ea typeface="Times New Roman"/>
                <a:cs typeface="Times New Roman"/>
              </a:rPr>
              <a:t>при появлении незваных гостей она всегда надевает туфли, шляпку и берет зонтик. </a:t>
            </a:r>
            <a:endParaRPr lang="ru-RU" sz="2400" b="1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4397" y="577764"/>
            <a:ext cx="78444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Никогда не приходите в гости без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звонка 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123548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Если вас навестили без предупреждения,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ea typeface="Times New Roman"/>
              <a:cs typeface="Times New Roman"/>
            </a:endParaRP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можете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позволить себе быть в 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халате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8857" y="2060848"/>
            <a:ext cx="192490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Если человек ей 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приятен, 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ea typeface="Times New Roman"/>
              <a:cs typeface="Times New Roman"/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она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воскликнет: «Ах, как удачно, я только что пришла!».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04248" y="2559993"/>
            <a:ext cx="18529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8" lvl="1" indent="-26988" algn="r" fontAlgn="base">
              <a:spcAft>
                <a:spcPts val="0"/>
              </a:spcAft>
              <a:tabLst>
                <a:tab pos="914400" algn="l"/>
              </a:tabLst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Если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неприятен: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 «Ах, какая жалость, я должна уходить».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ая прямоугольная выноска 8"/>
          <p:cNvSpPr/>
          <p:nvPr/>
        </p:nvSpPr>
        <p:spPr>
          <a:xfrm>
            <a:off x="755576" y="1936010"/>
            <a:ext cx="3456384" cy="1812068"/>
          </a:xfrm>
          <a:prstGeom prst="wedgeRoundRectCallout">
            <a:avLst>
              <a:gd name="adj1" fmla="val 43341"/>
              <a:gd name="adj2" fmla="val 89480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5032707" y="1982503"/>
            <a:ext cx="3456384" cy="1812068"/>
          </a:xfrm>
          <a:prstGeom prst="wedgeRoundRectCallout">
            <a:avLst>
              <a:gd name="adj1" fmla="val -50955"/>
              <a:gd name="adj2" fmla="val 91978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59910" y="4509120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fontAlgn="base">
              <a:spcAft>
                <a:spcPts val="0"/>
              </a:spcAft>
              <a:tabLst>
                <a:tab pos="914400" algn="l"/>
              </a:tabLst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Поступая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таким образом, вы 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показываете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620688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Не кладите смартфон на 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стол в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 общественных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местах 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103707"/>
            <a:ext cx="34563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fontAlgn="base">
              <a:spcAft>
                <a:spcPts val="0"/>
              </a:spcAft>
              <a:tabLst>
                <a:tab pos="914400" algn="l"/>
              </a:tabLst>
            </a:pPr>
            <a:r>
              <a:rPr lang="ru-RU" sz="2400" b="1" dirty="0">
                <a:solidFill>
                  <a:schemeClr val="bg1"/>
                </a:solidFill>
                <a:ea typeface="Times New Roman"/>
                <a:cs typeface="Times New Roman"/>
              </a:rPr>
              <a:t>насколько важную роль в вашей жизни играет устройство связи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78955" y="2147207"/>
            <a:ext cx="3563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fontAlgn="base">
              <a:spcAft>
                <a:spcPts val="0"/>
              </a:spcAft>
              <a:tabLst>
                <a:tab pos="914400" algn="l"/>
              </a:tabLst>
            </a:pPr>
            <a:r>
              <a:rPr lang="ru-RU" sz="2400" b="1" dirty="0">
                <a:solidFill>
                  <a:schemeClr val="bg1"/>
                </a:solidFill>
                <a:ea typeface="Times New Roman"/>
                <a:cs typeface="Times New Roman"/>
              </a:rPr>
              <a:t>насколько сильно вам неинтересна происходящая рядом надоедливая </a:t>
            </a:r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болтовня </a:t>
            </a:r>
            <a:endParaRPr lang="ru-RU" sz="24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7908403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-конечная звезда 4"/>
          <p:cNvSpPr/>
          <p:nvPr/>
        </p:nvSpPr>
        <p:spPr>
          <a:xfrm>
            <a:off x="3347864" y="3721537"/>
            <a:ext cx="2952328" cy="2592288"/>
          </a:xfrm>
          <a:prstGeom prst="star7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692696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fontAlgn="base">
              <a:spcAft>
                <a:spcPts val="0"/>
              </a:spcAft>
              <a:tabLst>
                <a:tab pos="914400" algn="l"/>
              </a:tabLst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Если вы идете с кем-нибудь, 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ea typeface="Times New Roman"/>
              <a:cs typeface="Times New Roman"/>
            </a:endParaRPr>
          </a:p>
          <a:p>
            <a:pPr marL="0" lvl="1" algn="ctr" fontAlgn="base">
              <a:spcAft>
                <a:spcPts val="0"/>
              </a:spcAft>
              <a:tabLst>
                <a:tab pos="914400" algn="l"/>
              </a:tabLst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и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 ваш спутник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поздоровался с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 незнакомым вам человеком, 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28407" y="4581128"/>
            <a:ext cx="219124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ctr" fontAlgn="base">
              <a:lnSpc>
                <a:spcPct val="150000"/>
              </a:lnSpc>
              <a:spcAft>
                <a:spcPts val="0"/>
              </a:spcAft>
              <a:tabLst>
                <a:tab pos="914400" algn="l"/>
              </a:tabLst>
            </a:pPr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следует</a:t>
            </a:r>
          </a:p>
          <a:p>
            <a:pPr marL="0" lvl="1" algn="ctr" fontAlgn="base">
              <a:lnSpc>
                <a:spcPts val="1800"/>
              </a:lnSpc>
              <a:spcAft>
                <a:spcPts val="0"/>
              </a:spcAft>
              <a:tabLst>
                <a:tab pos="914400" algn="l"/>
              </a:tabLst>
            </a:pPr>
            <a:r>
              <a:rPr lang="ru-RU" sz="2400" b="1" dirty="0">
                <a:solidFill>
                  <a:schemeClr val="bg1"/>
                </a:solidFill>
                <a:ea typeface="Times New Roman"/>
                <a:cs typeface="Times New Roman"/>
              </a:rPr>
              <a:t>п</a:t>
            </a:r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оздороваться</a:t>
            </a:r>
          </a:p>
          <a:p>
            <a:pPr marL="0" lvl="1" algn="ctr" fontAlgn="base">
              <a:lnSpc>
                <a:spcPts val="1800"/>
              </a:lnSpc>
              <a:spcAft>
                <a:spcPts val="0"/>
              </a:spcAft>
              <a:tabLst>
                <a:tab pos="914400" algn="l"/>
              </a:tabLst>
            </a:pPr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и</a:t>
            </a:r>
            <a:r>
              <a:rPr lang="ru-RU" sz="2400" b="1" dirty="0">
                <a:solidFill>
                  <a:schemeClr val="bg1"/>
                </a:solidFill>
                <a:ea typeface="Times New Roman"/>
                <a:cs typeface="Times New Roman"/>
              </a:rPr>
              <a:t> </a:t>
            </a:r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вам</a:t>
            </a:r>
            <a:endParaRPr lang="ru-RU" sz="2400" b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6" name="7-конечная звезда 5"/>
          <p:cNvSpPr/>
          <p:nvPr/>
        </p:nvSpPr>
        <p:spPr>
          <a:xfrm>
            <a:off x="606464" y="2204864"/>
            <a:ext cx="2952328" cy="2592288"/>
          </a:xfrm>
          <a:prstGeom prst="star7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7-конечная звезда 6"/>
          <p:cNvSpPr/>
          <p:nvPr/>
        </p:nvSpPr>
        <p:spPr>
          <a:xfrm>
            <a:off x="5796136" y="2200082"/>
            <a:ext cx="2952328" cy="2592288"/>
          </a:xfrm>
          <a:prstGeom prst="star7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55209" y="2979385"/>
            <a:ext cx="2454839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ctr" fontAlgn="base">
              <a:lnSpc>
                <a:spcPct val="150000"/>
              </a:lnSpc>
              <a:spcAft>
                <a:spcPts val="0"/>
              </a:spcAft>
              <a:tabLst>
                <a:tab pos="914400" algn="l"/>
              </a:tabLst>
            </a:pPr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следует</a:t>
            </a:r>
          </a:p>
          <a:p>
            <a:pPr marL="0" lvl="1" algn="ctr" fontAlgn="base">
              <a:lnSpc>
                <a:spcPts val="1800"/>
              </a:lnSpc>
              <a:spcAft>
                <a:spcPts val="0"/>
              </a:spcAft>
              <a:tabLst>
                <a:tab pos="914400" algn="l"/>
              </a:tabLst>
            </a:pPr>
            <a:r>
              <a:rPr lang="ru-RU" sz="2400" b="1" dirty="0">
                <a:solidFill>
                  <a:schemeClr val="bg1"/>
                </a:solidFill>
                <a:ea typeface="Times New Roman"/>
                <a:cs typeface="Times New Roman"/>
              </a:rPr>
              <a:t>в</a:t>
            </a:r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ам улыбнуться</a:t>
            </a:r>
            <a:endParaRPr lang="ru-RU" sz="2400" b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21894" y="2979384"/>
            <a:ext cx="2451890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ctr" fontAlgn="base">
              <a:lnSpc>
                <a:spcPct val="150000"/>
              </a:lnSpc>
              <a:spcAft>
                <a:spcPts val="0"/>
              </a:spcAft>
              <a:tabLst>
                <a:tab pos="914400" algn="l"/>
              </a:tabLst>
            </a:pPr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следует</a:t>
            </a:r>
          </a:p>
          <a:p>
            <a:pPr marL="0" lvl="1" algn="ctr" fontAlgn="base">
              <a:lnSpc>
                <a:spcPts val="1800"/>
              </a:lnSpc>
              <a:spcAft>
                <a:spcPts val="0"/>
              </a:spcAft>
              <a:tabLst>
                <a:tab pos="914400" algn="l"/>
              </a:tabLst>
            </a:pPr>
            <a:r>
              <a:rPr lang="ru-RU" sz="2400" b="1" dirty="0">
                <a:solidFill>
                  <a:schemeClr val="bg1"/>
                </a:solidFill>
                <a:ea typeface="Times New Roman"/>
                <a:cs typeface="Times New Roman"/>
              </a:rPr>
              <a:t>в</a:t>
            </a:r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ам промолчать</a:t>
            </a:r>
            <a:endParaRPr lang="ru-RU" sz="2400" b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4777780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2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3" grpId="0"/>
      <p:bldP spid="6" grpId="0" animBg="1"/>
      <p:bldP spid="7" grpId="0" animBg="1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4499" y="4384545"/>
            <a:ext cx="41044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Улыбнитесь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и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 вежливо удалитесь от невоспитанного собеседника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637812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Если вас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оскорбили 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3302770"/>
            <a:ext cx="4248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Не опускайтесь до его уровня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43726" y="2192235"/>
            <a:ext cx="41885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и, тем более, повышать голос на оскорбившего вас человека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Выгнутая влево стрелка 7"/>
          <p:cNvSpPr/>
          <p:nvPr/>
        </p:nvSpPr>
        <p:spPr>
          <a:xfrm>
            <a:off x="708780" y="1484784"/>
            <a:ext cx="1834946" cy="1398086"/>
          </a:xfrm>
          <a:prstGeom prst="curv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6804248" y="2492896"/>
            <a:ext cx="1872208" cy="1512168"/>
          </a:xfrm>
          <a:prstGeom prst="curved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786216" y="3429000"/>
            <a:ext cx="1728192" cy="1440160"/>
          </a:xfrm>
          <a:prstGeom prst="curv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03578" y="123131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не следует отвечать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ea typeface="Times New Roman"/>
            </a:endParaRP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аналогичной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грубостью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0935781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 animBg="1"/>
      <p:bldP spid="9" grpId="0" animBg="1"/>
      <p:bldP spid="10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несколько документов 7"/>
          <p:cNvSpPr/>
          <p:nvPr/>
        </p:nvSpPr>
        <p:spPr>
          <a:xfrm>
            <a:off x="3834292" y="1412776"/>
            <a:ext cx="4176464" cy="3028076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92696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2060848"/>
            <a:ext cx="30963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26988" algn="ctr" fontAlgn="base">
              <a:spcAft>
                <a:spcPts val="0"/>
              </a:spcAft>
              <a:tabLst>
                <a:tab pos="914400" algn="l"/>
              </a:tabLst>
            </a:pPr>
            <a:r>
              <a:rPr lang="ru-RU" sz="2400" b="1" dirty="0">
                <a:solidFill>
                  <a:schemeClr val="bg1"/>
                </a:solidFill>
                <a:ea typeface="Times New Roman"/>
                <a:cs typeface="Times New Roman"/>
              </a:rPr>
              <a:t> </a:t>
            </a:r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просто </a:t>
            </a:r>
            <a:r>
              <a:rPr lang="ru-RU" sz="2400" b="1" dirty="0">
                <a:solidFill>
                  <a:schemeClr val="bg1"/>
                </a:solidFill>
                <a:ea typeface="Times New Roman"/>
                <a:cs typeface="Times New Roman"/>
              </a:rPr>
              <a:t>не повторяйте подобных </a:t>
            </a:r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ошибок</a:t>
            </a:r>
            <a:endParaRPr lang="ru-RU" sz="2400" b="1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63973" y="692696"/>
            <a:ext cx="68355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>Если после извинения вы прощены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Блок-схема: документ 8"/>
          <p:cNvSpPr/>
          <p:nvPr/>
        </p:nvSpPr>
        <p:spPr>
          <a:xfrm>
            <a:off x="3670120" y="2204864"/>
            <a:ext cx="3494168" cy="2524020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02137" y="2304587"/>
            <a:ext cx="32061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ea typeface="Times New Roman"/>
                <a:cs typeface="Times New Roman"/>
              </a:rPr>
              <a:t>не стоит еще раз возвращаться к обидному вопросу и просить прощение </a:t>
            </a:r>
            <a:r>
              <a:rPr lang="ru-RU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повторно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2620895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40273E-6 L -0.01406 0.11844 C -0.02031 0.17164 -0.06528 0.22947 -0.09549 0.22323 L -0.1625 0.20912 " pathEditMode="relative" rAng="5942654" ptsTypes="FfFF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25" y="10456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8 0.02915 L -0.01893 0.15383 C -0.03229 0.20935 -0.07431 0.2651 -0.09688 0.25584 L -0.14705 0.2341 " pathEditMode="relative" rAng="-4326983" ptsTypes="FfFF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17" y="102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/>
      <p:bldP spid="7" grpId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413</Words>
  <Application>Microsoft Office PowerPoint</Application>
  <PresentationFormat>Экран (4:3)</PresentationFormat>
  <Paragraphs>98</Paragraphs>
  <Slides>11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ДДТ Компьютер</cp:lastModifiedBy>
  <cp:revision>28</cp:revision>
  <dcterms:created xsi:type="dcterms:W3CDTF">2013-08-20T23:50:31Z</dcterms:created>
  <dcterms:modified xsi:type="dcterms:W3CDTF">2014-11-20T06:52:13Z</dcterms:modified>
</cp:coreProperties>
</file>