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76" r:id="rId2"/>
    <p:sldId id="256" r:id="rId3"/>
    <p:sldId id="277" r:id="rId4"/>
    <p:sldId id="257" r:id="rId5"/>
    <p:sldId id="274" r:id="rId6"/>
    <p:sldId id="261" r:id="rId7"/>
    <p:sldId id="264" r:id="rId8"/>
    <p:sldId id="265" r:id="rId9"/>
    <p:sldId id="266" r:id="rId10"/>
    <p:sldId id="267" r:id="rId11"/>
    <p:sldId id="275" r:id="rId12"/>
    <p:sldId id="260" r:id="rId13"/>
    <p:sldId id="268" r:id="rId14"/>
    <p:sldId id="270" r:id="rId15"/>
    <p:sldId id="272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DE7E9-777F-4288-9FAC-F37AC113929E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A7504-67A2-4E81-89F6-5C60775A4A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3651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496B-4628-4EA7-AFA2-140F2E8A9757}" type="datetime1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358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FBAA-1798-4413-ACFD-F48567DA904B}" type="datetime1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020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508C-7BBE-4094-B6CD-568B73E2691E}" type="datetime1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9000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3250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873A5-1984-4BDD-AA12-9CE2354CE476}" type="datetime1">
              <a:rPr lang="ru-RU" smtClean="0"/>
              <a:pPr/>
              <a:t>02.07.2013</a:t>
            </a:fld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Преподаватель физики УСВУ Самойлова А.С.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F946E-7F70-46F7-BBA0-77742173D7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3264049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6893-B78A-4EB8-90EF-DE060E917B82}" type="datetime1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34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61DA-74F1-4BA7-8D6F-009F84DECF78}" type="datetime1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014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6BC3-4CAA-4D34-887E-95AA3F3812D4}" type="datetime1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469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9BA8-D55D-4C34-BF1B-4E8D9E6D1F43}" type="datetime1">
              <a:rPr lang="ru-RU" smtClean="0"/>
              <a:pPr/>
              <a:t>02.07.2013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180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B9DE-863D-4067-BC0A-AD12ADBA3641}" type="datetime1">
              <a:rPr lang="ru-RU" smtClean="0"/>
              <a:pPr/>
              <a:t>02.07.2013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81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DC9B-2C7C-48DB-B9CC-B61F46E90972}" type="datetime1">
              <a:rPr lang="ru-RU" smtClean="0"/>
              <a:pPr/>
              <a:t>02.07.2013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985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DF82-65DA-454F-8B65-C444BAED8CE5}" type="datetime1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137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5B59-F599-448A-8B0C-4BE736AEF75A}" type="datetime1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297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873A5-1984-4BDD-AA12-9CE2354CE476}" type="datetime1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Преподаватель физики УСВУ Самойлова А.С.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F946E-7F70-46F7-BBA0-77742173D7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689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472136" cy="476250"/>
          </a:xfrm>
        </p:spPr>
        <p:txBody>
          <a:bodyPr/>
          <a:lstStyle/>
          <a:p>
            <a:r>
              <a:rPr lang="ru-RU" dirty="0" smtClean="0"/>
              <a:t>Преподаватель физики УСВУ Самойлова А.С.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03012" y="476672"/>
            <a:ext cx="7572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n w="50800"/>
                <a:solidFill>
                  <a:schemeClr val="accent4">
                    <a:lumMod val="75000"/>
                  </a:schemeClr>
                </a:solidFill>
              </a:rPr>
              <a:t>Федеральное государственное казённое </a:t>
            </a:r>
            <a:r>
              <a:rPr lang="ru-RU" sz="1600" b="1" smtClean="0">
                <a:ln w="50800"/>
                <a:solidFill>
                  <a:schemeClr val="accent4">
                    <a:lumMod val="75000"/>
                  </a:schemeClr>
                </a:solidFill>
              </a:rPr>
              <a:t>общеобразовательное учреждение </a:t>
            </a:r>
            <a:r>
              <a:rPr lang="ru-RU" sz="1600" b="1" dirty="0" smtClean="0">
                <a:ln w="50800"/>
                <a:solidFill>
                  <a:schemeClr val="accent4">
                    <a:lumMod val="75000"/>
                  </a:schemeClr>
                </a:solidFill>
              </a:rPr>
              <a:t>«Уссурийское суворовское военное училище»</a:t>
            </a:r>
            <a:endParaRPr lang="ru-RU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6000"/>
          </a:blip>
          <a:stretch>
            <a:fillRect/>
          </a:stretch>
        </p:blipFill>
        <p:spPr>
          <a:xfrm>
            <a:off x="179512" y="451715"/>
            <a:ext cx="1006621" cy="1092778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4724400" y="4653136"/>
            <a:ext cx="41434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50800"/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dirty="0" smtClean="0">
                <a:ln w="1905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Преподаватель </a:t>
            </a:r>
          </a:p>
          <a:p>
            <a:pPr algn="ctr"/>
            <a:r>
              <a:rPr lang="ru-RU" sz="1600" b="1" dirty="0" smtClean="0">
                <a:ln w="1905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отдельной дисциплины </a:t>
            </a:r>
          </a:p>
          <a:p>
            <a:pPr algn="ctr"/>
            <a:r>
              <a:rPr lang="ru-RU" sz="1600" b="1" dirty="0" smtClean="0">
                <a:ln w="1905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(физика, химия, биология) </a:t>
            </a:r>
          </a:p>
          <a:p>
            <a:pPr algn="ctr"/>
            <a:r>
              <a:rPr lang="ru-RU" sz="1600" b="1" dirty="0" smtClean="0">
                <a:ln w="1905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Самойлова А.С.</a:t>
            </a:r>
            <a:endParaRPr lang="ru-RU" sz="1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204864"/>
            <a:ext cx="7358114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Лабораторная работа № 1.</a:t>
            </a:r>
          </a:p>
          <a:p>
            <a:pPr algn="ctr"/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Тема: определение цены деления измерительного прибора.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6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428604"/>
            <a:ext cx="617970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Указания к работе </a:t>
            </a:r>
            <a:endParaRPr lang="ru-RU" sz="3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ru-RU" sz="2400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см. инструкцию из </a:t>
            </a:r>
            <a:r>
              <a:rPr lang="ru-RU" sz="24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учебника, </a:t>
            </a:r>
            <a:r>
              <a:rPr lang="ru-RU" sz="2400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с. 159−160</a:t>
            </a:r>
            <a:r>
              <a:rPr lang="ru-RU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).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71538" y="1725500"/>
            <a:ext cx="785818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600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Налейте полный стакан воды, потом осторожно перелейте в измерительный цилиндр. Определите и запишите с учётом погрешности, чему равен объём налитой воды. Вместимость стакана будет такой же.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600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600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Таким же образом определите вместимость колбы, аптечных склянок и других сосудов, которые находятся на вашем столе.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600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600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Результаты измерений запишите в таблицу.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0228795"/>
              </p:ext>
            </p:extLst>
          </p:nvPr>
        </p:nvGraphicFramePr>
        <p:xfrm>
          <a:off x="2214546" y="4429132"/>
          <a:ext cx="6317894" cy="1158240"/>
        </p:xfrm>
        <a:graphic>
          <a:graphicData uri="http://schemas.openxmlformats.org/drawingml/2006/table">
            <a:tbl>
              <a:tblPr/>
              <a:tblGrid>
                <a:gridCol w="962498"/>
                <a:gridCol w="1630025"/>
                <a:gridCol w="1997179"/>
                <a:gridCol w="1728192"/>
              </a:tblGrid>
              <a:tr h="177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№ опыта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Название сосуда 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Объём жидкости </a:t>
                      </a: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Vж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, см</a:t>
                      </a:r>
                      <a:r>
                        <a:rPr lang="ru-RU" sz="1800" b="1" baseline="30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Вместимость сосуда </a:t>
                      </a: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Vс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, см</a:t>
                      </a:r>
                      <a:r>
                        <a:rPr lang="ru-RU" sz="1800" b="1" baseline="30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Мензурка 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Мензурка 2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233882" cy="476250"/>
          </a:xfrm>
        </p:spPr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3000256"/>
              </p:ext>
            </p:extLst>
          </p:nvPr>
        </p:nvGraphicFramePr>
        <p:xfrm>
          <a:off x="1285852" y="1214422"/>
          <a:ext cx="7191403" cy="1158240"/>
        </p:xfrm>
        <a:graphic>
          <a:graphicData uri="http://schemas.openxmlformats.org/drawingml/2006/table">
            <a:tbl>
              <a:tblPr/>
              <a:tblGrid>
                <a:gridCol w="915270"/>
                <a:gridCol w="1569033"/>
                <a:gridCol w="2222797"/>
                <a:gridCol w="2484303"/>
              </a:tblGrid>
              <a:tr h="177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№ опыта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Название сосуда 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Объём жидкости </a:t>
                      </a: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Vж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, см</a:t>
                      </a:r>
                      <a:r>
                        <a:rPr lang="ru-RU" sz="1800" b="1" baseline="30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Вместимость сосуда </a:t>
                      </a: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Vс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, см</a:t>
                      </a:r>
                      <a:r>
                        <a:rPr lang="ru-RU" sz="1800" b="1" baseline="30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Мензурка 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Мензурка 2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71604" y="500042"/>
            <a:ext cx="285752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Ход работы:</a:t>
            </a:r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20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662510" cy="476250"/>
          </a:xfrm>
        </p:spPr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6972137"/>
              </p:ext>
            </p:extLst>
          </p:nvPr>
        </p:nvGraphicFramePr>
        <p:xfrm>
          <a:off x="1214414" y="2543172"/>
          <a:ext cx="2021204" cy="457200"/>
        </p:xfrm>
        <a:graphic>
          <a:graphicData uri="http://schemas.openxmlformats.org/drawingml/2006/table">
            <a:tbl>
              <a:tblPr/>
              <a:tblGrid>
                <a:gridCol w="2021204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 л = 10</a:t>
                      </a:r>
                      <a:r>
                        <a:rPr kumimoji="0" 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−3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2400" b="1" baseline="30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85852" y="3714752"/>
          <a:ext cx="1996440" cy="457200"/>
        </p:xfrm>
        <a:graphic>
          <a:graphicData uri="http://schemas.openxmlformats.org/drawingml/2006/table">
            <a:tbl>
              <a:tblPr/>
              <a:tblGrid>
                <a:gridCol w="199644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 мл = 1 см</a:t>
                      </a:r>
                      <a:r>
                        <a:rPr kumimoji="0" 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/>
                    </a:p>
                  </a:txBody>
                  <a:tcPr>
                    <a:lnL w="28575" cmpd="sng">
                      <a:solidFill>
                        <a:srgbClr val="C00000"/>
                      </a:solidFill>
                      <a:prstDash val="solid"/>
                    </a:lnL>
                    <a:lnR w="28575" cmpd="sng">
                      <a:solidFill>
                        <a:srgbClr val="C00000"/>
                      </a:solidFill>
                      <a:prstDash val="solid"/>
                    </a:lnR>
                    <a:lnT w="28575" cmpd="sng">
                      <a:solidFill>
                        <a:srgbClr val="C00000"/>
                      </a:solidFill>
                      <a:prstDash val="solid"/>
                    </a:lnT>
                    <a:lnB w="28575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214414" y="3200427"/>
            <a:ext cx="49292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т.к. 1 мл = 10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−3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 = 10</a:t>
            </a:r>
            <a:r>
              <a:rPr lang="ru-RU" sz="20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−6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lang="ru-RU" sz="2000" b="1" baseline="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см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==&gt;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4500570"/>
            <a:ext cx="2635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Предел измерения – 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4500570"/>
            <a:ext cx="10070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 см</a:t>
            </a:r>
            <a:r>
              <a:rPr lang="ru-RU" sz="20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47310" y="1700808"/>
            <a:ext cx="1234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100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±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2,5   </a:t>
            </a:r>
            <a:endParaRPr lang="ru-RU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560" y="2050223"/>
            <a:ext cx="111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84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± 0,5   </a:t>
            </a:r>
            <a:endParaRPr lang="ru-RU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7147833" y="2564904"/>
            <a:ext cx="986505" cy="3288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6882375" y="1700808"/>
            <a:ext cx="530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250</a:t>
            </a:r>
            <a:endParaRPr lang="ru-RU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82375" y="2061568"/>
            <a:ext cx="530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100</a:t>
            </a:r>
            <a:endParaRPr lang="ru-RU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sp>
        <p:nvSpPr>
          <p:cNvPr id="16" name="Управляющая кнопка: возврат 15">
            <a:hlinkClick r:id="rId3" action="ppaction://hlinksldjump" highlightClick="1"/>
          </p:cNvPr>
          <p:cNvSpPr/>
          <p:nvPr/>
        </p:nvSpPr>
        <p:spPr>
          <a:xfrm>
            <a:off x="6220682" y="5982789"/>
            <a:ext cx="715695" cy="69685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 конец 16">
            <a:hlinkClick r:id="rId4" action="ppaction://hlinksldjump" highlightClick="1"/>
          </p:cNvPr>
          <p:cNvSpPr/>
          <p:nvPr/>
        </p:nvSpPr>
        <p:spPr>
          <a:xfrm>
            <a:off x="7272155" y="5961263"/>
            <a:ext cx="737859" cy="75438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6000760" y="1285860"/>
            <a:ext cx="1114426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928662" y="1214422"/>
            <a:ext cx="49292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Ц.Д. = ----------------- =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85918" y="1357298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(100 − 50) см</a:t>
            </a:r>
            <a:r>
              <a:rPr lang="ru-RU" b="1" baseline="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00232" y="1857364"/>
            <a:ext cx="880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дел.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571868" y="1500174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см</a:t>
            </a:r>
            <a:r>
              <a:rPr lang="ru-RU" b="1" baseline="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/дел .</a:t>
            </a:r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28662" y="2357430"/>
            <a:ext cx="39290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Ц.Д.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ΔV = ------- ,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28662" y="3429000"/>
            <a:ext cx="52864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ΔV = -------- =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43042" y="3571876"/>
            <a:ext cx="694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см</a:t>
            </a:r>
            <a:r>
              <a:rPr lang="ru-RU" b="1" baseline="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85918" y="400050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643174" y="3786190"/>
            <a:ext cx="867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2,5 см</a:t>
            </a:r>
            <a:r>
              <a:rPr lang="ru-RU" b="1" baseline="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000100" y="4500570"/>
            <a:ext cx="25220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(         ±       ) см</a:t>
            </a:r>
            <a:r>
              <a:rPr lang="ru-RU" sz="20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643042" y="4500570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357422" y="450057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2,5</a:t>
            </a:r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305320" cy="476250"/>
          </a:xfrm>
        </p:spPr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Управляющая кнопка: возврат 2">
            <a:hlinkClick r:id="rId3" action="ppaction://hlinksldjump" highlightClick="1"/>
          </p:cNvPr>
          <p:cNvSpPr/>
          <p:nvPr/>
        </p:nvSpPr>
        <p:spPr>
          <a:xfrm>
            <a:off x="7596336" y="5589240"/>
            <a:ext cx="720080" cy="75438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6" grpId="0"/>
      <p:bldP spid="17" grpId="0"/>
      <p:bldP spid="18" grpId="0"/>
      <p:bldP spid="3075" grpId="0"/>
      <p:bldP spid="3076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285852" y="1071546"/>
            <a:ext cx="750099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Предел измерения –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(        −      ) см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Ц.Д. = ------------------- =        см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/дел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дел.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см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ΔV = --------- =        см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(       ±       ) см</a:t>
            </a:r>
            <a:r>
              <a:rPr lang="ru-RU" sz="20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519634" cy="476250"/>
          </a:xfrm>
        </p:spPr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05631" y="1772816"/>
            <a:ext cx="917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 см³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234726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90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232565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28310" y="29335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64168" y="257909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21745" y="350100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22703" y="38703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0,5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06329" y="478755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84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75493" y="4787555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0,5</a:t>
            </a:r>
            <a:endParaRPr lang="ru-RU" dirty="0"/>
          </a:p>
        </p:txBody>
      </p:sp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7596336" y="5373215"/>
            <a:ext cx="720080" cy="82608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14600" y="423967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428860" y="4643446"/>
            <a:ext cx="5214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                                                    V, см</a:t>
            </a:r>
            <a:r>
              <a:rPr lang="ru-RU" sz="2400" baseline="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461" y="2276872"/>
            <a:ext cx="8678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Определили цену деления измерительного цилиндра (мензурки), научились пользоваться им и определять с его помощью объём жидкости.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9465" y="3063536"/>
            <a:ext cx="86061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Погрешность измерения не может быть больше цены деления. Чем меньше цена деления, тем больше точность измерения.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854381"/>
            <a:ext cx="8534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учётом погрешности измерения величин объём жидкости в измерительном цилиндре (мензурке) равен: V = (84 ± 0,5) см</a:t>
            </a:r>
            <a:r>
              <a:rPr lang="ru-RU" sz="2000" baseline="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406161"/>
            <a:ext cx="257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5400" b="1" i="0" u="none" strike="noStrike" cap="none" spc="0" normalizeH="0" baseline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Вывод. </a:t>
            </a:r>
            <a:endParaRPr lang="ru-RU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500430" y="4857760"/>
            <a:ext cx="142876" cy="12860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643570" y="4857760"/>
            <a:ext cx="142876" cy="12860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5000636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84,5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14678" y="5000636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83,5</a:t>
            </a:r>
            <a:endParaRPr lang="ru-RU" sz="2400" dirty="0"/>
          </a:p>
        </p:txBody>
      </p:sp>
      <p:cxnSp>
        <p:nvCxnSpPr>
          <p:cNvPr id="12" name="Прямая соединительная линия 11"/>
          <p:cNvCxnSpPr>
            <a:endCxn id="7" idx="7"/>
          </p:cNvCxnSpPr>
          <p:nvPr/>
        </p:nvCxnSpPr>
        <p:spPr>
          <a:xfrm rot="10800000" flipV="1">
            <a:off x="3622382" y="4714884"/>
            <a:ext cx="163800" cy="16171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3929058" y="4714884"/>
            <a:ext cx="163800" cy="16171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4214810" y="4714884"/>
            <a:ext cx="163800" cy="16171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4572000" y="4714884"/>
            <a:ext cx="163800" cy="16171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4857752" y="4714884"/>
            <a:ext cx="163800" cy="16171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5072066" y="4714884"/>
            <a:ext cx="163800" cy="16171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5429256" y="4714884"/>
            <a:ext cx="163800" cy="16171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254340" y="500063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84</a:t>
            </a:r>
            <a:endParaRPr lang="ru-RU" sz="2400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786050" y="4920475"/>
            <a:ext cx="3857652" cy="1588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4429124" y="4857760"/>
            <a:ext cx="142876" cy="12860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876824" cy="476250"/>
          </a:xfrm>
        </p:spPr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 dirty="0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7" grpId="0" animBg="1"/>
      <p:bldP spid="8" grpId="0" animBg="1"/>
      <p:bldP spid="9" grpId="0"/>
      <p:bldP spid="10" grpId="0"/>
      <p:bldP spid="19" grpId="0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2" y="1643050"/>
            <a:ext cx="75724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Лабораторная работа № 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…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Оборудование: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работы (таблица, чертёж, схема): 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285728"/>
            <a:ext cx="735811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Подготовка к лабораторной работе (</a:t>
            </a:r>
            <a:r>
              <a:rPr lang="ru-RU" sz="3200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записи в тетради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).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305320" cy="476250"/>
          </a:xfrm>
        </p:spPr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Училище\Училище\Фото к уроку-Физика\Разделы физики\Мензурка, пробирка, термометр\Измерительные сосуд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2500306"/>
            <a:ext cx="2652718" cy="3383569"/>
          </a:xfrm>
          <a:prstGeom prst="rect">
            <a:avLst/>
          </a:prstGeom>
          <a:noFill/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1000100" y="1571612"/>
            <a:ext cx="7858180" cy="7143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Задание с/</a:t>
            </a:r>
            <a:r>
              <a:rPr kumimoji="0" lang="ru-R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ru-RU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</a:t>
            </a: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§§ 1−6; Л.-№ 17.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876824" cy="476250"/>
          </a:xfrm>
        </p:spPr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5715016"/>
            <a:ext cx="4486284" cy="35719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с/</a:t>
            </a:r>
            <a:r>
              <a:rPr lang="ru-RU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000" dirty="0" err="1" smtClean="0">
                <a:solidFill>
                  <a:schemeClr val="accent2"/>
                </a:solidFill>
              </a:rPr>
              <a:t>пов</a:t>
            </a:r>
            <a:r>
              <a:rPr lang="ru-RU" sz="2000" dirty="0" smtClean="0">
                <a:solidFill>
                  <a:schemeClr val="accent2"/>
                </a:solidFill>
              </a:rPr>
              <a:t>. §§ 1−6; Л.-№ 17.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616152" cy="476250"/>
          </a:xfrm>
        </p:spPr>
        <p:txBody>
          <a:bodyPr/>
          <a:lstStyle/>
          <a:p>
            <a:r>
              <a:rPr lang="ru-RU" dirty="0" smtClean="0"/>
              <a:t>Преподаватель физики УСВУ Самойлова А.С.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204864"/>
            <a:ext cx="7358114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Лабораторная работа № 1.</a:t>
            </a:r>
          </a:p>
          <a:p>
            <a:pPr algn="ctr"/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Тема: определение цены деления измерительного прибора.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924944"/>
            <a:ext cx="85689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ТЕМА: </a:t>
            </a:r>
            <a:r>
              <a:rPr lang="ru-RU" sz="32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3200" b="1" cap="none" spc="0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Измерение физических величин».</a:t>
            </a:r>
            <a:endParaRPr lang="ru-RU" sz="3200" b="1" cap="none" spc="0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6174" y="1916832"/>
            <a:ext cx="7222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5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Физический диктант</a:t>
            </a:r>
            <a:endParaRPr lang="ru-RU" sz="5400" b="1" cap="none" spc="0" dirty="0">
              <a:ln w="11430"/>
              <a:solidFill>
                <a:schemeClr val="accent5">
                  <a:lumMod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832176" cy="476250"/>
          </a:xfrm>
        </p:spPr>
        <p:txBody>
          <a:bodyPr/>
          <a:lstStyle/>
          <a:p>
            <a:r>
              <a:rPr lang="ru-RU" dirty="0" smtClean="0"/>
              <a:t>Преподаватель физики УСВУ Самойлова А.С.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48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2" y="1643050"/>
            <a:ext cx="75724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Лабораторная работа № 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…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Оборудование: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работы (таблица, чертёж, схема): 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285728"/>
            <a:ext cx="735811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Подготовка к лабораторной работе (записи в тетради).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019568" cy="476250"/>
          </a:xfrm>
        </p:spPr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643050"/>
            <a:ext cx="735811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2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Лабораторная работа № 1.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091006" cy="476250"/>
          </a:xfrm>
        </p:spPr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636912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Тема: </a:t>
            </a:r>
            <a:r>
              <a:rPr lang="ru-RU" sz="2000" spc="150" dirty="0">
                <a:ln w="11430"/>
                <a:solidFill>
                  <a:srgbClr val="002060"/>
                </a:solidFill>
              </a:rPr>
              <a:t>определение цены деления измерительного прибора.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9253" y="3284984"/>
            <a:ext cx="135732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4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Цель:</a:t>
            </a:r>
            <a:r>
              <a:rPr lang="ru-RU" sz="20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0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ru-RU" sz="2000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9253" y="3284984"/>
            <a:ext cx="84610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</a:t>
            </a:r>
            <a:r>
              <a:rPr lang="ru-RU" sz="2000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определить цену деления измерительного цилиндра (мензурки), научиться пользоваться им и определять с его помощью объём жидкости.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4219" y="4149080"/>
            <a:ext cx="249433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Оборудование</a:t>
            </a:r>
            <a:r>
              <a:rPr lang="ru-RU" sz="24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149080"/>
            <a:ext cx="82809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/>
            <a:r>
              <a:rPr lang="ru-RU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                           </a:t>
            </a:r>
            <a:r>
              <a:rPr lang="ru-RU" sz="2000" spc="1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измерительный </a:t>
            </a:r>
            <a:r>
              <a:rPr lang="ru-RU" sz="2000" spc="1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цилиндр (мензурка); стакан с водой; небольшая колба и другие </a:t>
            </a:r>
            <a:r>
              <a:rPr lang="ru-RU" sz="2000" spc="1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сосуды.</a:t>
            </a:r>
            <a:endParaRPr lang="ru-RU" sz="2000" spc="1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428604"/>
            <a:ext cx="568264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cap="none" spc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Указания к работе </a:t>
            </a:r>
            <a:endParaRPr lang="ru-RU" sz="3200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ru-RU" sz="2400" cap="none" spc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см. инструкцию из </a:t>
            </a:r>
            <a:r>
              <a:rPr lang="ru-RU" sz="2400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учебника, </a:t>
            </a:r>
            <a:r>
              <a:rPr lang="ru-RU" sz="2400" cap="none" spc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с. 159−160</a:t>
            </a:r>
            <a:r>
              <a:rPr lang="ru-RU" sz="2400" b="1" cap="none" spc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).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39371" y="1844824"/>
            <a:ext cx="8534752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600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Рассмотрите измерительный цилиндр, обратите внимание на его деления. Ответьте на следующие вопросы: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7463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600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 Какой объём жидкости вмещает измерительный цилиндр, если жидкость налита: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2547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600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до верхнего штриха;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2547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600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до первого снизу штриха, обозначенного цифрой, отличного от нуля?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7463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600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Какой объём жидкости помещается: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2547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600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между 2-м и 3-м штрихами, обозначенными цифрами;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2547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600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между соседними (самыми близкими) штрихами мензурки?</a:t>
            </a:r>
          </a:p>
          <a:p>
            <a:pPr marL="62547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600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600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Как называется последняя вычисленная вами величина? Как определяют цену деления шкалы измерительного прибора?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019568" cy="476250"/>
          </a:xfrm>
        </p:spPr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357166"/>
            <a:ext cx="721523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ru-RU" sz="2800" b="1" i="1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Запомните!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28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ru-RU" sz="24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Прежде </a:t>
            </a:r>
            <a:r>
              <a:rPr lang="ru-RU" sz="2400" b="1" cap="none" spc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чем проводить измерения физической величины с помощью измерительного прибора, определите цену деления его шкалы.</a:t>
            </a:r>
          </a:p>
        </p:txBody>
      </p:sp>
      <p:pic>
        <p:nvPicPr>
          <p:cNvPr id="21506" name="Picture 2" descr="D:\Училище\Училище\Фото к уроку-Физика\Разделы физики\Измерительные приборы\Мензурка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357430"/>
            <a:ext cx="1266825" cy="3819525"/>
          </a:xfrm>
          <a:prstGeom prst="rect">
            <a:avLst/>
          </a:prstGeom>
          <a:noFill/>
        </p:spPr>
      </p:pic>
      <p:pic>
        <p:nvPicPr>
          <p:cNvPr id="21507" name="Picture 3" descr="D:\Училище\Училище\Фото к уроку-Физика\Разделы физики\Измерительные приборы\Мензурка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2357430"/>
            <a:ext cx="1257300" cy="3810000"/>
          </a:xfrm>
          <a:prstGeom prst="rect">
            <a:avLst/>
          </a:prstGeom>
          <a:noFill/>
        </p:spPr>
      </p:pic>
      <p:pic>
        <p:nvPicPr>
          <p:cNvPr id="21508" name="Picture 4" descr="D:\Училище\Училище\Фото к уроку-Физика\Разделы физики\Измерительные приборы\Мензурка-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357430"/>
            <a:ext cx="1257300" cy="3810000"/>
          </a:xfrm>
          <a:prstGeom prst="rect">
            <a:avLst/>
          </a:prstGeom>
          <a:noFill/>
        </p:spPr>
      </p:pic>
      <p:pic>
        <p:nvPicPr>
          <p:cNvPr id="21509" name="Picture 5" descr="D:\Училище\Училище\Фото к уроку-Физика\Разделы физики\Измерительные приборы\Мензурка-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3834" y="2357430"/>
            <a:ext cx="1257300" cy="3810000"/>
          </a:xfrm>
          <a:prstGeom prst="rect">
            <a:avLst/>
          </a:prstGeom>
          <a:noFill/>
        </p:spPr>
      </p:pic>
      <p:sp>
        <p:nvSpPr>
          <p:cNvPr id="7" name="Полилиния 6"/>
          <p:cNvSpPr/>
          <p:nvPr/>
        </p:nvSpPr>
        <p:spPr>
          <a:xfrm>
            <a:off x="8966200" y="56769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256112" cy="476250"/>
          </a:xfrm>
        </p:spPr>
        <p:txBody>
          <a:bodyPr/>
          <a:lstStyle/>
          <a:p>
            <a:r>
              <a:rPr lang="ru-RU" dirty="0" smtClean="0"/>
              <a:t>Преподаватель физики УСВУ Самойлова А.С.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1714488"/>
            <a:ext cx="70747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600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Рассмотрите рисунок 7 (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см. учебник, с. 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и определите цену деления изображённой на нём мензурки.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428604"/>
            <a:ext cx="568264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cap="none" spc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Указания к работе </a:t>
            </a:r>
            <a:endParaRPr lang="ru-RU" sz="3200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ru-RU" sz="2400" cap="none" spc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см. инструкцию из </a:t>
            </a:r>
            <a:r>
              <a:rPr lang="ru-RU" sz="2400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учебника, </a:t>
            </a:r>
            <a:r>
              <a:rPr lang="ru-RU" sz="2400" cap="none" spc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с. 159−160</a:t>
            </a:r>
            <a:r>
              <a:rPr lang="ru-RU" sz="2400" b="1" cap="none" spc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7358082" y="1857364"/>
            <a:ext cx="1221583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376758" cy="476250"/>
          </a:xfrm>
        </p:spPr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Училище\Училище\Фото к уроку-Физика\Разделы физики\Измерительные приборы\Правило работы с мензуркой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695" y="4445807"/>
            <a:ext cx="5836604" cy="196691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3528" y="1643050"/>
            <a:ext cx="860619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600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Налейте в измерительный цилиндр воды и запишите, чему равен объём налитой воды.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600200" algn="l"/>
              </a:tabLst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600200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600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Обратите внимание на правильное положение глаза при отсчёте объёма жидкости. Вода у стенок сосуда немного приподнимается, в средней же части сосуда поверхность жидкости почти плоская. Глаз следует направить на деление, совпадающее с плоской частью поверхности (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см. учебник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177, с. 160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428604"/>
            <a:ext cx="568264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cap="none" spc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Указания к работе </a:t>
            </a:r>
            <a:endParaRPr lang="ru-RU" sz="3200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ru-RU" sz="2400" cap="none" spc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см. инструкцию из </a:t>
            </a:r>
            <a:r>
              <a:rPr lang="ru-RU" sz="2400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учебника, </a:t>
            </a:r>
            <a:r>
              <a:rPr lang="ru-RU" sz="2400" cap="none" spc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с. 159−160</a:t>
            </a:r>
            <a:r>
              <a:rPr lang="ru-RU" sz="2400" b="1" cap="none" spc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357430"/>
            <a:ext cx="26575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3200" b="1" i="1" u="none" strike="noStrike" cap="none" spc="0" normalizeH="0" baseline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Примечание.</a:t>
            </a:r>
            <a:r>
              <a:rPr kumimoji="0" lang="ru-RU" sz="3200" b="1" i="0" u="none" strike="noStrike" cap="none" spc="0" normalizeH="0" baseline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63688" y="5501469"/>
            <a:ext cx="500066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912861" y="5349821"/>
            <a:ext cx="500066" cy="428628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372200" y="5352843"/>
            <a:ext cx="500066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1026" idx="2"/>
          </p:cNvCxnSpPr>
          <p:nvPr/>
        </p:nvCxnSpPr>
        <p:spPr>
          <a:xfrm>
            <a:off x="2857488" y="4857759"/>
            <a:ext cx="1499509" cy="155496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5688409" y="4733928"/>
            <a:ext cx="1714512" cy="164307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741376" y="4893477"/>
            <a:ext cx="1643074" cy="157163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683647" y="4800604"/>
            <a:ext cx="1724036" cy="150019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143240" y="6619875"/>
            <a:ext cx="4019568" cy="476250"/>
          </a:xfrm>
        </p:spPr>
        <p:txBody>
          <a:bodyPr/>
          <a:lstStyle/>
          <a:p>
            <a:r>
              <a:rPr lang="ru-RU" smtClean="0"/>
              <a:t>Преподаватель физики УСВУ Самойлова А.С.</a:t>
            </a: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46E-7F70-46F7-BBA0-77742173D77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810</TotalTime>
  <Words>910</Words>
  <Application>Microsoft Office PowerPoint</Application>
  <PresentationFormat>Экран (4:3)</PresentationFormat>
  <Paragraphs>180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Тема8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цены деленния, л-р</dc:title>
  <dc:creator>Самойлова А.С.</dc:creator>
  <cp:lastModifiedBy>User</cp:lastModifiedBy>
  <cp:revision>57</cp:revision>
  <dcterms:created xsi:type="dcterms:W3CDTF">2011-09-11T08:37:09Z</dcterms:created>
  <dcterms:modified xsi:type="dcterms:W3CDTF">2013-07-02T10:33:20Z</dcterms:modified>
</cp:coreProperties>
</file>