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  <p:sldMasterId id="2147484227" r:id="rId2"/>
    <p:sldMasterId id="2147484239" r:id="rId3"/>
    <p:sldMasterId id="2147484291" r:id="rId4"/>
    <p:sldMasterId id="2147484304" r:id="rId5"/>
  </p:sldMasterIdLst>
  <p:notesMasterIdLst>
    <p:notesMasterId r:id="rId21"/>
  </p:notesMasterIdLst>
  <p:sldIdLst>
    <p:sldId id="291" r:id="rId6"/>
    <p:sldId id="292" r:id="rId7"/>
    <p:sldId id="293" r:id="rId8"/>
    <p:sldId id="294" r:id="rId9"/>
    <p:sldId id="295" r:id="rId10"/>
    <p:sldId id="296" r:id="rId11"/>
    <p:sldId id="297" r:id="rId12"/>
    <p:sldId id="312" r:id="rId13"/>
    <p:sldId id="330" r:id="rId14"/>
    <p:sldId id="299" r:id="rId15"/>
    <p:sldId id="326" r:id="rId16"/>
    <p:sldId id="268" r:id="rId17"/>
    <p:sldId id="300" r:id="rId18"/>
    <p:sldId id="304" r:id="rId19"/>
    <p:sldId id="30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66"/>
    <a:srgbClr val="800000"/>
    <a:srgbClr val="993366"/>
    <a:srgbClr val="CC0099"/>
    <a:srgbClr val="FF0066"/>
    <a:srgbClr val="CC3399"/>
    <a:srgbClr val="CCFFFF"/>
    <a:srgbClr val="FF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3298" autoAdjust="0"/>
  </p:normalViewPr>
  <p:slideViewPr>
    <p:cSldViewPr>
      <p:cViewPr>
        <p:scale>
          <a:sx n="71" d="100"/>
          <a:sy n="71" d="100"/>
        </p:scale>
        <p:origin x="-124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CD74-DB72-484D-8E91-CCA78A2BAC5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F2C6C-3B74-4C93-B40D-0AD5D892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6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5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9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5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2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4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3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1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25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19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6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8000">
              <a:schemeClr val="accent5">
                <a:lumMod val="60000"/>
                <a:lumOff val="40000"/>
              </a:schemeClr>
            </a:gs>
            <a:gs pos="29000">
              <a:schemeClr val="tx2">
                <a:lumMod val="90000"/>
              </a:schemeClr>
            </a:gs>
            <a:gs pos="64000">
              <a:schemeClr val="bg2">
                <a:lumMod val="20000"/>
                <a:lumOff val="80000"/>
              </a:schemeClr>
            </a:gs>
            <a:gs pos="0">
              <a:srgbClr val="66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3384376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54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система учителя физкультуры</a:t>
            </a:r>
            <a:br>
              <a:rPr lang="ru-RU" sz="54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Колесникова Алексея Витальевича</a:t>
            </a:r>
            <a:endParaRPr lang="ru-RU" sz="54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4508500"/>
            <a:ext cx="7772400" cy="1873250"/>
          </a:xfrm>
        </p:spPr>
        <p:txBody>
          <a:bodyPr>
            <a:normAutofit/>
          </a:bodyPr>
          <a:lstStyle/>
          <a:p>
            <a:pPr indent="449263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9900CC"/>
                </a:solidFill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</a:t>
            </a:r>
            <a:r>
              <a:rPr lang="ru-RU" sz="2400" b="1" dirty="0" smtClean="0">
                <a:solidFill>
                  <a:srgbClr val="9900CC"/>
                </a:solidFill>
                <a:cs typeface="Times New Roman" pitchFamily="18" charset="0"/>
              </a:rPr>
              <a:t>78 </a:t>
            </a:r>
            <a:endParaRPr lang="ru-RU" sz="2400" b="1" dirty="0">
              <a:solidFill>
                <a:srgbClr val="9900CC"/>
              </a:solidFill>
              <a:cs typeface="Times New Roman" pitchFamily="18" charset="0"/>
            </a:endParaRPr>
          </a:p>
          <a:p>
            <a:pPr indent="449263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9900CC"/>
                </a:solidFill>
                <a:cs typeface="Times New Roman" pitchFamily="18" charset="0"/>
              </a:rPr>
              <a:t>город Краснодар, 2012 г.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2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CC"/>
                </a:solidFill>
                <a:effectLst/>
              </a:rPr>
              <a:t>Формируемые компетентности: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умение определять количество, интенсивность и условия выполнения  физических упражнений, направленных на развитие физических качеств у школьников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 выработка  потребности к мотивации к физической активности.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770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формирование здорового образа и стиля жизни у современных школьников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формирование ценности здоровья у мальчиков и девочек 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C00CC"/>
                </a:solidFill>
                <a:effectLst/>
              </a:rPr>
              <a:t>Формируемые  </a:t>
            </a:r>
            <a:r>
              <a:rPr lang="ru-RU" sz="3200" b="1" i="1" dirty="0" err="1" smtClean="0">
                <a:solidFill>
                  <a:srgbClr val="CC00CC"/>
                </a:solidFill>
                <a:effectLst/>
              </a:rPr>
              <a:t>надпредметные</a:t>
            </a:r>
            <a:r>
              <a:rPr lang="ru-RU" sz="3200" b="1" i="1" dirty="0" smtClean="0">
                <a:solidFill>
                  <a:srgbClr val="CC00CC"/>
                </a:solidFill>
                <a:effectLst/>
              </a:rPr>
              <a:t>   направления: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800080"/>
                </a:solidFill>
              </a:rPr>
              <a:t>художественно – эстетическое;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 физкультурно-оздоровительное;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</a:rPr>
              <a:t>гражданско – патриотическое;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610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>
                <a:solidFill>
                  <a:srgbClr val="800080"/>
                </a:solidFill>
              </a:rPr>
              <a:t>т</a:t>
            </a:r>
            <a:r>
              <a:rPr lang="ru-RU" sz="2800" b="1" i="1" dirty="0" smtClean="0">
                <a:solidFill>
                  <a:srgbClr val="800080"/>
                </a:solidFill>
              </a:rPr>
              <a:t>уристско – краеведческое. 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3399"/>
            </a:gs>
            <a:gs pos="2000">
              <a:srgbClr val="25C7CB"/>
            </a:gs>
            <a:gs pos="61000">
              <a:srgbClr val="FFFF00"/>
            </a:gs>
            <a:gs pos="93000">
              <a:srgbClr val="01A78F">
                <a:lumMod val="75000"/>
                <a:lumOff val="25000"/>
              </a:srgbClr>
            </a:gs>
            <a:gs pos="79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№78\Desktop\Рабочий стол  1\19.03 веселые старты фото\ВЕСЁЛЫЕ СТАРТЫ\DSC03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03848" cy="24028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№78\Desktop\Рабочий стол  1\19.03 веселые старты фото\ВЕСЁЛЫЕ СТАРТЫ\DSC03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168352" cy="237626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Школа№78\Desktop\Рабочий стол  1\Лавренко Л.И на Rmu-10\Собрание\IMG_2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79"/>
            <a:ext cx="3024336" cy="2268253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Школа№78\Desktop\Рабочий стол  1\Флешка\спартакиада\IMG_0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168352" cy="237626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«Веселые   старты»</a:t>
            </a:r>
            <a:endParaRPr lang="ru-RU" sz="3600" b="1" i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Школа№78\Desktop\Рабочий стол  1\фото спорт\19.03 веселые старты фото видео дежавю\ВЕСЁЛЫЕ СТАРТЫ\DSC030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448272" cy="183620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35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29000">
              <a:srgbClr val="FFCCFF"/>
            </a:gs>
            <a:gs pos="85000">
              <a:srgbClr val="FF99FF"/>
            </a:gs>
            <a:gs pos="53000">
              <a:srgbClr val="FFFFCC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Результативность</a:t>
            </a:r>
            <a:r>
              <a:rPr lang="ru-RU" sz="3600" b="1" i="1" dirty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и  эффективность методической системы.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44824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</a:rPr>
              <a:t>На </a:t>
            </a:r>
            <a:r>
              <a:rPr lang="ru-RU" sz="2800" dirty="0">
                <a:solidFill>
                  <a:srgbClr val="000099"/>
                </a:solidFill>
              </a:rPr>
              <a:t>уроках физической </a:t>
            </a:r>
            <a:r>
              <a:rPr lang="ru-RU" sz="2800" dirty="0" smtClean="0">
                <a:solidFill>
                  <a:srgbClr val="000099"/>
                </a:solidFill>
              </a:rPr>
              <a:t>культуры        1 - 4 </a:t>
            </a:r>
            <a:r>
              <a:rPr lang="ru-RU" sz="2800" dirty="0">
                <a:solidFill>
                  <a:srgbClr val="000099"/>
                </a:solidFill>
              </a:rPr>
              <a:t>классов целесообразно применение средств и методов </a:t>
            </a:r>
            <a:r>
              <a:rPr lang="ru-RU" sz="2800" dirty="0" smtClean="0">
                <a:solidFill>
                  <a:srgbClr val="000099"/>
                </a:solidFill>
              </a:rPr>
              <a:t>          </a:t>
            </a:r>
            <a:r>
              <a:rPr lang="ru-RU" sz="2800" dirty="0">
                <a:solidFill>
                  <a:srgbClr val="000099"/>
                </a:solidFill>
              </a:rPr>
              <a:t>3-х разделов программы: «легкая атлетика», «гимнастика», «спортивные игры», при условии комплексного решения образовательных, развивающих и воспитательных задач физического </a:t>
            </a:r>
            <a:r>
              <a:rPr lang="ru-RU" sz="2800" dirty="0" smtClean="0">
                <a:solidFill>
                  <a:srgbClr val="000099"/>
                </a:solidFill>
              </a:rPr>
              <a:t> воспитания.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96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29000">
              <a:srgbClr val="FFCCFF"/>
            </a:gs>
            <a:gs pos="85000">
              <a:srgbClr val="FF99FF"/>
            </a:gs>
            <a:gs pos="53000">
              <a:srgbClr val="FFFFCC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Результативность и  эффективность методической системы.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2.</a:t>
            </a:r>
            <a:r>
              <a:rPr lang="ru-RU" sz="2000" dirty="0" smtClean="0"/>
              <a:t>	</a:t>
            </a:r>
            <a:r>
              <a:rPr lang="ru-RU" sz="2400" dirty="0" smtClean="0"/>
              <a:t>При </a:t>
            </a:r>
            <a:r>
              <a:rPr lang="ru-RU" sz="2400" dirty="0"/>
              <a:t>проведении уроков физическая 	культура </a:t>
            </a:r>
            <a:r>
              <a:rPr lang="ru-RU" sz="2400" dirty="0" smtClean="0"/>
              <a:t>	необходимо</a:t>
            </a:r>
            <a:r>
              <a:rPr lang="ru-RU" sz="2400" dirty="0"/>
              <a:t>:</a:t>
            </a:r>
          </a:p>
          <a:p>
            <a:pPr marL="914400" lvl="1" indent="-457200" algn="just">
              <a:buBlip>
                <a:blip r:embed="rId2"/>
              </a:buBlip>
            </a:pPr>
            <a:r>
              <a:rPr lang="ru-RU" sz="2400" dirty="0"/>
              <a:t>по разделу – «гимнастика» -  в основную или </a:t>
            </a:r>
            <a:r>
              <a:rPr lang="ru-RU" sz="2400" dirty="0" smtClean="0"/>
              <a:t>заключительную </a:t>
            </a:r>
            <a:r>
              <a:rPr lang="ru-RU" sz="2400" dirty="0"/>
              <a:t>часть урока включать элементы спортивных   игр; </a:t>
            </a:r>
          </a:p>
          <a:p>
            <a:pPr marL="914400" lvl="1" indent="-457200" algn="just">
              <a:buBlip>
                <a:blip r:embed="rId2"/>
              </a:buBlip>
            </a:pPr>
            <a:r>
              <a:rPr lang="ru-RU" sz="2400" dirty="0"/>
              <a:t>по разделу - «легкая атлетика», в подготовительную и заключительную части необходимо включать средства и методы - «гимнастики»; </a:t>
            </a:r>
          </a:p>
          <a:p>
            <a:pPr marL="914400" lvl="1" indent="-457200" algn="just">
              <a:buBlip>
                <a:blip r:embed="rId2"/>
              </a:buBlip>
            </a:pPr>
            <a:r>
              <a:rPr lang="ru-RU" sz="2400" dirty="0"/>
              <a:t>по разделу - </a:t>
            </a:r>
            <a:r>
              <a:rPr lang="ru-RU" sz="2400" dirty="0" smtClean="0"/>
              <a:t>«подвижные </a:t>
            </a:r>
            <a:r>
              <a:rPr lang="ru-RU" sz="2400" dirty="0"/>
              <a:t>игры», в подготовительную и заключительную часть целесообразно включать элементы «легкой атлетики» и «гимнастики».    </a:t>
            </a:r>
          </a:p>
        </p:txBody>
      </p:sp>
    </p:spTree>
    <p:extLst>
      <p:ext uri="{BB962C8B-B14F-4D97-AF65-F5344CB8AC3E}">
        <p14:creationId xmlns:p14="http://schemas.microsoft.com/office/powerpoint/2010/main" val="17440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29000">
              <a:srgbClr val="FFCCFF"/>
            </a:gs>
            <a:gs pos="85000">
              <a:srgbClr val="FF99FF"/>
            </a:gs>
            <a:gs pos="53000">
              <a:srgbClr val="FFFFCC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Результативность и  эффективность методической системы.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 startAt="3"/>
            </a:pPr>
            <a:r>
              <a:rPr lang="ru-RU" sz="2400" dirty="0" smtClean="0"/>
              <a:t>Основным требованием к содержанию методики комплексных уроков физической культуры, является получение оздоровительного тренировочного эффекта (оптимальный пульсовой режим 	в основной части уроков в пределах	140-180 ударов в мин.)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3717032"/>
            <a:ext cx="91450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 </a:t>
            </a:r>
            <a:r>
              <a:rPr lang="ru-RU" sz="2400" dirty="0" smtClean="0"/>
              <a:t>4.	Результаты </a:t>
            </a:r>
            <a:r>
              <a:rPr lang="ru-RU" sz="2400" dirty="0"/>
              <a:t>мониторинга физического развития </a:t>
            </a:r>
            <a:r>
              <a:rPr lang="ru-RU" sz="2400" dirty="0" smtClean="0"/>
              <a:t>                       	и </a:t>
            </a:r>
            <a:r>
              <a:rPr lang="ru-RU" sz="2400" dirty="0"/>
              <a:t>физической </a:t>
            </a:r>
            <a:r>
              <a:rPr lang="ru-RU" sz="2400" dirty="0" smtClean="0"/>
              <a:t>подготовленности   учащихся 	1-4 классов 	2010 - 2012   году   подтвердили  эффективность 	внедрения </a:t>
            </a:r>
            <a:r>
              <a:rPr lang="ru-RU" sz="2400" dirty="0"/>
              <a:t>в </a:t>
            </a:r>
            <a:r>
              <a:rPr lang="ru-RU" sz="2400" dirty="0" smtClean="0"/>
              <a:t>практику МБОУ СОШ№78., комплексного 	использования 	различных </a:t>
            </a:r>
            <a:r>
              <a:rPr lang="ru-RU" sz="2400" dirty="0"/>
              <a:t>видов </a:t>
            </a:r>
            <a:r>
              <a:rPr lang="ru-RU" sz="2400" dirty="0" smtClean="0"/>
              <a:t>программного 	материала 	на уроках  физическая 	культура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9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ntr" presetSubtype="16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3">
                <a:lumMod val="60000"/>
                <a:lumOff val="40000"/>
              </a:schemeClr>
            </a:gs>
            <a:gs pos="22000">
              <a:srgbClr val="FBEAC7"/>
            </a:gs>
            <a:gs pos="8000">
              <a:schemeClr val="accent3">
                <a:lumMod val="60000"/>
                <a:lumOff val="40000"/>
              </a:schemeClr>
            </a:gs>
            <a:gs pos="52000">
              <a:srgbClr val="FEE7F2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58768" cy="936104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accent3">
                    <a:lumMod val="75000"/>
                  </a:schemeClr>
                </a:solidFill>
              </a:rPr>
              <a:t>Тема: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87680" cy="4032448"/>
          </a:xfrm>
        </p:spPr>
        <p:txBody>
          <a:bodyPr>
            <a:no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Комплексное использование урочных и неурочных форм физического воспитания в практической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работе                  в     МБОУ  СОШ№ 78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»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2000">
              <a:schemeClr val="accent3">
                <a:lumMod val="60000"/>
                <a:lumOff val="40000"/>
              </a:schemeClr>
            </a:gs>
            <a:gs pos="80000">
              <a:srgbClr val="FBEAC7"/>
            </a:gs>
            <a:gs pos="41000">
              <a:srgbClr val="CCFFFF"/>
            </a:gs>
            <a:gs pos="0">
              <a:srgbClr val="FEE7F2"/>
            </a:gs>
            <a:gs pos="56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152128"/>
          </a:xfrm>
        </p:spPr>
        <p:txBody>
          <a:bodyPr>
            <a:normAutofit/>
          </a:bodyPr>
          <a:lstStyle/>
          <a:p>
            <a:r>
              <a:rPr lang="ru-RU" sz="6000" i="1" dirty="0">
                <a:solidFill>
                  <a:srgbClr val="002060"/>
                </a:solidFill>
              </a:rPr>
              <a:t>Идея:</a:t>
            </a:r>
            <a:endParaRPr lang="ru-RU" sz="6000" dirty="0">
              <a:solidFill>
                <a:srgbClr val="80008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628801"/>
            <a:ext cx="7416824" cy="3456383"/>
          </a:xfrm>
        </p:spPr>
        <p:txBody>
          <a:bodyPr>
            <a:noAutofit/>
          </a:bodyPr>
          <a:lstStyle/>
          <a:p>
            <a:pPr algn="just"/>
            <a:r>
              <a:rPr lang="ru-RU" sz="4400" b="1" i="1" dirty="0" smtClean="0">
                <a:solidFill>
                  <a:srgbClr val="0000CC"/>
                </a:solidFill>
              </a:rPr>
              <a:t>Комплексное использование различных видов программного материала на уроках физической культуры  в 1 - 4 классах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CCCC"/>
            </a:gs>
            <a:gs pos="29000">
              <a:srgbClr val="99FF99"/>
            </a:gs>
            <a:gs pos="64000">
              <a:srgbClr val="D4DEFF"/>
            </a:gs>
            <a:gs pos="100000">
              <a:srgbClr val="99FFC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i="1" dirty="0" smtClean="0">
                <a:latin typeface="+mn-lt"/>
              </a:rPr>
              <a:t>	</a:t>
            </a:r>
            <a:r>
              <a:rPr lang="ru-RU" sz="2800" i="1" dirty="0" smtClean="0">
                <a:solidFill>
                  <a:srgbClr val="CC3300"/>
                </a:solidFill>
                <a:latin typeface="+mn-lt"/>
              </a:rPr>
              <a:t>В связи с тенденцией к снижению уровня физической подготовленности учащихся 1-4 классов и недостаточным объемом физической активности школьников, необходимо оптимизировать содержание уроков физическая культура. Комплексное использование средств и методов «легкой атлетики», «гимнастики», «спортивных и подвижных игр» в содержании уроков позволяет обеспечить разнообразные виды физических нагрузок с учетом индивидуальных особенностей организма детей, их интересов и мотиваций, дифференцировать подходы к мальчикам и девочкам, а так же к учащимся, с низким, средним и высоким уровнем физического развития.</a:t>
            </a:r>
            <a:br>
              <a:rPr lang="ru-RU" sz="2800" i="1" dirty="0" smtClean="0">
                <a:solidFill>
                  <a:srgbClr val="CC3300"/>
                </a:solidFill>
                <a:latin typeface="+mn-lt"/>
              </a:rPr>
            </a:br>
            <a:endParaRPr lang="ru-RU" sz="2800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1"/>
            <a:ext cx="8424936" cy="792087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800000"/>
                </a:solidFill>
              </a:rPr>
              <a:t>Актуальность:</a:t>
            </a:r>
            <a:endParaRPr lang="ru-RU" sz="60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5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CC66"/>
            </a:gs>
            <a:gs pos="3000">
              <a:srgbClr val="FFF200"/>
            </a:gs>
            <a:gs pos="55000">
              <a:srgbClr val="CCFF99"/>
            </a:gs>
            <a:gs pos="19000">
              <a:srgbClr val="FFCC99"/>
            </a:gs>
            <a:gs pos="9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6864" cy="561662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A50021"/>
                </a:solidFill>
              </a:rPr>
              <a:t>Предполагалось, что широкое использование средств и методов программного материала по физической культуре, по разделам «легкая атлетика», «гимнастика», «спортивные игры», позволяет обеспечить индивидуально-дифференцированный подход в определении объёма и интенсивности физических нагрузок с учётом физического состояния учащихся                 1-4 классов, что обеспечит повышение эффективности физического воспитания детей 7-11 лет.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92087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C00000"/>
                </a:solidFill>
              </a:rPr>
              <a:t>Гипотеза</a:t>
            </a:r>
            <a:r>
              <a:rPr lang="ru-RU" sz="6600" b="1" i="1" dirty="0" smtClean="0">
                <a:solidFill>
                  <a:srgbClr val="C00000"/>
                </a:solidFill>
              </a:rPr>
              <a:t>: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24" y="-7372200"/>
            <a:ext cx="8965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Актуальность: В связи с тенденцией к снижению уровня физической подготовленности учащихся 5-6 классов и недостаточным объемом физической активности школьников, необходимо оптимизировать содержание уроков физическая культура. Комплексное использование средств и методов «легкой атлетики», «гимнастики», «спортивных и подвижных игр» в содержании уроков позволяет обеспечить разнообразные виды физических нагрузок с учетом индивидуальных особенностей организма детей, их интересов и мотиваций, дифференцировать подходы к мальчикам и девочкам, а так же к детям, с низким, средним и высоким уровнем физического развития.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46000">
              <a:srgbClr val="66CCFF"/>
            </a:gs>
            <a:gs pos="63000">
              <a:srgbClr val="FFFFFF"/>
            </a:gs>
            <a:gs pos="31000">
              <a:srgbClr val="FFFFCC"/>
            </a:gs>
            <a:gs pos="81000">
              <a:srgbClr val="FFCC99"/>
            </a:gs>
            <a:gs pos="100000">
              <a:srgbClr val="FF99C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064896" cy="424847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  <a:effectLst/>
              </a:rPr>
              <a:t>Обеспечить</a:t>
            </a:r>
            <a:r>
              <a:rPr lang="ru-RU" sz="3600" dirty="0" smtClean="0">
                <a:solidFill>
                  <a:srgbClr val="0000CC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00CC"/>
                </a:solidFill>
                <a:effectLst/>
              </a:rPr>
            </a:br>
            <a:r>
              <a:rPr lang="ru-RU" sz="3600" dirty="0" smtClean="0">
                <a:solidFill>
                  <a:srgbClr val="0000CC"/>
                </a:solidFill>
                <a:effectLst/>
              </a:rPr>
              <a:t>  высокую эффективность  физического воспитания для  учащихся           1 - </a:t>
            </a:r>
            <a:r>
              <a:rPr lang="ru-RU" sz="3600" dirty="0">
                <a:solidFill>
                  <a:srgbClr val="0000CC"/>
                </a:solidFill>
              </a:rPr>
              <a:t>4</a:t>
            </a:r>
            <a:r>
              <a:rPr lang="ru-RU" sz="3600" dirty="0" smtClean="0">
                <a:solidFill>
                  <a:srgbClr val="0000CC"/>
                </a:solidFill>
                <a:effectLst/>
              </a:rPr>
              <a:t> классов в условиях общеобразовательного учреждения  МБОУ  СОШ № 78.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936103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effectLst/>
              </a:rPr>
              <a:t>Цель: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82000">
              <a:srgbClr val="FFFFCC"/>
            </a:gs>
            <a:gs pos="29000">
              <a:srgbClr val="CCECFF"/>
            </a:gs>
            <a:gs pos="62000">
              <a:srgbClr val="FFCCFF"/>
            </a:gs>
            <a:gs pos="100000">
              <a:srgbClr val="66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</a:rPr>
              <a:t>З</a:t>
            </a:r>
            <a:r>
              <a:rPr lang="ru-RU" sz="4800" b="1" i="1" dirty="0" smtClean="0">
                <a:solidFill>
                  <a:srgbClr val="002060"/>
                </a:solidFill>
                <a:effectLst/>
              </a:rPr>
              <a:t>адачи: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2800" b="1" i="1" dirty="0" smtClean="0">
                <a:solidFill>
                  <a:srgbClr val="FF0000"/>
                </a:solidFill>
                <a:effectLst/>
              </a:rPr>
              <a:t>1. </a:t>
            </a:r>
            <a:r>
              <a:rPr lang="ru-RU" sz="2800" b="1" i="1" dirty="0" smtClean="0">
                <a:solidFill>
                  <a:srgbClr val="002060"/>
                </a:solidFill>
                <a:effectLst/>
              </a:rPr>
              <a:t>Определить пути повышения урочных форм физического воспитания на основе комплексного использования различных видов программного материала.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0912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3. </a:t>
            </a:r>
            <a:r>
              <a:rPr lang="ru-RU" sz="2800" b="1" i="1" dirty="0" smtClean="0">
                <a:solidFill>
                  <a:srgbClr val="002060"/>
                </a:solidFill>
                <a:effectLst/>
              </a:rPr>
              <a:t>Обосновать и разработать содержание уроков физическая культура на основе средств и методов, разделов «легкая атлетика», «гимнастика», «спортивные игры».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effectLst/>
              </a:rPr>
              <a:t>2. </a:t>
            </a:r>
            <a:r>
              <a:rPr lang="ru-RU" sz="2800" b="1" i="1" dirty="0" smtClean="0">
                <a:solidFill>
                  <a:srgbClr val="002060"/>
                </a:solidFill>
                <a:effectLst/>
              </a:rPr>
              <a:t>Определить эффективность внедрения       в практику МБОУ СОШ№ 78., разработанной комплексной методики уроков физической культуры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38000">
              <a:srgbClr val="FFE6E6"/>
            </a:gs>
            <a:gs pos="64999">
              <a:srgbClr val="FFFFCC"/>
            </a:gs>
            <a:gs pos="100000">
              <a:srgbClr val="FF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 rot="10800000" flipH="1" flipV="1">
            <a:off x="1547664" y="260648"/>
            <a:ext cx="6336704" cy="1223963"/>
          </a:xfrm>
          <a:prstGeom prst="horizontalScroll">
            <a:avLst>
              <a:gd name="adj" fmla="val 2500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</a:rPr>
              <a:t>Методическая система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 rot="2700000">
            <a:off x="3638209" y="1177293"/>
            <a:ext cx="45719" cy="5142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rot="-2700000">
            <a:off x="5482645" y="1168734"/>
            <a:ext cx="50917" cy="560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79512" y="1700808"/>
            <a:ext cx="3887787" cy="804862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Урочная  форма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148064" y="1628800"/>
            <a:ext cx="3744020" cy="804863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Неурочная  форма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 rot="-2700000">
            <a:off x="3068063" y="2354098"/>
            <a:ext cx="45719" cy="5664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 rot="2700000">
            <a:off x="6181207" y="2427710"/>
            <a:ext cx="45719" cy="497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0" y="2924944"/>
            <a:ext cx="9144000" cy="1080120"/>
          </a:xfrm>
          <a:prstGeom prst="ribbon">
            <a:avLst>
              <a:gd name="adj1" fmla="val 16667"/>
              <a:gd name="adj2" fmla="val 3337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НАПРАВЛЕНИЯ: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C00000"/>
                </a:solidFill>
              </a:rPr>
              <a:t>Образовательное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810730">
            <a:off x="5973305" y="3185917"/>
            <a:ext cx="2882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200" b="1" i="1" dirty="0">
                <a:solidFill>
                  <a:srgbClr val="C00000"/>
                </a:solidFill>
              </a:rPr>
              <a:t>О</a:t>
            </a:r>
            <a:r>
              <a:rPr lang="ru-RU" sz="2200" b="1" i="1" dirty="0" smtClean="0">
                <a:solidFill>
                  <a:srgbClr val="C00000"/>
                </a:solidFill>
              </a:rPr>
              <a:t>здоровительное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896169">
            <a:off x="286270" y="3240209"/>
            <a:ext cx="2997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rgbClr val="C00000"/>
                </a:solidFill>
              </a:rPr>
              <a:t>Воспитательное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395536" y="4437112"/>
            <a:ext cx="2376264" cy="648072"/>
          </a:xfrm>
          <a:prstGeom prst="snip2DiagRect">
            <a:avLst>
              <a:gd name="adj1" fmla="val 43414"/>
              <a:gd name="adj2" fmla="val 4271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Программное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обеспечение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3059832" y="4581128"/>
            <a:ext cx="2880320" cy="576064"/>
          </a:xfrm>
          <a:prstGeom prst="snip2DiagRect">
            <a:avLst>
              <a:gd name="adj1" fmla="val 43414"/>
              <a:gd name="adj2" fmla="val 4271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Педагогические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</a:t>
            </a:r>
            <a:r>
              <a:rPr lang="ru-RU" sz="2000" b="1" i="1" dirty="0" smtClean="0">
                <a:solidFill>
                  <a:srgbClr val="C00000"/>
                </a:solidFill>
              </a:rPr>
              <a:t>риемы и методы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6300192" y="4437112"/>
            <a:ext cx="2520280" cy="648072"/>
          </a:xfrm>
          <a:prstGeom prst="snip2DiagRect">
            <a:avLst>
              <a:gd name="adj1" fmla="val 43414"/>
              <a:gd name="adj2" fmla="val 4271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</a:rPr>
              <a:t>Надпредметное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направление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1" name="Блок-схема: несколько документов 20"/>
          <p:cNvSpPr/>
          <p:nvPr/>
        </p:nvSpPr>
        <p:spPr>
          <a:xfrm>
            <a:off x="539552" y="5661248"/>
            <a:ext cx="8064896" cy="1008112"/>
          </a:xfrm>
          <a:prstGeom prst="flowChartMultidocumen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Образовательный  процесс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6" name="Двойная стрелка вверх/вниз 25"/>
          <p:cNvSpPr/>
          <p:nvPr/>
        </p:nvSpPr>
        <p:spPr>
          <a:xfrm>
            <a:off x="1763688" y="3933056"/>
            <a:ext cx="72008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7308304" y="3933056"/>
            <a:ext cx="72008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4572000" y="4077072"/>
            <a:ext cx="72008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7596336" y="5157192"/>
            <a:ext cx="72008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4572000" y="5229200"/>
            <a:ext cx="72008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1691680" y="5157192"/>
            <a:ext cx="72008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CC"/>
                </a:solidFill>
                <a:effectLst/>
              </a:rPr>
              <a:t>Формируемые компетентности: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умение учащихся подбирать адекватные к их текущему состоянию средства и методы физической подготовки</a:t>
            </a:r>
            <a:r>
              <a:rPr lang="ru-RU" sz="2800" b="1" i="1" dirty="0" smtClean="0">
                <a:solidFill>
                  <a:srgbClr val="800080"/>
                </a:solidFill>
              </a:rPr>
              <a:t> 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34888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умение оценивать своё физическое состояние.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06896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формирование знаний, умений и навыков самостоятельного применения физических упражнений по разделам «легкая атлетика», «гимнастика», «спортивные игры».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08518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800" b="1" i="1" dirty="0" smtClean="0">
                <a:solidFill>
                  <a:srgbClr val="800080"/>
                </a:solidFill>
                <a:effectLst/>
              </a:rPr>
              <a:t>формирование знаний о влиянии на организм физических нагрузок.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12979</TotalTime>
  <Words>443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Поток</vt:lpstr>
      <vt:lpstr>Тема Office</vt:lpstr>
      <vt:lpstr>Исполнительная</vt:lpstr>
      <vt:lpstr>1_Апекс</vt:lpstr>
      <vt:lpstr>1_Исполнительная</vt:lpstr>
      <vt:lpstr>                Методическая система учителя физкультуры Колесникова Алексея Витальевича</vt:lpstr>
      <vt:lpstr>Тема:</vt:lpstr>
      <vt:lpstr>Идея:</vt:lpstr>
      <vt:lpstr> В связи с тенденцией к снижению уровня физической подготовленности учащихся 1-4 классов и недостаточным объемом физической активности школьников, необходимо оптимизировать содержание уроков физическая культура. Комплексное использование средств и методов «легкой атлетики», «гимнастики», «спортивных и подвижных игр» в содержании уроков позволяет обеспечить разнообразные виды физических нагрузок с учетом индивидуальных особенностей организма детей, их интересов и мотиваций, дифференцировать подходы к мальчикам и девочкам, а так же к учащимся, с низким, средним и высоким уровнем физического развития. </vt:lpstr>
      <vt:lpstr> Предполагалось, что широкое использование средств и методов программного материала по физической культуре, по разделам «легкая атлетика», «гимнастика», «спортивные игры», позволяет обеспечить индивидуально-дифференцированный подход в определении объёма и интенсивности физических нагрузок с учётом физического состояния учащихся                 1-4 классов, что обеспечит повышение эффективности физического воспитания детей 7-11 лет.</vt:lpstr>
      <vt:lpstr>Обеспечить   высокую эффективность  физического воспитания для  учащихся           1 - 4 классов в условиях общеобразовательного учреждения  МБОУ  СОШ № 78.</vt:lpstr>
      <vt:lpstr>Презентация PowerPoint</vt:lpstr>
      <vt:lpstr>Презентация PowerPoint</vt:lpstr>
      <vt:lpstr>Формируемые компетентности:</vt:lpstr>
      <vt:lpstr>Формируемые компетентности:</vt:lpstr>
      <vt:lpstr>Формируемые  надпредметные   направления: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 9-11 класс (округ)</dc:title>
  <cp:lastModifiedBy>Школа№78</cp:lastModifiedBy>
  <cp:revision>231</cp:revision>
  <cp:lastPrinted>2012-03-22T07:04:52Z</cp:lastPrinted>
  <dcterms:modified xsi:type="dcterms:W3CDTF">2013-11-17T14:32:40Z</dcterms:modified>
</cp:coreProperties>
</file>