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5149"/>
    <a:srgbClr val="1111B3"/>
    <a:srgbClr val="1908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9108-1CAD-466C-BF71-FA8C995C1342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FE22-0731-4760-A5B2-F8CB96E724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F84-0D0B-4B7E-8922-5366D5387E0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B749-769D-436D-963F-EA381C372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F84-0D0B-4B7E-8922-5366D5387E0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B749-769D-436D-963F-EA381C372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F84-0D0B-4B7E-8922-5366D5387E0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B749-769D-436D-963F-EA381C372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F84-0D0B-4B7E-8922-5366D5387E0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36B749-769D-436D-963F-EA381C372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F84-0D0B-4B7E-8922-5366D5387E0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B749-769D-436D-963F-EA381C372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F84-0D0B-4B7E-8922-5366D5387E0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B749-769D-436D-963F-EA381C372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F84-0D0B-4B7E-8922-5366D5387E0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B749-769D-436D-963F-EA381C372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F84-0D0B-4B7E-8922-5366D5387E0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B749-769D-436D-963F-EA381C372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F84-0D0B-4B7E-8922-5366D5387E0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B749-769D-436D-963F-EA381C372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F84-0D0B-4B7E-8922-5366D5387E0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B749-769D-436D-963F-EA381C372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F49108-1CAD-466C-BF71-FA8C995C1342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117FE22-0731-4760-A5B2-F8CB96E72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632848" cy="3096344"/>
          </a:xfrm>
        </p:spPr>
        <p:txBody>
          <a:bodyPr>
            <a:normAutofit/>
          </a:bodyPr>
          <a:lstStyle/>
          <a:p>
            <a:pPr algn="ctr"/>
            <a:r>
              <a:rPr lang="ru-RU" sz="2900" i="1" dirty="0" smtClean="0"/>
              <a:t>Внедрение </a:t>
            </a:r>
            <a:br>
              <a:rPr lang="ru-RU" sz="2900" i="1" dirty="0" smtClean="0"/>
            </a:br>
            <a:r>
              <a:rPr lang="ru-RU" sz="2900" i="1" dirty="0" smtClean="0"/>
              <a:t>федеральных государственных образовательных стандартов общего образования второго поколения</a:t>
            </a:r>
            <a:br>
              <a:rPr lang="ru-RU" sz="2900" i="1" dirty="0" smtClean="0"/>
            </a:br>
            <a:r>
              <a:rPr lang="ru-RU" sz="2900" i="1" dirty="0" smtClean="0"/>
              <a:t> по физике</a:t>
            </a:r>
            <a:r>
              <a:rPr lang="ru-RU" sz="2900" dirty="0" smtClean="0"/>
              <a:t/>
            </a:r>
            <a:br>
              <a:rPr lang="ru-RU" sz="2900" dirty="0" smtClean="0"/>
            </a:br>
            <a:endParaRPr lang="ru-RU" sz="2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4581128"/>
            <a:ext cx="4932040" cy="2276872"/>
          </a:xfrm>
        </p:spPr>
        <p:txBody>
          <a:bodyPr/>
          <a:lstStyle/>
          <a:p>
            <a:r>
              <a:rPr lang="ru-RU" sz="2000" dirty="0" smtClean="0"/>
              <a:t>Подготовила: </a:t>
            </a:r>
          </a:p>
          <a:p>
            <a:r>
              <a:rPr lang="ru-RU" sz="2000" dirty="0" smtClean="0"/>
              <a:t>МБОУ СОШ № 5</a:t>
            </a:r>
          </a:p>
          <a:p>
            <a:r>
              <a:rPr lang="ru-RU" sz="2000" dirty="0" smtClean="0"/>
              <a:t>Города Лобни</a:t>
            </a:r>
          </a:p>
          <a:p>
            <a:r>
              <a:rPr lang="ru-RU" sz="2000" dirty="0" smtClean="0"/>
              <a:t>учитель физики и математики</a:t>
            </a:r>
          </a:p>
          <a:p>
            <a:r>
              <a:rPr lang="ru-RU" sz="2000" dirty="0" smtClean="0"/>
              <a:t> </a:t>
            </a:r>
            <a:r>
              <a:rPr lang="ru-RU" sz="2000" b="1" i="1" u="sng" dirty="0" smtClean="0"/>
              <a:t>Межуева Кира Александровна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1026" name="Рисунок 1" descr="Описание: http://omczo.org/jpg5/326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36912"/>
            <a:ext cx="2538413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u="sng" dirty="0" smtClean="0"/>
              <a:t>Результаты изучения учебного предмета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6712" y="1745432"/>
            <a:ext cx="8507288" cy="51125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>
                <a:solidFill>
                  <a:srgbClr val="FFFF00"/>
                </a:solidFill>
              </a:rPr>
              <a:t>Личностные </a:t>
            </a:r>
            <a:r>
              <a:rPr lang="ru-RU" sz="3600" b="1" dirty="0" smtClean="0"/>
              <a:t>                     </a:t>
            </a:r>
            <a:r>
              <a:rPr lang="ru-RU" sz="3600" b="1" dirty="0" smtClean="0">
                <a:solidFill>
                  <a:srgbClr val="FFFF00"/>
                </a:solidFill>
              </a:rPr>
              <a:t> Предметные  </a:t>
            </a: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        </a:t>
            </a:r>
          </a:p>
          <a:p>
            <a:pPr>
              <a:buNone/>
            </a:pPr>
            <a:r>
              <a:rPr lang="ru-RU" sz="3600" b="1" dirty="0" smtClean="0"/>
              <a:t>                   </a:t>
            </a:r>
            <a:r>
              <a:rPr lang="ru-RU" sz="3600" b="1" dirty="0" err="1" smtClean="0">
                <a:solidFill>
                  <a:srgbClr val="FFFF00"/>
                </a:solidFill>
              </a:rPr>
              <a:t>Метапредметные</a:t>
            </a:r>
            <a:endParaRPr lang="ru-RU" sz="36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1763688" y="1340768"/>
            <a:ext cx="576064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44208" y="1412776"/>
            <a:ext cx="576064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139952" y="1340768"/>
            <a:ext cx="576064" cy="2808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Личностными результатами </a:t>
            </a:r>
            <a:r>
              <a:rPr lang="ru-RU" sz="3600" dirty="0" smtClean="0"/>
              <a:t>обучения физике в основной школе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Сформированность познавательных интересов, интеллектуальных и творческих способностей учащихся;</a:t>
            </a:r>
          </a:p>
          <a:p>
            <a:pPr lvl="0"/>
            <a:r>
              <a:rPr lang="ru-RU" dirty="0" smtClean="0"/>
              <a:t>Убежденность в возможности познания природы, в необходимости разумного использования достижений науки и технологий для дальнейшего развития человеческого общества, уважение к творцам науки и техники, отношение к физике как элементу общечеловеческой культуры;</a:t>
            </a:r>
          </a:p>
          <a:p>
            <a:pPr lvl="0"/>
            <a:r>
              <a:rPr lang="ru-RU" dirty="0" smtClean="0"/>
              <a:t>Самостоятельность в приобретении новых знаний и практических умений;</a:t>
            </a:r>
          </a:p>
          <a:p>
            <a:pPr lvl="0"/>
            <a:r>
              <a:rPr lang="ru-RU" dirty="0" smtClean="0"/>
              <a:t>Готовность к выбору жизненного пути в соответствии с собственными интересами и возможностями;</a:t>
            </a:r>
          </a:p>
          <a:p>
            <a:pPr lvl="0"/>
            <a:r>
              <a:rPr lang="ru-RU" dirty="0" smtClean="0"/>
              <a:t>Мотивация образовательной деятельности школьников на основе личностно ориентированного подхода;</a:t>
            </a:r>
          </a:p>
          <a:p>
            <a:pPr lvl="0"/>
            <a:r>
              <a:rPr lang="ru-RU" dirty="0" smtClean="0"/>
              <a:t>Формирование ценностных отношений друг к другу, учителю, авторам открытий и изобретений, результатам обучения.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>
                <a:solidFill>
                  <a:srgbClr val="FFFF00"/>
                </a:solidFill>
              </a:rPr>
              <a:t>Метапредметными</a:t>
            </a:r>
            <a:r>
              <a:rPr lang="ru-RU" sz="3200" dirty="0" smtClean="0">
                <a:solidFill>
                  <a:srgbClr val="FFFF00"/>
                </a:solidFill>
              </a:rPr>
              <a:t> результатами </a:t>
            </a:r>
            <a:r>
              <a:rPr lang="ru-RU" sz="3200" dirty="0" smtClean="0"/>
              <a:t>обучения физике в основной школе являются: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2900" dirty="0" smtClean="0"/>
              <a:t>Овладение навыками самостоятельного приобретения новых знаний, организации учебной деятельности, постановки целей, планирования, самоконтроля и оценки результатов своей деятельности, умениями предвидеть возможные результаты своих действий;</a:t>
            </a:r>
          </a:p>
          <a:p>
            <a:pPr lvl="0"/>
            <a:r>
              <a:rPr lang="ru-RU" sz="2900" dirty="0" smtClean="0"/>
              <a:t>Понимание различий между исходными фактами и гипотезами для их объяснения, теоретическими моделями и реальными объектами, овладение универсальными учебными действиями на примерах гипотез для объяснения известных фактов и экспериментальной проверки выдвигаемых гипотез, разработки теоретических моделей процессов или явлений;</a:t>
            </a:r>
          </a:p>
          <a:p>
            <a:pPr lvl="0"/>
            <a:r>
              <a:rPr lang="ru-RU" sz="2900" dirty="0" smtClean="0"/>
              <a:t>Формирование умений воспринимать, перерабатывать и предъявлять информацию в словесной, образной, символической формах, анализировать и перерабатывать полученную информацию в соответствии с поставленными задачами, выделять основное содержание прочитанного текста, находить в нем ответы на поставленные вопросы и излагать его;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Метапредметными</a:t>
            </a:r>
            <a:r>
              <a:rPr lang="ru-RU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результатами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обучения физике в основной школе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Приобретение опыта самостоятельного поиска, анализа и отбора информации с использованием различных источников и новых информационных технологий для решения познавательных задач;</a:t>
            </a:r>
          </a:p>
          <a:p>
            <a:pPr lvl="0"/>
            <a:r>
              <a:rPr lang="ru-RU" dirty="0" smtClean="0"/>
              <a:t>Развитие монологической и диалогической речи, умения выражать свои мысли и способности выслушивать собеседника, понимать его точку зрения, признавать право другого человека на иное мнение;</a:t>
            </a:r>
          </a:p>
          <a:p>
            <a:pPr lvl="0"/>
            <a:r>
              <a:rPr lang="ru-RU" dirty="0" smtClean="0"/>
              <a:t>Освоение приемов действий в нестандартных ситуациях, овладение эвристическими методами решения проблем;</a:t>
            </a:r>
          </a:p>
          <a:p>
            <a:pPr lvl="0"/>
            <a:r>
              <a:rPr lang="ru-RU" dirty="0" smtClean="0"/>
              <a:t>Формирование умений работать в группе с выполнением различных социальных ролей, представлять и отстаивать свои взгляды и убеждения, вести дискуссию.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Предметными результатами </a:t>
            </a:r>
            <a:r>
              <a:rPr lang="ru-RU" sz="3600" dirty="0" smtClean="0"/>
              <a:t>обучения физике в основной школе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Знания о природе важнейших физических явлений окружающего мира и понимание смысла физических законов, раскрывающих связь изученных явлений;</a:t>
            </a:r>
          </a:p>
          <a:p>
            <a:pPr lvl="0"/>
            <a:r>
              <a:rPr lang="ru-RU" dirty="0" smtClean="0"/>
              <a:t>Умения пользоваться методами научного исследования явлений природы, проводить наблюдения, планировать и вы­полнять эксперименты, обрабатывать результаты измерений, представлять результаты измерений с Помощью таблиц, графиков и формул, обнаруживать зависимости между физическими величинами, объяснять полученные результаты и делать выводы, оценивать границы погрешностей результатов измерений;</a:t>
            </a:r>
          </a:p>
          <a:p>
            <a:pPr lvl="0"/>
            <a:r>
              <a:rPr lang="ru-RU" dirty="0" smtClean="0"/>
              <a:t>Умения применять теоретические знания по физике на практике, решать физические задачи на применение </a:t>
            </a:r>
            <a:r>
              <a:rPr lang="ru-RU" dirty="0" smtClean="0"/>
              <a:t>полученных </a:t>
            </a:r>
            <a:r>
              <a:rPr lang="ru-RU" dirty="0" smtClean="0"/>
              <a:t>знаний;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Предметными результатами </a:t>
            </a:r>
            <a:r>
              <a:rPr lang="ru-RU" sz="3200" dirty="0" smtClean="0"/>
              <a:t>обучения физике в основной школе являются: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200" dirty="0" smtClean="0"/>
              <a:t>Умения и навыки применять полученные знания для объяснения принципов действия важнейших технических устройств, решения практических задач повседневной жизни, обеспечения безопасности своей жизни, рационального природопользования и охраны окружающей среды;</a:t>
            </a:r>
          </a:p>
          <a:p>
            <a:pPr lvl="0"/>
            <a:r>
              <a:rPr lang="ru-RU" sz="3200" dirty="0" smtClean="0"/>
              <a:t>Формирование убеждения в закономерной связи и познаваемости явлений природы, в объективности научного знания, в высокой ценности науки в развитии материальной и духовной культуры людей;</a:t>
            </a:r>
          </a:p>
          <a:p>
            <a:pPr lvl="0"/>
            <a:r>
              <a:rPr lang="ru-RU" sz="3200" dirty="0" smtClean="0"/>
              <a:t>Развитие теоретического мышления на основе формирования умений устанавливать факты, различать причины и следствия, строить модели и выдвигать гипотезы, отыскивать и формулировать доказательства выдвинутых гипотез, выводить из экспериментальных фактов и теоретических моделей физические законы;</a:t>
            </a:r>
          </a:p>
          <a:p>
            <a:pPr lvl="0"/>
            <a:r>
              <a:rPr lang="ru-RU" sz="3200" dirty="0" smtClean="0"/>
              <a:t>Коммуникативные умения докладывать о результатах своего исследования, участвовать в дискуссии, кратко и точ­но отвечать на вопросы, использовать справочную литературу и другие источники информации.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Рекомендации по </a:t>
            </a:r>
            <a:r>
              <a:rPr lang="ru-RU" sz="3600" dirty="0" err="1" smtClean="0"/>
              <a:t>материальнотехническому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обеспечению учебного предмета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     Для обучения учащихся основной школы в соответствии с примерными программами необходима реализация деятельностного подхода. Деятельностный подход требует постоянной опоры процесса обучения физике на </a:t>
            </a:r>
            <a:r>
              <a:rPr lang="ru-RU" b="1" i="1" dirty="0" smtClean="0"/>
              <a:t>демонстрационный эксперимент</a:t>
            </a:r>
            <a:r>
              <a:rPr lang="ru-RU" dirty="0" smtClean="0"/>
              <a:t>, выполняемый учителем, и </a:t>
            </a:r>
            <a:r>
              <a:rPr lang="ru-RU" b="1" i="1" dirty="0" smtClean="0"/>
              <a:t>лабораторные работы </a:t>
            </a:r>
            <a:r>
              <a:rPr lang="ru-RU" dirty="0" smtClean="0"/>
              <a:t>и </a:t>
            </a:r>
            <a:r>
              <a:rPr lang="ru-RU" b="1" i="1" dirty="0" smtClean="0"/>
              <a:t>опыты</a:t>
            </a:r>
            <a:r>
              <a:rPr lang="ru-RU" dirty="0" smtClean="0"/>
              <a:t>, выполняемые учащимися. Поэтому школьный кабинет физики должен быть обязательно оснащен полным комплектом демонстрационного и лабораторного оборудования в соответствии с перечнем учебного оборудования по физике для основной школы.</a:t>
            </a:r>
          </a:p>
          <a:p>
            <a:pPr>
              <a:buNone/>
            </a:pPr>
            <a:r>
              <a:rPr lang="ru-RU" dirty="0" smtClean="0"/>
              <a:t>          Демонстрационное оборудование должно обеспечивать возможность наблюдения всех изучаемых явлений, включенных в примерную программу основной школы.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0487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</a:t>
            </a:r>
            <a:r>
              <a:rPr lang="ru-RU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Использование тематических комплектов лабораторного оборудования по механике, молекулярной физике, электричеству и оптике способствует:</a:t>
            </a:r>
          </a:p>
          <a:p>
            <a:pPr lvl="0"/>
            <a:r>
              <a:rPr lang="ru-RU" sz="2400" dirty="0" smtClean="0"/>
              <a:t>Формированию такого важного общеучебного умения, как подбор учащимися оборудования в соответствии с целью проведения самостоятельного исследования;</a:t>
            </a:r>
          </a:p>
          <a:p>
            <a:pPr lvl="0"/>
            <a:r>
              <a:rPr lang="ru-RU" sz="2400" dirty="0" smtClean="0"/>
              <a:t>Проведению экспериментальной работы на любом этапе урока;</a:t>
            </a:r>
          </a:p>
          <a:p>
            <a:pPr lvl="0"/>
            <a:r>
              <a:rPr lang="ru-RU" sz="2400" dirty="0" smtClean="0"/>
              <a:t>Уменьшению трудовых затрат учителя при подготовке к урокам.</a:t>
            </a:r>
          </a:p>
          <a:p>
            <a:r>
              <a:rPr lang="ru-RU" sz="2400" dirty="0" smtClean="0"/>
              <a:t>Снабжение кабинета физики электричеством и водой долж­но быть выполнено с соблюдением правил техники безопасности. К лабораторным столам, неподвижно закрепленным на полу кабинета, специалистами подводится переменное напряжение 42 В от щита комплекта электроснабжения, мощность которого выбирается в зависимости от числа столов в кабинете. К демонстрационному столу от щита комплекта электроснабжения должно быть подведено напряжение 42 и 220 В. В торце демонстрационного стола размещается тумба с раковиной и краном. Одно полотно доски в кабинете физики должно иметь стальную поверхность.</a:t>
            </a:r>
          </a:p>
          <a:p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97670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2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 кабинете физики необходимо иметь:</a:t>
            </a:r>
          </a:p>
          <a:p>
            <a:pPr>
              <a:buNone/>
            </a:pPr>
            <a:endParaRPr lang="ru-RU" sz="3200" b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Противопожарный инвентарь и аптечку с набором перевязочных средств и медикаментов;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Инструкцию по правилам безопасности труда для обучающихся и журнал регистрации инструктажа по правилам безопасности труда.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На фронтальной стене кабинета размещаются таблицы со шкалой электромагнитных волн, таблица приставок и единиц СИ, физические постоянные.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 зависимости от имеющегося в кабинете типа проекционного оборудования он должен быть оборудован системой полного или частичного затемнения. В качестве затемнения удобно использовать рольставни с электроприводом.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19256" cy="597670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1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 кабинете физики необходимо иметь: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Кабинет </a:t>
            </a:r>
            <a:r>
              <a:rPr lang="ru-RU" dirty="0" smtClean="0"/>
              <a:t>физики должен иметь специальную смежную комнату — лаборантскую для хранения демонстрационного оборудования и подготовки опытов.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/>
              <a:t>Кабинет физики, кроме лабораторного и демонстрационного оборудования, должен быть также оснащен:</a:t>
            </a:r>
          </a:p>
          <a:p>
            <a:pPr lvl="0">
              <a:buFont typeface="Courier New" pitchFamily="49" charset="0"/>
              <a:buChar char="o"/>
            </a:pPr>
            <a:r>
              <a:rPr lang="ru-RU" dirty="0" smtClean="0"/>
              <a:t>Комплектом технических средств обучения, компьютером с мультимедиапроектором и интерактивной доской;</a:t>
            </a:r>
          </a:p>
          <a:p>
            <a:pPr lvl="0">
              <a:buFont typeface="Courier New" pitchFamily="49" charset="0"/>
              <a:buChar char="o"/>
            </a:pPr>
            <a:r>
              <a:rPr lang="ru-RU" dirty="0" smtClean="0"/>
              <a:t>Учебно-методической, справочно-информационной и научно-популярной литературой (учебниками, сборниками задач, журналами, руководствами по проведению учебного эксперимента, инструкциями по эксплуатации учебного оборудования);</a:t>
            </a:r>
          </a:p>
          <a:p>
            <a:pPr lvl="0">
              <a:buFont typeface="Courier New" pitchFamily="49" charset="0"/>
              <a:buChar char="o"/>
            </a:pPr>
            <a:r>
              <a:rPr lang="ru-RU" dirty="0" smtClean="0"/>
              <a:t>Картотекой с заданиями для индивидуального обучения, организации самостоятельных работ обучающихся, проведения контрольных работ;</a:t>
            </a:r>
          </a:p>
          <a:p>
            <a:pPr lvl="0">
              <a:buFont typeface="Courier New" pitchFamily="49" charset="0"/>
              <a:buChar char="o"/>
            </a:pPr>
            <a:r>
              <a:rPr lang="ru-RU" dirty="0" smtClean="0"/>
              <a:t>Комплектом тематических таблиц по всем разделам школьного курса физики, портретами выдающихся физиков.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/>
              <a:t>Что такое Федеральный государственный стандарт  общего образования?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709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           Федеральные государственные стандарты  представляют собой «совокупность требований, обязательных при реализации основных образовательных программ  образовательными учреждениями, имеющими государственную аккредитацию».</a:t>
            </a:r>
          </a:p>
          <a:p>
            <a:pPr>
              <a:buNone/>
            </a:pPr>
            <a:r>
              <a:rPr lang="ru-RU" dirty="0" smtClean="0"/>
              <a:t>          Стандарт представляет собой принципиально новый для отечественной школы документ, который разработан на основе глубокого анализа и синтеза ведущих научных психолого-педагогических, культурологических, социологических теорий и концепций, а также достижений современных перспективных тенденций в практике российского и зарубежного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Внеурочные занятия по физике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7260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300" dirty="0" smtClean="0"/>
              <a:t>            Внеурочные занятия призваны способствовать повышению интереса к изучению физики, развитию познавательных и творческих способностей учащихся, формированию умений применять полученные знания на практике. Достижению этих целей в большей мере способствует процесс </a:t>
            </a:r>
            <a:r>
              <a:rPr lang="ru-RU" sz="3300" dirty="0" smtClean="0"/>
              <a:t>самостоятельного </a:t>
            </a:r>
            <a:r>
              <a:rPr lang="ru-RU" sz="3300" dirty="0" smtClean="0"/>
              <a:t>познания мира, а не процесс передачи готовых знаний. Поэтому на занятиях физического кружка, при организации самостоятельной работы учащихся над индивидуальными ис­следовательскими или конструкторскими проектами целесо­образно возможно чаще ставить школьника в положение не слушателя, а докладчика, первооткрывателя, изобретателя.</a:t>
            </a:r>
          </a:p>
          <a:p>
            <a:pPr>
              <a:buNone/>
            </a:pPr>
            <a:r>
              <a:rPr lang="ru-RU" sz="3300" dirty="0" smtClean="0"/>
              <a:t>             При организации дискуссий с целью поиска возможного объяснения нового явления следует обратить внимание на тот факт, что творческий процесс связан с особым видом </a:t>
            </a:r>
            <a:r>
              <a:rPr lang="ru-RU" sz="3300" dirty="0" smtClean="0"/>
              <a:t>мышления </a:t>
            </a:r>
            <a:r>
              <a:rPr lang="ru-RU" sz="3300" dirty="0" smtClean="0"/>
              <a:t>— интуицией. Интуитивное решение проблемы </a:t>
            </a:r>
            <a:r>
              <a:rPr lang="ru-RU" sz="3300" dirty="0" smtClean="0"/>
              <a:t>находится </a:t>
            </a:r>
            <a:r>
              <a:rPr lang="ru-RU" sz="3300" dirty="0" smtClean="0"/>
              <a:t>догадкой, без последовательного логического </a:t>
            </a:r>
            <a:r>
              <a:rPr lang="ru-RU" sz="3300" dirty="0" smtClean="0"/>
              <a:t>обоснования</a:t>
            </a:r>
            <a:r>
              <a:rPr lang="ru-RU" sz="3300" dirty="0" smtClean="0"/>
              <a:t>.</a:t>
            </a:r>
          </a:p>
          <a:p>
            <a:pPr>
              <a:buNone/>
            </a:pPr>
            <a:r>
              <a:rPr lang="ru-RU" sz="3300" dirty="0" smtClean="0"/>
              <a:t>             На развитие творческих способностей влияет характер </a:t>
            </a:r>
            <a:r>
              <a:rPr lang="ru-RU" sz="3300" dirty="0" smtClean="0"/>
              <a:t>педагогического </a:t>
            </a:r>
            <a:r>
              <a:rPr lang="ru-RU" sz="3300" dirty="0" smtClean="0"/>
              <a:t>общения учителя и учащихся в процессе </a:t>
            </a:r>
            <a:r>
              <a:rPr lang="ru-RU" sz="3300" dirty="0" smtClean="0"/>
              <a:t>обучения</a:t>
            </a:r>
            <a:r>
              <a:rPr lang="ru-RU" sz="3300" dirty="0" smtClean="0"/>
              <a:t>. Специфике внеурочных занятий соответствуют </a:t>
            </a:r>
            <a:r>
              <a:rPr lang="ru-RU" sz="3300" dirty="0" smtClean="0"/>
              <a:t>эвристические </a:t>
            </a:r>
            <a:r>
              <a:rPr lang="ru-RU" sz="3300" dirty="0" smtClean="0"/>
              <a:t>беседы, дискуссии, во время которых каждый </a:t>
            </a:r>
            <a:r>
              <a:rPr lang="ru-RU" sz="3300" dirty="0" smtClean="0"/>
              <a:t>имеет </a:t>
            </a:r>
            <a:r>
              <a:rPr lang="ru-RU" sz="3300" dirty="0" smtClean="0"/>
              <a:t>возможность высказать собственную точку зрения.</a:t>
            </a:r>
          </a:p>
          <a:p>
            <a:pPr>
              <a:buNone/>
            </a:pPr>
            <a:r>
              <a:rPr lang="ru-RU" sz="3300" dirty="0" smtClean="0"/>
              <a:t>             На внеурочных занятиях, полезно дать возможность </a:t>
            </a:r>
            <a:r>
              <a:rPr lang="ru-RU" sz="3300" dirty="0" smtClean="0"/>
              <a:t>участникам </a:t>
            </a:r>
            <a:r>
              <a:rPr lang="ru-RU" sz="3300" dirty="0" smtClean="0"/>
              <a:t>этих занятий продемонстрировать свои достижения на уроках физики всему классу при изучении соответствующей темы, на школьных и межшкольных конкурсах творческих проектов учащихся.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u="sng" dirty="0" smtClean="0"/>
              <a:t>Программа внеурочных занятий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Тема № 1. Измерения физических величин</a:t>
            </a:r>
          </a:p>
          <a:p>
            <a:r>
              <a:rPr lang="ru-RU" dirty="0" smtClean="0"/>
              <a:t>Тема № 2. Как сделать открытие в физике?</a:t>
            </a:r>
          </a:p>
          <a:p>
            <a:r>
              <a:rPr lang="ru-RU" dirty="0" smtClean="0"/>
              <a:t>Тема № 3. Как работает…?</a:t>
            </a:r>
          </a:p>
          <a:p>
            <a:r>
              <a:rPr lang="ru-RU" dirty="0" smtClean="0"/>
              <a:t>Тема № 4. Методы решения физических задач.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 литературы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200" i="1" u="sng" dirty="0" smtClean="0"/>
              <a:t>Литература для учащихся</a:t>
            </a:r>
          </a:p>
          <a:p>
            <a:r>
              <a:rPr lang="ru-RU" sz="2900" dirty="0" err="1" smtClean="0"/>
              <a:t>Ланге</a:t>
            </a:r>
            <a:r>
              <a:rPr lang="ru-RU" sz="2900" dirty="0" smtClean="0"/>
              <a:t> В. Н. Экспериментальные физические задачи на смекалку / В. Н. </a:t>
            </a:r>
            <a:r>
              <a:rPr lang="ru-RU" sz="2900" dirty="0" err="1" smtClean="0"/>
              <a:t>Ланге</a:t>
            </a:r>
            <a:r>
              <a:rPr lang="ru-RU" sz="2900" dirty="0" smtClean="0"/>
              <a:t>. — М.: Наука, 1985.</a:t>
            </a:r>
          </a:p>
          <a:p>
            <a:r>
              <a:rPr lang="ru-RU" sz="2900" dirty="0" err="1" smtClean="0"/>
              <a:t>Лукашик</a:t>
            </a:r>
            <a:r>
              <a:rPr lang="ru-RU" sz="2900" dirty="0" smtClean="0"/>
              <a:t> В. И. Сборник задач по физике для 7—9 клас­сов общеобразовательных учреждений / В. И. </a:t>
            </a:r>
            <a:r>
              <a:rPr lang="ru-RU" sz="2900" dirty="0" err="1" smtClean="0"/>
              <a:t>Лукашик</a:t>
            </a:r>
            <a:r>
              <a:rPr lang="ru-RU" sz="2900" dirty="0" smtClean="0"/>
              <a:t>, Е. В. Иванова. — М.: Просвещение, 2008.</a:t>
            </a:r>
          </a:p>
          <a:p>
            <a:r>
              <a:rPr lang="ru-RU" sz="2900" dirty="0" err="1" smtClean="0"/>
              <a:t>Лукашик</a:t>
            </a:r>
            <a:r>
              <a:rPr lang="ru-RU" sz="2900" dirty="0" smtClean="0"/>
              <a:t> В. И. Сборник школьных олимпиадных задач по физике / В. И. </a:t>
            </a:r>
            <a:r>
              <a:rPr lang="ru-RU" sz="2900" dirty="0" err="1" smtClean="0"/>
              <a:t>Лукашик</a:t>
            </a:r>
            <a:r>
              <a:rPr lang="ru-RU" sz="2900" dirty="0" smtClean="0"/>
              <a:t>, Е. В. Иванова. — М.: Просвеще­ние, 2007.</a:t>
            </a:r>
          </a:p>
          <a:p>
            <a:r>
              <a:rPr lang="ru-RU" sz="2900" dirty="0" smtClean="0"/>
              <a:t>Перельман Я. И. Занимательная физика / Я. И. Перельман. — М.: Наука, 1980. — Кн. 1—4.</a:t>
            </a:r>
          </a:p>
          <a:p>
            <a:r>
              <a:rPr lang="ru-RU" sz="2900" dirty="0" smtClean="0"/>
              <a:t>Перельман Я. И. Знаете ли вы физику? / Я. И. Перель­ман. — М.: Наука, 1992.</a:t>
            </a:r>
          </a:p>
          <a:p>
            <a:r>
              <a:rPr lang="ru-RU" sz="2900" dirty="0" smtClean="0"/>
              <a:t>Степанова Г. Н. Сборник задач по физике / Г. Н. Сте­панова. — М.: Просвещение, 2005.</a:t>
            </a:r>
          </a:p>
          <a:p>
            <a:pPr>
              <a:buNone/>
            </a:pPr>
            <a:r>
              <a:rPr lang="ru-RU" sz="4200" i="1" u="sng" dirty="0" smtClean="0"/>
              <a:t>Литература для учителя</a:t>
            </a:r>
          </a:p>
          <a:p>
            <a:r>
              <a:rPr lang="ru-RU" sz="2900" dirty="0" err="1" smtClean="0"/>
              <a:t>Аганов</a:t>
            </a:r>
            <a:r>
              <a:rPr lang="ru-RU" sz="2900" dirty="0" smtClean="0"/>
              <a:t> А. В. Физика вокруг нас: качественные задачи по физике / А. В. </a:t>
            </a:r>
            <a:r>
              <a:rPr lang="ru-RU" sz="2900" dirty="0" err="1" smtClean="0"/>
              <a:t>Аганов</a:t>
            </a:r>
            <a:r>
              <a:rPr lang="ru-RU" sz="2900" dirty="0" smtClean="0"/>
              <a:t>. — М.: Дом педагогики, 1998.</a:t>
            </a:r>
          </a:p>
          <a:p>
            <a:r>
              <a:rPr lang="ru-RU" sz="2900" dirty="0" smtClean="0"/>
              <a:t>Бутырский Г. А. Экспериментальные задачи по физике/ Г. А. Бутырский, Ю. А. </a:t>
            </a:r>
            <a:r>
              <a:rPr lang="ru-RU" sz="2900" dirty="0" err="1" smtClean="0"/>
              <a:t>Сауров</a:t>
            </a:r>
            <a:r>
              <a:rPr lang="ru-RU" sz="2900" dirty="0" smtClean="0"/>
              <a:t>. — М.: Просвещение, 1998.</a:t>
            </a:r>
          </a:p>
          <a:p>
            <a:r>
              <a:rPr lang="ru-RU" sz="2900" dirty="0" err="1" smtClean="0"/>
              <a:t>Кабардин</a:t>
            </a:r>
            <a:r>
              <a:rPr lang="ru-RU" sz="2900" dirty="0" smtClean="0"/>
              <a:t> О. Ф. Задачи по физике / О. Ф. </a:t>
            </a:r>
            <a:r>
              <a:rPr lang="ru-RU" sz="2900" dirty="0" err="1" smtClean="0"/>
              <a:t>Кабардин</a:t>
            </a:r>
            <a:r>
              <a:rPr lang="ru-RU" sz="2900" dirty="0" smtClean="0"/>
              <a:t>, В. А. Орлов, А. Р. </a:t>
            </a:r>
            <a:r>
              <a:rPr lang="ru-RU" sz="2900" dirty="0" err="1" smtClean="0"/>
              <a:t>Зильберман</a:t>
            </a:r>
            <a:r>
              <a:rPr lang="ru-RU" sz="2900" dirty="0" smtClean="0"/>
              <a:t>. — М.: Дрофа, 2007.</a:t>
            </a:r>
          </a:p>
          <a:p>
            <a:r>
              <a:rPr lang="ru-RU" sz="2900" dirty="0" err="1" smtClean="0"/>
              <a:t>Кабардин</a:t>
            </a:r>
            <a:r>
              <a:rPr lang="ru-RU" sz="2900" dirty="0" smtClean="0"/>
              <a:t> О. Ф. Сборник экспериментальных заданий и практических работ по физике / О. Ф. </a:t>
            </a:r>
            <a:r>
              <a:rPr lang="ru-RU" sz="2900" dirty="0" err="1" smtClean="0"/>
              <a:t>Кабардин</a:t>
            </a:r>
            <a:r>
              <a:rPr lang="ru-RU" sz="2900" dirty="0" smtClean="0"/>
              <a:t>, В. А. Ор­лов; под ред. Ю. И. Дика, В. А. Орлова. — М.: </a:t>
            </a:r>
            <a:r>
              <a:rPr lang="en-US" sz="2900" dirty="0" smtClean="0"/>
              <a:t>ACT</a:t>
            </a:r>
            <a:r>
              <a:rPr lang="ru-RU" sz="2900" dirty="0" smtClean="0"/>
              <a:t>, </a:t>
            </a:r>
            <a:r>
              <a:rPr lang="ru-RU" sz="2900" dirty="0" err="1" smtClean="0"/>
              <a:t>Астрель</a:t>
            </a:r>
            <a:r>
              <a:rPr lang="ru-RU" sz="2900" dirty="0" smtClean="0"/>
              <a:t>, 2005.</a:t>
            </a:r>
          </a:p>
          <a:p>
            <a:r>
              <a:rPr lang="ru-RU" sz="2900" dirty="0" smtClean="0"/>
              <a:t>Малинин А. Н. Сборник вопросов и задач по физике / А. Н. Малинин. — М.: Просвещение, 2002.</a:t>
            </a:r>
          </a:p>
          <a:p>
            <a:r>
              <a:rPr lang="ru-RU" sz="2900" dirty="0" err="1" smtClean="0"/>
              <a:t>Тульчинский</a:t>
            </a:r>
            <a:r>
              <a:rPr lang="ru-RU" sz="2900" dirty="0" smtClean="0"/>
              <a:t> М. Е. Занимательные задачи-парадоксы и софизмы по физике / М. Е. </a:t>
            </a:r>
            <a:r>
              <a:rPr lang="ru-RU" sz="2900" dirty="0" err="1" smtClean="0"/>
              <a:t>Тульчинский</a:t>
            </a:r>
            <a:r>
              <a:rPr lang="ru-RU" sz="2900" dirty="0" smtClean="0"/>
              <a:t>. — М.: Просвеще­ние, 1971.</a:t>
            </a:r>
          </a:p>
          <a:p>
            <a:r>
              <a:rPr lang="ru-RU" sz="2900" dirty="0" err="1" smtClean="0"/>
              <a:t>Тульчинский</a:t>
            </a:r>
            <a:r>
              <a:rPr lang="ru-RU" sz="2900" dirty="0" smtClean="0"/>
              <a:t> М. Е. Качественные задачи по физике / М. Е. </a:t>
            </a:r>
            <a:r>
              <a:rPr lang="ru-RU" sz="2900" dirty="0" err="1" smtClean="0"/>
              <a:t>Тульчинский</a:t>
            </a:r>
            <a:r>
              <a:rPr lang="ru-RU" sz="2900" dirty="0" smtClean="0"/>
              <a:t>. — М.: Просвещение, 1972.</a:t>
            </a:r>
          </a:p>
          <a:p>
            <a:r>
              <a:rPr lang="ru-RU" sz="2900" dirty="0" err="1" smtClean="0"/>
              <a:t>Черноуцан</a:t>
            </a:r>
            <a:r>
              <a:rPr lang="ru-RU" sz="2900" dirty="0" smtClean="0"/>
              <a:t> А. И. Физика: задачи с ответами и решени­ями / А. И. </a:t>
            </a:r>
            <a:r>
              <a:rPr lang="ru-RU" sz="2900" dirty="0" err="1" smtClean="0"/>
              <a:t>Черноуцан</a:t>
            </a:r>
            <a:r>
              <a:rPr lang="ru-RU" sz="2900" dirty="0" smtClean="0"/>
              <a:t>. — М.: Высшая школа, 2003.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82379" y="2996952"/>
            <a:ext cx="78828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/>
              <a:t>Какие требования выдвигает новый ФГОС?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  В состав новых стандартов входят только три группы требований:</a:t>
            </a:r>
          </a:p>
          <a:p>
            <a:pPr>
              <a:buFont typeface="Wingdings" pitchFamily="2" charset="2"/>
              <a:buChar char="Ø"/>
            </a:pPr>
            <a:r>
              <a:rPr lang="ru-RU" u="sng" dirty="0" smtClean="0"/>
              <a:t> к структуре основных общеобразовательных программ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u="sng" dirty="0" smtClean="0"/>
              <a:t> к результатам их освоения 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u="sng" dirty="0" smtClean="0"/>
              <a:t> к условиям их реализации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Тем самым расширяется круг лиц, отвечающих за исполнение стандарта, появляется возможность реализации подхода к стандарту как к общественному договору с распределением взаимных обязательств (прав и ответственности) между всеми участниками образовательного процесса</a:t>
            </a:r>
            <a:r>
              <a:rPr lang="ru-RU" b="1" i="1" dirty="0" smtClean="0"/>
              <a:t>: государством, социумом, семьей. </a:t>
            </a:r>
            <a:r>
              <a:rPr lang="ru-RU" dirty="0" smtClean="0"/>
              <a:t>Образно говоря, новые стандарты определяют прежде всего требования «к хору» (системе образования), а не к «исполнителю» (ученику), как это было до сих пор.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/>
              <a:t>Что является отличительной особенностью нового Стандарта?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        Отличительной особенностью нового стандарта является его деятельностный характер, ставящий главной целью развитие личности учащегося. Система образования отказывается от традиционного представления результатов обучения в виде знаний, умений и навыков, формулировки стандарта указывают реальные виды деятельности, которыми учащийся должен овладеть. Требования к результатам обучения сформулированы в виде </a:t>
            </a:r>
            <a:r>
              <a:rPr lang="ru-RU" b="1" i="1" dirty="0" smtClean="0">
                <a:solidFill>
                  <a:srgbClr val="FFFF00"/>
                </a:solidFill>
              </a:rPr>
              <a:t>личностных, метапредметных и предметных результатов.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Общая характеристика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300" dirty="0" smtClean="0"/>
              <a:t> </a:t>
            </a:r>
          </a:p>
          <a:p>
            <a:pPr>
              <a:buNone/>
            </a:pPr>
            <a:r>
              <a:rPr lang="ru-RU" sz="3300" dirty="0" smtClean="0"/>
              <a:t>                    </a:t>
            </a:r>
            <a:r>
              <a:rPr lang="ru-RU" sz="5800" dirty="0" smtClean="0"/>
              <a:t>Примерная программа является ориентиром для составления рабочих программ: она определяет обязательную часть учебного курса, за пределами которого остается возможность авторского выбора вариативной составляющей содержания образования. Авторы рабочих программ и учебников могут предложить собственный подход в части структурирования учебного материала, определения последовательности его изучения, расширения объема содержания, а также путей формирования системы знаний, умений и способов деятельности, развития, воспитания и социализации учащихся.</a:t>
            </a:r>
          </a:p>
          <a:p>
            <a:pPr>
              <a:buNone/>
            </a:pPr>
            <a:r>
              <a:rPr lang="ru-RU" sz="5800" dirty="0" smtClean="0"/>
              <a:t>           Содержание примерных программ основного общего образования имеет особенности, обусловленные, во-первых, задачами развития, обучения и воспитания учащихся; во-вторых, предметным содержанием системы общего среднего образования; в-третьих, психологическими возрастными особенностями обучаемых.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Цели изучения физики в основной школе следующие: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3800" dirty="0" smtClean="0"/>
              <a:t>Развитие интересов и способностей учащихся на основе передачи им знаний и опыта познавательной и творческой деятельности;</a:t>
            </a:r>
          </a:p>
          <a:p>
            <a:pPr lvl="0"/>
            <a:r>
              <a:rPr lang="ru-RU" sz="3800" dirty="0" smtClean="0"/>
              <a:t>Понимание учащимися смысла основных научных понятий и законов физики, взаимосвязи между ними;</a:t>
            </a:r>
          </a:p>
          <a:p>
            <a:pPr lvl="0"/>
            <a:r>
              <a:rPr lang="ru-RU" sz="3800" dirty="0" smtClean="0"/>
              <a:t>Формирование у учащихся представлений о физической картине мира.</a:t>
            </a:r>
          </a:p>
          <a:p>
            <a:r>
              <a:rPr lang="ru-RU" sz="3800" dirty="0" smtClean="0"/>
              <a:t>Достижение этих целей обеспечивается решением следующих задач:</a:t>
            </a:r>
          </a:p>
          <a:p>
            <a:pPr lvl="0"/>
            <a:r>
              <a:rPr lang="ru-RU" sz="3800" dirty="0" smtClean="0"/>
              <a:t>Знакомство учащихся с методом научного познания и методами исследования объектов и явлений природы;</a:t>
            </a:r>
          </a:p>
          <a:p>
            <a:pPr lvl="0"/>
            <a:r>
              <a:rPr lang="ru-RU" sz="3800" dirty="0" smtClean="0"/>
              <a:t>Приобретение учащимися знаний о механических, тепловых, электромагнитных и квантовых явлениях, физических величинах, характеризующих эти явления;</a:t>
            </a:r>
          </a:p>
          <a:p>
            <a:r>
              <a:rPr lang="ru-RU" sz="3800" dirty="0" smtClean="0"/>
              <a:t>Формирование у учащихся умений наблюдать природные явления и выполнять опыты, лабораторные работы и экспериментальные исследования с использованием измерительных приборов, широко применяемых в практической жизни;</a:t>
            </a:r>
          </a:p>
          <a:p>
            <a:pPr lvl="0"/>
            <a:r>
              <a:rPr lang="ru-RU" sz="3800" dirty="0" smtClean="0"/>
              <a:t>Овладение учащимися такими общенаучными понятиями, как природное явление, эмпирически установленный факт, проблема, гипотеза, теоретический вывод, результат экспериментальной проверки;</a:t>
            </a:r>
          </a:p>
          <a:p>
            <a:pPr lvl="0"/>
            <a:r>
              <a:rPr lang="ru-RU" sz="3800" dirty="0" smtClean="0"/>
              <a:t>Понимание учащимися отличий научных данных от непроверенной информации, ценности науки для удовлетворения бытовых, производственных и культурных потребностей человека.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u="sng" dirty="0" smtClean="0"/>
              <a:t>Место учебного предмета в учебном плане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Базисный учебный план на этапе основного общего обра­зования выделяет 210 ч для обязательного изучения курса «Физика», из которых 189 ч составляет инвариантная часть. Оставшиеся 21 ч авторы рабочих программ могут использовать в качестве резерва времени.</a:t>
            </a:r>
          </a:p>
          <a:p>
            <a:pPr>
              <a:buNone/>
            </a:pPr>
            <a:r>
              <a:rPr lang="ru-RU" dirty="0" smtClean="0"/>
              <a:t>        Тематическое планирование для обучения в 7—9 классах может быть составлено из расчета 2 ч (общий уровень) или 3 ч (повышенный уровень) в неделю.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u="sng" dirty="0" smtClean="0"/>
              <a:t>Ценностные ориентиры содержания учебного предмета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Основу </a:t>
            </a:r>
            <a:r>
              <a:rPr lang="ru-RU" dirty="0" smtClean="0"/>
              <a:t>познавательных ценностей составляют научные знания,        научные методы познания, а ценностные ориентации,    формируемые у учащихся в процессе изучения физики,      проявляются:</a:t>
            </a:r>
          </a:p>
          <a:p>
            <a:r>
              <a:rPr lang="ru-RU" dirty="0" smtClean="0"/>
              <a:t>Экспериментальной проверки;</a:t>
            </a:r>
          </a:p>
          <a:p>
            <a:pPr lvl="0"/>
            <a:r>
              <a:rPr lang="ru-RU" dirty="0" smtClean="0"/>
              <a:t>В признании ценности научного знания, его практической значимости, достоверности;</a:t>
            </a:r>
          </a:p>
          <a:p>
            <a:pPr lvl="0"/>
            <a:r>
              <a:rPr lang="ru-RU" dirty="0" smtClean="0"/>
              <a:t>В ценности физических методов исследования живой и неживой природы;</a:t>
            </a:r>
          </a:p>
          <a:p>
            <a:pPr lvl="0"/>
            <a:r>
              <a:rPr lang="ru-RU" dirty="0" smtClean="0"/>
              <a:t>В понимании сложности и противоречивости самого процесса познания как извечного стремления к Истине.</a:t>
            </a:r>
          </a:p>
          <a:p>
            <a:r>
              <a:rPr lang="ru-RU" dirty="0" smtClean="0"/>
              <a:t>В качестве объектов ценностей труда и быта выступают творческая созидательная деятельность, здоровый образ жизни, а ценностные ориентации содержания курса физики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/>
              <a:t>Ценностные ориентиры содержания учебного предмета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5500" dirty="0" smtClean="0"/>
              <a:t>   </a:t>
            </a:r>
            <a:r>
              <a:rPr lang="ru-RU" sz="5500" dirty="0" smtClean="0"/>
              <a:t>    </a:t>
            </a:r>
            <a:r>
              <a:rPr lang="ru-RU" sz="5500" dirty="0" smtClean="0"/>
              <a:t>Могут рассматриваться как формирование:</a:t>
            </a:r>
          </a:p>
          <a:p>
            <a:pPr lvl="0"/>
            <a:r>
              <a:rPr lang="ru-RU" sz="5500" dirty="0" smtClean="0"/>
              <a:t>Уважительного отношения к созидательной, творческой деятельности;</a:t>
            </a:r>
          </a:p>
          <a:p>
            <a:pPr lvl="0"/>
            <a:r>
              <a:rPr lang="ru-RU" sz="5500" dirty="0" smtClean="0"/>
              <a:t>Понимания необходимости эффективного и безопасного использования различных технических устройств;</a:t>
            </a:r>
          </a:p>
          <a:p>
            <a:pPr lvl="0"/>
            <a:r>
              <a:rPr lang="ru-RU" sz="5500" dirty="0" smtClean="0"/>
              <a:t>Потребности в безусловном выполнении правил безопасного использования веществ в повседневной жизни;</a:t>
            </a:r>
          </a:p>
          <a:p>
            <a:pPr lvl="0"/>
            <a:r>
              <a:rPr lang="ru-RU" sz="5500" dirty="0" smtClean="0"/>
              <a:t>Сознательного выбора будущей профессиональной деятельности</a:t>
            </a:r>
            <a:r>
              <a:rPr lang="ru-RU" sz="5500" dirty="0" smtClean="0"/>
              <a:t>.</a:t>
            </a:r>
          </a:p>
          <a:p>
            <a:pPr lvl="0">
              <a:buNone/>
            </a:pPr>
            <a:endParaRPr lang="ru-RU" sz="5500" dirty="0" smtClean="0"/>
          </a:p>
          <a:p>
            <a:pPr>
              <a:buNone/>
            </a:pPr>
            <a:r>
              <a:rPr lang="ru-RU" sz="5500" dirty="0" smtClean="0"/>
              <a:t>     </a:t>
            </a:r>
            <a:r>
              <a:rPr lang="ru-RU" sz="5500" dirty="0" smtClean="0"/>
              <a:t>  </a:t>
            </a:r>
            <a:r>
              <a:rPr lang="ru-RU" sz="5500" dirty="0" smtClean="0"/>
              <a:t>Курс физики обладает возможностями для формирования коммуникативных ценностей, основу которых составляют процесс общения, грамотная речь, а ценностные ориентации направлены на воспитание у учащихся:</a:t>
            </a:r>
          </a:p>
          <a:p>
            <a:pPr lvl="0"/>
            <a:r>
              <a:rPr lang="ru-RU" sz="5500" dirty="0" smtClean="0"/>
              <a:t>Правильного использования физической терминологии и символики;</a:t>
            </a:r>
          </a:p>
          <a:p>
            <a:pPr lvl="0"/>
            <a:r>
              <a:rPr lang="ru-RU" sz="5500" dirty="0" smtClean="0"/>
              <a:t>Потребности вести диалог, выслушивать мнение оппонента, участвовать в дискуссии;</a:t>
            </a:r>
          </a:p>
          <a:p>
            <a:pPr lvl="0"/>
            <a:r>
              <a:rPr lang="ru-RU" sz="5500" dirty="0" smtClean="0"/>
              <a:t>Способности открыто выражать и </a:t>
            </a:r>
            <a:r>
              <a:rPr lang="ru-RU" sz="5500" dirty="0" smtClean="0"/>
              <a:t>аргументировано </a:t>
            </a:r>
            <a:r>
              <a:rPr lang="ru-RU" sz="5500" dirty="0" smtClean="0"/>
              <a:t>отстаивать свою точку зрения.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151</TotalTime>
  <Words>2076</Words>
  <Application>Microsoft Office PowerPoint</Application>
  <PresentationFormat>Экран (4:3)</PresentationFormat>
  <Paragraphs>137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Апекс</vt:lpstr>
      <vt:lpstr>Внедрение  федеральных государственных образовательных стандартов общего образования второго поколения  по физике </vt:lpstr>
      <vt:lpstr>Что такое Федеральный государственный стандарт  общего образования?</vt:lpstr>
      <vt:lpstr>Какие требования выдвигает новый ФГОС? </vt:lpstr>
      <vt:lpstr>Что является отличительной особенностью нового Стандарта? </vt:lpstr>
      <vt:lpstr>Общая характеристика программы </vt:lpstr>
      <vt:lpstr>Цели изучения физики в основной школе следующие: </vt:lpstr>
      <vt:lpstr>Место учебного предмета в учебном плане </vt:lpstr>
      <vt:lpstr>Ценностные ориентиры содержания учебного предмета </vt:lpstr>
      <vt:lpstr>Ценностные ориентиры содержания учебного предмета</vt:lpstr>
      <vt:lpstr>Результаты изучения учебного предмета </vt:lpstr>
      <vt:lpstr>Личностными результатами обучения физике в основной школе являются: </vt:lpstr>
      <vt:lpstr>Метапредметными результатами обучения физике в основной школе являются: </vt:lpstr>
      <vt:lpstr>Метапредметными результатами обучения физике в основной школе являются: </vt:lpstr>
      <vt:lpstr>Предметными результатами обучения физике в основной школе являются: </vt:lpstr>
      <vt:lpstr>Предметными результатами обучения физике в основной школе являются:</vt:lpstr>
      <vt:lpstr>Рекомендации по материальнотехническому  обеспечению учебного предмета </vt:lpstr>
      <vt:lpstr>Слайд 17</vt:lpstr>
      <vt:lpstr>Слайд 18</vt:lpstr>
      <vt:lpstr>Слайд 19</vt:lpstr>
      <vt:lpstr>Внеурочные занятия по физике</vt:lpstr>
      <vt:lpstr>Программа внеурочных занятий </vt:lpstr>
      <vt:lpstr>Список  литературы 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 федеральных государственных образовательных стандартов общего образования второго поколения  по физике</dc:title>
  <dc:creator>Dmitriy</dc:creator>
  <cp:lastModifiedBy>Dmitriy</cp:lastModifiedBy>
  <cp:revision>19</cp:revision>
  <dcterms:created xsi:type="dcterms:W3CDTF">2013-07-31T17:19:33Z</dcterms:created>
  <dcterms:modified xsi:type="dcterms:W3CDTF">2013-08-06T02:48:04Z</dcterms:modified>
</cp:coreProperties>
</file>