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72" r:id="rId4"/>
    <p:sldId id="258" r:id="rId5"/>
    <p:sldId id="271" r:id="rId6"/>
    <p:sldId id="259" r:id="rId7"/>
    <p:sldId id="261" r:id="rId8"/>
    <p:sldId id="275" r:id="rId9"/>
    <p:sldId id="262" r:id="rId10"/>
    <p:sldId id="263" r:id="rId11"/>
    <p:sldId id="265" r:id="rId12"/>
    <p:sldId id="267" r:id="rId13"/>
    <p:sldId id="268" r:id="rId14"/>
    <p:sldId id="269" r:id="rId15"/>
    <p:sldId id="27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8" d="100"/>
          <a:sy n="88" d="100"/>
        </p:scale>
        <p:origin x="-3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5BF99C-E176-4E1A-BDAA-94D353791A1F}" type="datetimeFigureOut">
              <a:rPr lang="ru-RU" smtClean="0"/>
              <a:pPr/>
              <a:t>27.10.2013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B52B63-59FA-4F2F-917D-2E748CDB691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90D6BEB9-5FC2-445A-A965-102C1B028D8E}" type="datetimeFigureOut">
              <a:rPr lang="ru-RU" smtClean="0"/>
              <a:pPr/>
              <a:t>27.10.2013</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F79E943-BF91-40E4-82D7-AAD34098D28D}" type="slidenum">
              <a:rPr lang="ru-RU" smtClean="0"/>
              <a:pPr/>
              <a:t>‹#›</a:t>
            </a:fld>
            <a:endParaRPr lang="ru-RU"/>
          </a:p>
        </p:txBody>
      </p:sp>
    </p:spTree>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D6BEB9-5FC2-445A-A965-102C1B028D8E}" type="datetimeFigureOut">
              <a:rPr lang="ru-RU" smtClean="0"/>
              <a:pPr/>
              <a:t>27.10.2013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79E943-BF91-40E4-82D7-AAD34098D28D}" type="slidenum">
              <a:rPr lang="ru-RU" smtClean="0"/>
              <a:pPr/>
              <a:t>‹#›</a:t>
            </a:fld>
            <a:endParaRPr lang="ru-RU"/>
          </a:p>
        </p:txBody>
      </p:sp>
    </p:spTree>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D6BEB9-5FC2-445A-A965-102C1B028D8E}" type="datetimeFigureOut">
              <a:rPr lang="ru-RU" smtClean="0"/>
              <a:pPr/>
              <a:t>27.10.2013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79E943-BF91-40E4-82D7-AAD34098D28D}" type="slidenum">
              <a:rPr lang="ru-RU" smtClean="0"/>
              <a:pPr/>
              <a:t>‹#›</a:t>
            </a:fld>
            <a:endParaRPr lang="ru-RU"/>
          </a:p>
        </p:txBody>
      </p:sp>
    </p:spTree>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90D6BEB9-5FC2-445A-A965-102C1B028D8E}" type="datetimeFigureOut">
              <a:rPr lang="ru-RU" smtClean="0"/>
              <a:pPr/>
              <a:t>27.10.2013</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F79E943-BF91-40E4-82D7-AAD34098D28D}" type="slidenum">
              <a:rPr lang="ru-RU" smtClean="0"/>
              <a:pPr/>
              <a:t>‹#›</a:t>
            </a:fld>
            <a:endParaRPr lang="ru-RU"/>
          </a:p>
        </p:txBody>
      </p:sp>
    </p:spTree>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90D6BEB9-5FC2-445A-A965-102C1B028D8E}" type="datetimeFigureOut">
              <a:rPr lang="ru-RU" smtClean="0"/>
              <a:pPr/>
              <a:t>27.10.2013</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F79E943-BF91-40E4-82D7-AAD34098D28D}"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90D6BEB9-5FC2-445A-A965-102C1B028D8E}" type="datetimeFigureOut">
              <a:rPr lang="ru-RU" smtClean="0"/>
              <a:pPr/>
              <a:t>27.10.2013</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F79E943-BF91-40E4-82D7-AAD34098D28D}" type="slidenum">
              <a:rPr lang="ru-RU" smtClean="0"/>
              <a:pPr/>
              <a:t>‹#›</a:t>
            </a:fld>
            <a:endParaRPr lang="ru-RU"/>
          </a:p>
        </p:txBody>
      </p:sp>
    </p:spTree>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90D6BEB9-5FC2-445A-A965-102C1B028D8E}" type="datetimeFigureOut">
              <a:rPr lang="ru-RU" smtClean="0"/>
              <a:pPr/>
              <a:t>27.10.2013</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F79E943-BF91-40E4-82D7-AAD34098D28D}" type="slidenum">
              <a:rPr lang="ru-RU" smtClean="0"/>
              <a:pPr/>
              <a:t>‹#›</a:t>
            </a:fld>
            <a:endParaRPr lang="ru-RU"/>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0D6BEB9-5FC2-445A-A965-102C1B028D8E}" type="datetimeFigureOut">
              <a:rPr lang="ru-RU" smtClean="0"/>
              <a:pPr/>
              <a:t>27.10.2013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F79E943-BF91-40E4-82D7-AAD34098D28D}" type="slidenum">
              <a:rPr lang="ru-RU" smtClean="0"/>
              <a:pPr/>
              <a:t>‹#›</a:t>
            </a:fld>
            <a:endParaRPr lang="ru-RU"/>
          </a:p>
        </p:txBody>
      </p:sp>
    </p:spTree>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90D6BEB9-5FC2-445A-A965-102C1B028D8E}" type="datetimeFigureOut">
              <a:rPr lang="ru-RU" smtClean="0"/>
              <a:pPr/>
              <a:t>27.10.2013</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F79E943-BF91-40E4-82D7-AAD34098D28D}" type="slidenum">
              <a:rPr lang="ru-RU" smtClean="0"/>
              <a:pPr/>
              <a:t>‹#›</a:t>
            </a:fld>
            <a:endParaRPr lang="ru-RU"/>
          </a:p>
        </p:txBody>
      </p:sp>
    </p:spTree>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90D6BEB9-5FC2-445A-A965-102C1B028D8E}" type="datetimeFigureOut">
              <a:rPr lang="ru-RU" smtClean="0"/>
              <a:pPr/>
              <a:t>27.10.2013</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F79E943-BF91-40E4-82D7-AAD34098D28D}" type="slidenum">
              <a:rPr lang="ru-RU" smtClean="0"/>
              <a:pPr/>
              <a:t>‹#›</a:t>
            </a:fld>
            <a:endParaRPr lang="ru-RU"/>
          </a:p>
        </p:txBody>
      </p:sp>
    </p:spTree>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90D6BEB9-5FC2-445A-A965-102C1B028D8E}" type="datetimeFigureOut">
              <a:rPr lang="ru-RU" smtClean="0"/>
              <a:pPr/>
              <a:t>27.10.2013</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F79E943-BF91-40E4-82D7-AAD34098D28D}" type="slidenum">
              <a:rPr lang="ru-RU" smtClean="0"/>
              <a:pPr/>
              <a:t>‹#›</a:t>
            </a:fld>
            <a:endParaRPr lang="ru-RU"/>
          </a:p>
        </p:txBody>
      </p:sp>
    </p:spTree>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0D6BEB9-5FC2-445A-A965-102C1B028D8E}" type="datetimeFigureOut">
              <a:rPr lang="ru-RU" smtClean="0"/>
              <a:pPr/>
              <a:t>27.10.2013</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F79E943-BF91-40E4-82D7-AAD34098D28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omb/>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068960"/>
            <a:ext cx="8062912" cy="1470025"/>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rPr>
              <a:t>Формирование</a:t>
            </a:r>
            <a:r>
              <a:rPr lang="ru-RU"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rPr>
              <a:t>правильной</a:t>
            </a:r>
            <a:r>
              <a:rPr lang="ru-RU"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rPr>
              <a:t>осанки</a:t>
            </a:r>
            <a:r>
              <a:rPr lang="ru-RU"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ru-RU"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Подзаголовок 2"/>
          <p:cNvSpPr>
            <a:spLocks noGrp="1"/>
          </p:cNvSpPr>
          <p:nvPr>
            <p:ph type="subTitle" idx="1"/>
          </p:nvPr>
        </p:nvSpPr>
        <p:spPr>
          <a:xfrm>
            <a:off x="539552" y="4797152"/>
            <a:ext cx="8062912" cy="1752600"/>
          </a:xfrm>
        </p:spPr>
        <p:txBody>
          <a:bodyPr/>
          <a:lstStyle/>
          <a:p>
            <a:endParaRPr lang="ru-RU"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www.rasteniya-lecarstvennie.ru/uploads/posts/2012-08/1344243288_kompleks-uprazhneniy-dlya-formirovaniya-pravilnoy.jpg"/>
          <p:cNvPicPr>
            <a:picLocks noChangeAspect="1" noChangeArrowheads="1"/>
          </p:cNvPicPr>
          <p:nvPr/>
        </p:nvPicPr>
        <p:blipFill>
          <a:blip r:embed="rId2" cstate="print"/>
          <a:srcRect l="8062" r="53422" b="78964"/>
          <a:stretch>
            <a:fillRect/>
          </a:stretch>
        </p:blipFill>
        <p:spPr bwMode="auto">
          <a:xfrm>
            <a:off x="4499992" y="4869160"/>
            <a:ext cx="4377401" cy="1628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482" name="Picture 2" descr="http://www.rasteniya-lecarstvennie.ru/uploads/posts/2012-08/1344243288_kompleks-uprazhneniy-dlya-formirovaniya-pravilnoy.jpg"/>
          <p:cNvPicPr>
            <a:picLocks noChangeAspect="1" noChangeArrowheads="1"/>
          </p:cNvPicPr>
          <p:nvPr/>
        </p:nvPicPr>
        <p:blipFill>
          <a:blip r:embed="rId2" cstate="print">
            <a:lum bright="-20000" contrast="10000"/>
          </a:blip>
          <a:srcRect r="91939" b="71075"/>
          <a:stretch>
            <a:fillRect/>
          </a:stretch>
        </p:blipFill>
        <p:spPr bwMode="auto">
          <a:xfrm>
            <a:off x="2330374" y="1688282"/>
            <a:ext cx="1440160" cy="35203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Заголовок 1"/>
          <p:cNvSpPr>
            <a:spLocks noGrp="1"/>
          </p:cNvSpPr>
          <p:nvPr>
            <p:ph type="title"/>
          </p:nvPr>
        </p:nvSpPr>
        <p:spPr>
          <a:xfrm>
            <a:off x="467544" y="0"/>
            <a:ext cx="8229600" cy="1399032"/>
          </a:xfrm>
        </p:spPr>
        <p:txBody>
          <a:bodyPr/>
          <a:lstStyle/>
          <a:p>
            <a:pPr algn="ctr"/>
            <a:r>
              <a:rPr lang="ru-RU" dirty="0" smtClean="0"/>
              <a:t>УПРАЖНЕНИЯ ДЛЯ ПРАВИЛЬНОЙ ОСАНКИ</a:t>
            </a:r>
            <a:endParaRPr lang="ru-RU" dirty="0"/>
          </a:p>
        </p:txBody>
      </p:sp>
      <p:sp>
        <p:nvSpPr>
          <p:cNvPr id="3" name="Содержимое 2"/>
          <p:cNvSpPr>
            <a:spLocks noGrp="1"/>
          </p:cNvSpPr>
          <p:nvPr>
            <p:ph idx="1"/>
          </p:nvPr>
        </p:nvSpPr>
        <p:spPr>
          <a:xfrm>
            <a:off x="-252536" y="1628800"/>
            <a:ext cx="2592288" cy="2520280"/>
          </a:xfrm>
        </p:spPr>
        <p:txBody>
          <a:bodyPr>
            <a:noAutofit/>
          </a:bodyPr>
          <a:lstStyle/>
          <a:p>
            <a:pPr>
              <a:buNone/>
            </a:pPr>
            <a:r>
              <a:rPr lang="ru-RU" sz="2000" dirty="0" smtClean="0"/>
              <a:t>       </a:t>
            </a:r>
            <a:r>
              <a:rPr lang="ru-RU" sz="2000" dirty="0" smtClean="0">
                <a:effectLst>
                  <a:outerShdw blurRad="38100" dist="38100" dir="2700000" algn="tl">
                    <a:srgbClr val="000000">
                      <a:alpha val="43137"/>
                    </a:srgbClr>
                  </a:outerShdw>
                </a:effectLst>
              </a:rPr>
              <a:t>1. Стоя прямо.</a:t>
            </a:r>
            <a:r>
              <a:rPr lang="ru-RU" sz="1700" dirty="0" smtClean="0"/>
              <a:t/>
            </a:r>
            <a:br>
              <a:rPr lang="ru-RU" sz="1700" dirty="0" smtClean="0"/>
            </a:br>
            <a:r>
              <a:rPr lang="ru-RU" sz="1700" dirty="0" smtClean="0"/>
              <a:t/>
            </a:r>
            <a:br>
              <a:rPr lang="ru-RU" sz="1700" dirty="0" smtClean="0"/>
            </a:br>
            <a:r>
              <a:rPr lang="ru-RU" sz="1700" dirty="0" smtClean="0"/>
              <a:t>Руки опустите вдоль туловища, далее, отведя их назад сведите в «замок». После этого делайте пружинистые движения, одновременно прогибая спину. </a:t>
            </a:r>
            <a:br>
              <a:rPr lang="ru-RU" sz="1700" dirty="0" smtClean="0"/>
            </a:br>
            <a:r>
              <a:rPr lang="ru-RU" sz="1700" dirty="0" smtClean="0"/>
              <a:t>Повторить 8-10 раз.</a:t>
            </a:r>
            <a:endParaRPr lang="ru-RU" sz="1700" dirty="0"/>
          </a:p>
        </p:txBody>
      </p:sp>
      <p:sp>
        <p:nvSpPr>
          <p:cNvPr id="5" name="Содержимое 2"/>
          <p:cNvSpPr txBox="1">
            <a:spLocks/>
          </p:cNvSpPr>
          <p:nvPr/>
        </p:nvSpPr>
        <p:spPr>
          <a:xfrm>
            <a:off x="3851920" y="1556792"/>
            <a:ext cx="3600400" cy="1368152"/>
          </a:xfrm>
          <a:prstGeom prst="rect">
            <a:avLst/>
          </a:prstGeom>
        </p:spPr>
        <p:txBody>
          <a:bodyPr vert="horz" anchor="t">
            <a:noAutofit/>
          </a:bodyPr>
          <a:lstStyle/>
          <a:p>
            <a:pPr marL="448056" lvl="0" indent="-384048">
              <a:spcBef>
                <a:spcPct val="20000"/>
              </a:spcBef>
              <a:buClr>
                <a:schemeClr val="accent1"/>
              </a:buClr>
              <a:buSzPct val="80000"/>
            </a:pPr>
            <a:r>
              <a:rPr lang="ru-RU" sz="2000" dirty="0" smtClean="0"/>
              <a:t>       </a:t>
            </a:r>
            <a:r>
              <a:rPr lang="ru-RU" sz="2000" dirty="0" smtClean="0">
                <a:effectLst>
                  <a:outerShdw blurRad="38100" dist="38100" dir="2700000" algn="tl">
                    <a:srgbClr val="000000">
                      <a:alpha val="43137"/>
                    </a:srgbClr>
                  </a:outerShdw>
                </a:effectLst>
              </a:rPr>
              <a:t>2. </a:t>
            </a:r>
            <a:r>
              <a:rPr kumimoji="0" lang="ru-RU"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Стоя </a:t>
            </a:r>
            <a:r>
              <a:rPr lang="ru-RU" sz="2000" dirty="0">
                <a:effectLst>
                  <a:outerShdw blurRad="38100" dist="38100" dir="2700000" algn="tl">
                    <a:srgbClr val="000000">
                      <a:alpha val="43137"/>
                    </a:srgbClr>
                  </a:outerShdw>
                </a:effectLst>
              </a:rPr>
              <a:t>на </a:t>
            </a:r>
            <a:r>
              <a:rPr lang="ru-RU" sz="2000" dirty="0" smtClean="0">
                <a:effectLst>
                  <a:outerShdw blurRad="38100" dist="38100" dir="2700000" algn="tl">
                    <a:srgbClr val="000000">
                      <a:alpha val="43137"/>
                    </a:srgbClr>
                  </a:outerShdw>
                </a:effectLst>
              </a:rPr>
              <a:t>коленях.</a:t>
            </a:r>
            <a:r>
              <a:rPr kumimoji="0" lang="ru-RU" sz="1700" b="0" i="0" u="none" strike="noStrike" kern="1200" cap="none" spc="0" normalizeH="0" baseline="0" noProof="0" dirty="0" smtClean="0">
                <a:ln>
                  <a:noFill/>
                </a:ln>
                <a:solidFill>
                  <a:schemeClr val="tx1"/>
                </a:solidFill>
                <a:effectLst/>
                <a:uLnTx/>
                <a:uFillTx/>
                <a:latin typeface="+mn-lt"/>
                <a:ea typeface="+mn-ea"/>
                <a:cs typeface="+mn-cs"/>
              </a:rPr>
              <a:t/>
            </a:r>
            <a:br>
              <a:rPr kumimoji="0" lang="ru-RU" sz="1700" b="0" i="0" u="none" strike="noStrike" kern="1200" cap="none" spc="0" normalizeH="0" baseline="0" noProof="0" dirty="0" smtClean="0">
                <a:ln>
                  <a:noFill/>
                </a:ln>
                <a:solidFill>
                  <a:schemeClr val="tx1"/>
                </a:solidFill>
                <a:effectLst/>
                <a:uLnTx/>
                <a:uFillTx/>
                <a:latin typeface="+mn-lt"/>
                <a:ea typeface="+mn-ea"/>
                <a:cs typeface="+mn-cs"/>
              </a:rPr>
            </a:br>
            <a:r>
              <a:rPr kumimoji="0" lang="ru-RU" sz="1700" b="0" i="0" u="none" strike="noStrike" kern="1200" cap="none" spc="0" normalizeH="0" baseline="0" noProof="0" dirty="0" smtClean="0">
                <a:ln>
                  <a:noFill/>
                </a:ln>
                <a:solidFill>
                  <a:schemeClr val="tx1"/>
                </a:solidFill>
                <a:effectLst/>
                <a:uLnTx/>
                <a:uFillTx/>
                <a:latin typeface="+mn-lt"/>
                <a:ea typeface="+mn-ea"/>
                <a:cs typeface="+mn-cs"/>
              </a:rPr>
              <a:t/>
            </a:r>
            <a:br>
              <a:rPr kumimoji="0" lang="ru-RU" sz="1700" b="0" i="0" u="none" strike="noStrike" kern="1200" cap="none" spc="0" normalizeH="0" baseline="0" noProof="0" dirty="0" smtClean="0">
                <a:ln>
                  <a:noFill/>
                </a:ln>
                <a:solidFill>
                  <a:schemeClr val="tx1"/>
                </a:solidFill>
                <a:effectLst/>
                <a:uLnTx/>
                <a:uFillTx/>
                <a:latin typeface="+mn-lt"/>
                <a:ea typeface="+mn-ea"/>
                <a:cs typeface="+mn-cs"/>
              </a:rPr>
            </a:br>
            <a:r>
              <a:rPr lang="ru-RU" sz="1700" dirty="0"/>
              <a:t>Встаньте на четвереньки, образую телом прямоугольные ворота, расстояние между руками и между ногами - одинаковое. При вдохе делайте взмахи, вначале правой рукой и левой ногой, затем И.П., после - смените ногу и руку. Воспроизвести 8-10 </a:t>
            </a:r>
            <a:r>
              <a:rPr lang="ru-RU" sz="1700" dirty="0" smtClean="0"/>
              <a:t>раз.</a:t>
            </a:r>
            <a:endParaRPr kumimoji="0" lang="ru-RU" sz="1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par>
                          <p:cTn id="25" fill="hold">
                            <p:stCondLst>
                              <p:cond delay="2500"/>
                            </p:stCondLst>
                            <p:childTnLst>
                              <p:par>
                                <p:cTn id="26" presetID="15" presetClass="entr" presetSubtype="0" fill="hold" nodeType="afterEffect">
                                  <p:stCondLst>
                                    <p:cond delay="0"/>
                                  </p:stCondLst>
                                  <p:childTnLst>
                                    <p:set>
                                      <p:cBhvr>
                                        <p:cTn id="27" dur="1" fill="hold">
                                          <p:stCondLst>
                                            <p:cond delay="0"/>
                                          </p:stCondLst>
                                        </p:cTn>
                                        <p:tgtEl>
                                          <p:spTgt spid="20482"/>
                                        </p:tgtEl>
                                        <p:attrNameLst>
                                          <p:attrName>style.visibility</p:attrName>
                                        </p:attrNameLst>
                                      </p:cBhvr>
                                      <p:to>
                                        <p:strVal val="visible"/>
                                      </p:to>
                                    </p:set>
                                    <p:anim calcmode="lin" valueType="num">
                                      <p:cBhvr>
                                        <p:cTn id="28" dur="1000" fill="hold"/>
                                        <p:tgtEl>
                                          <p:spTgt spid="20482"/>
                                        </p:tgtEl>
                                        <p:attrNameLst>
                                          <p:attrName>ppt_w</p:attrName>
                                        </p:attrNameLst>
                                      </p:cBhvr>
                                      <p:tavLst>
                                        <p:tav tm="0">
                                          <p:val>
                                            <p:fltVal val="0"/>
                                          </p:val>
                                        </p:tav>
                                        <p:tav tm="100000">
                                          <p:val>
                                            <p:strVal val="#ppt_w"/>
                                          </p:val>
                                        </p:tav>
                                      </p:tavLst>
                                    </p:anim>
                                    <p:anim calcmode="lin" valueType="num">
                                      <p:cBhvr>
                                        <p:cTn id="29" dur="1000" fill="hold"/>
                                        <p:tgtEl>
                                          <p:spTgt spid="20482"/>
                                        </p:tgtEl>
                                        <p:attrNameLst>
                                          <p:attrName>ppt_h</p:attrName>
                                        </p:attrNameLst>
                                      </p:cBhvr>
                                      <p:tavLst>
                                        <p:tav tm="0">
                                          <p:val>
                                            <p:fltVal val="0"/>
                                          </p:val>
                                        </p:tav>
                                        <p:tav tm="100000">
                                          <p:val>
                                            <p:strVal val="#ppt_h"/>
                                          </p:val>
                                        </p:tav>
                                      </p:tavLst>
                                    </p:anim>
                                    <p:anim calcmode="lin" valueType="num">
                                      <p:cBhvr>
                                        <p:cTn id="30" dur="1000" fill="hold"/>
                                        <p:tgtEl>
                                          <p:spTgt spid="2048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0482"/>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3500"/>
                            </p:stCondLst>
                            <p:childTnLst>
                              <p:par>
                                <p:cTn id="33" presetID="26"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par>
                          <p:cTn id="49" fill="hold">
                            <p:stCondLst>
                              <p:cond delay="5500"/>
                            </p:stCondLst>
                            <p:childTnLst>
                              <p:par>
                                <p:cTn id="50" presetID="15" presetClass="entr" presetSubtype="0" fill="hold" nodeType="afterEffect">
                                  <p:stCondLst>
                                    <p:cond delay="0"/>
                                  </p:stCondLst>
                                  <p:childTnLst>
                                    <p:set>
                                      <p:cBhvr>
                                        <p:cTn id="51" dur="1" fill="hold">
                                          <p:stCondLst>
                                            <p:cond delay="0"/>
                                          </p:stCondLst>
                                        </p:cTn>
                                        <p:tgtEl>
                                          <p:spTgt spid="20484"/>
                                        </p:tgtEl>
                                        <p:attrNameLst>
                                          <p:attrName>style.visibility</p:attrName>
                                        </p:attrNameLst>
                                      </p:cBhvr>
                                      <p:to>
                                        <p:strVal val="visible"/>
                                      </p:to>
                                    </p:set>
                                    <p:anim calcmode="lin" valueType="num">
                                      <p:cBhvr>
                                        <p:cTn id="52" dur="1000" fill="hold"/>
                                        <p:tgtEl>
                                          <p:spTgt spid="20484"/>
                                        </p:tgtEl>
                                        <p:attrNameLst>
                                          <p:attrName>ppt_w</p:attrName>
                                        </p:attrNameLst>
                                      </p:cBhvr>
                                      <p:tavLst>
                                        <p:tav tm="0">
                                          <p:val>
                                            <p:fltVal val="0"/>
                                          </p:val>
                                        </p:tav>
                                        <p:tav tm="100000">
                                          <p:val>
                                            <p:strVal val="#ppt_w"/>
                                          </p:val>
                                        </p:tav>
                                      </p:tavLst>
                                    </p:anim>
                                    <p:anim calcmode="lin" valueType="num">
                                      <p:cBhvr>
                                        <p:cTn id="53" dur="1000" fill="hold"/>
                                        <p:tgtEl>
                                          <p:spTgt spid="20484"/>
                                        </p:tgtEl>
                                        <p:attrNameLst>
                                          <p:attrName>ppt_h</p:attrName>
                                        </p:attrNameLst>
                                      </p:cBhvr>
                                      <p:tavLst>
                                        <p:tav tm="0">
                                          <p:val>
                                            <p:fltVal val="0"/>
                                          </p:val>
                                        </p:tav>
                                        <p:tav tm="100000">
                                          <p:val>
                                            <p:strVal val="#ppt_h"/>
                                          </p:val>
                                        </p:tav>
                                      </p:tavLst>
                                    </p:anim>
                                    <p:anim calcmode="lin" valueType="num">
                                      <p:cBhvr>
                                        <p:cTn id="54" dur="1000" fill="hold"/>
                                        <p:tgtEl>
                                          <p:spTgt spid="20484"/>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204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rasteniya-lecarstvennie.ru/uploads/posts/2012-08/1344243288_kompleks-uprazhneniy-dlya-formirovaniya-pravilnoy.jpg"/>
          <p:cNvPicPr>
            <a:picLocks noChangeAspect="1" noChangeArrowheads="1"/>
          </p:cNvPicPr>
          <p:nvPr/>
        </p:nvPicPr>
        <p:blipFill>
          <a:blip r:embed="rId2" cstate="print">
            <a:lum bright="-10000"/>
          </a:blip>
          <a:srcRect l="47458" b="85546"/>
          <a:stretch>
            <a:fillRect/>
          </a:stretch>
        </p:blipFill>
        <p:spPr bwMode="auto">
          <a:xfrm>
            <a:off x="3419872" y="1844824"/>
            <a:ext cx="5424253" cy="10165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Заголовок 1"/>
          <p:cNvSpPr>
            <a:spLocks noGrp="1"/>
          </p:cNvSpPr>
          <p:nvPr>
            <p:ph type="title"/>
          </p:nvPr>
        </p:nvSpPr>
        <p:spPr>
          <a:xfrm>
            <a:off x="467544" y="0"/>
            <a:ext cx="8229600" cy="1399032"/>
          </a:xfrm>
        </p:spPr>
        <p:txBody>
          <a:bodyPr/>
          <a:lstStyle/>
          <a:p>
            <a:pPr algn="ctr"/>
            <a:r>
              <a:rPr lang="ru-RU" dirty="0" smtClean="0"/>
              <a:t>УПРАЖНЕНИЯ ДЛЯ ПРАВИЛЬНОЙ ОСАНКИ</a:t>
            </a:r>
            <a:endParaRPr lang="ru-RU" dirty="0"/>
          </a:p>
        </p:txBody>
      </p:sp>
      <p:sp>
        <p:nvSpPr>
          <p:cNvPr id="3" name="Содержимое 2"/>
          <p:cNvSpPr>
            <a:spLocks noGrp="1"/>
          </p:cNvSpPr>
          <p:nvPr>
            <p:ph idx="1"/>
          </p:nvPr>
        </p:nvSpPr>
        <p:spPr>
          <a:xfrm>
            <a:off x="5508104" y="2996952"/>
            <a:ext cx="3178696" cy="3096344"/>
          </a:xfrm>
        </p:spPr>
        <p:txBody>
          <a:bodyPr>
            <a:noAutofit/>
          </a:bodyPr>
          <a:lstStyle/>
          <a:p>
            <a:pPr>
              <a:buNone/>
            </a:pPr>
            <a:r>
              <a:rPr lang="ru-RU" sz="2000" dirty="0" smtClean="0"/>
              <a:t>       </a:t>
            </a:r>
            <a:r>
              <a:rPr lang="ru-RU" sz="2000" dirty="0" smtClean="0">
                <a:effectLst>
                  <a:outerShdw blurRad="38100" dist="38100" dir="2700000" algn="tl">
                    <a:srgbClr val="000000">
                      <a:alpha val="43137"/>
                    </a:srgbClr>
                  </a:outerShdw>
                </a:effectLst>
              </a:rPr>
              <a:t>4. Лёжа на спине.</a:t>
            </a:r>
            <a:r>
              <a:rPr lang="ru-RU" sz="2000" dirty="0" smtClean="0"/>
              <a:t> </a:t>
            </a:r>
            <a:r>
              <a:rPr lang="ru-RU" sz="1700" dirty="0" smtClean="0"/>
              <a:t/>
            </a:r>
            <a:br>
              <a:rPr lang="ru-RU" sz="1700" dirty="0" smtClean="0"/>
            </a:br>
            <a:r>
              <a:rPr lang="ru-RU" sz="1700" dirty="0" smtClean="0"/>
              <a:t/>
            </a:r>
            <a:br>
              <a:rPr lang="ru-RU" sz="1700" dirty="0" smtClean="0"/>
            </a:br>
            <a:r>
              <a:rPr lang="ru-RU" sz="1700" dirty="0" smtClean="0"/>
              <a:t>Примите И.П. 3-его упражнения. </a:t>
            </a:r>
            <a:br>
              <a:rPr lang="ru-RU" sz="1700" dirty="0" smtClean="0"/>
            </a:br>
            <a:r>
              <a:rPr lang="ru-RU" sz="1700" dirty="0" smtClean="0"/>
              <a:t>Обопритесь на локти, и выгибая спину, приподнимите грудь вверх. Во время действия, откиньте назад голову, и зажмите кулаки. Упражнения выполняйте не торопясь, без перерыва.- 5 раз. </a:t>
            </a:r>
            <a:endParaRPr lang="ru-RU" sz="1700" dirty="0"/>
          </a:p>
        </p:txBody>
      </p:sp>
      <p:sp>
        <p:nvSpPr>
          <p:cNvPr id="4" name="Прямоугольник 3"/>
          <p:cNvSpPr/>
          <p:nvPr/>
        </p:nvSpPr>
        <p:spPr>
          <a:xfrm>
            <a:off x="179512" y="1556792"/>
            <a:ext cx="2232248" cy="2231380"/>
          </a:xfrm>
          <a:prstGeom prst="rect">
            <a:avLst/>
          </a:prstGeom>
        </p:spPr>
        <p:txBody>
          <a:bodyPr wrap="square">
            <a:spAutoFit/>
          </a:bodyPr>
          <a:lstStyle/>
          <a:p>
            <a:r>
              <a:rPr lang="ru-RU" sz="2000" dirty="0" smtClean="0">
                <a:effectLst>
                  <a:outerShdw blurRad="38100" dist="38100" dir="2700000" algn="tl">
                    <a:srgbClr val="000000">
                      <a:alpha val="43137"/>
                    </a:srgbClr>
                  </a:outerShdw>
                </a:effectLst>
              </a:rPr>
              <a:t>3. Лёжа на спине.</a:t>
            </a:r>
            <a:r>
              <a:rPr lang="ru-RU" sz="2000" dirty="0" smtClean="0"/>
              <a:t> </a:t>
            </a:r>
            <a:r>
              <a:rPr lang="ru-RU" sz="1700" dirty="0" smtClean="0"/>
              <a:t/>
            </a:r>
            <a:br>
              <a:rPr lang="ru-RU" sz="1700" dirty="0" smtClean="0"/>
            </a:br>
            <a:r>
              <a:rPr lang="ru-RU" sz="1700" dirty="0" smtClean="0"/>
              <a:t/>
            </a:r>
            <a:br>
              <a:rPr lang="ru-RU" sz="1700" dirty="0" smtClean="0"/>
            </a:br>
            <a:r>
              <a:rPr lang="ru-RU" sz="1700" dirty="0" smtClean="0"/>
              <a:t>Опираясь на полную стопу, ноги согнув в коленях немного их разведите. Руки, согните в локтях и прижмитесь к полу. </a:t>
            </a:r>
            <a:endParaRPr lang="ru-RU" sz="1700" dirty="0"/>
          </a:p>
        </p:txBody>
      </p:sp>
      <p:pic>
        <p:nvPicPr>
          <p:cNvPr id="5" name="Picture 2" descr="http://www.rasteniya-lecarstvennie.ru/uploads/posts/2012-08/1344243288_kompleks-uprazhneniy-dlya-formirovaniya-pravilnoy.jpg"/>
          <p:cNvPicPr>
            <a:picLocks noChangeAspect="1" noChangeArrowheads="1"/>
          </p:cNvPicPr>
          <p:nvPr/>
        </p:nvPicPr>
        <p:blipFill>
          <a:blip r:embed="rId2" cstate="print">
            <a:lum bright="-10000"/>
          </a:blip>
          <a:srcRect l="8957" t="19722" r="51631" b="59242"/>
          <a:stretch>
            <a:fillRect/>
          </a:stretch>
        </p:blipFill>
        <p:spPr bwMode="auto">
          <a:xfrm>
            <a:off x="395536" y="4437112"/>
            <a:ext cx="4356484" cy="15841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800" decel="100000"/>
                                        <p:tgtEl>
                                          <p:spTgt spid="4"/>
                                        </p:tgtEl>
                                      </p:cBhvr>
                                    </p:animEffect>
                                    <p:anim calcmode="lin" valueType="num">
                                      <p:cBhvr>
                                        <p:cTn id="12" dur="800" decel="100000" fill="hold"/>
                                        <p:tgtEl>
                                          <p:spTgt spid="4"/>
                                        </p:tgtEl>
                                        <p:attrNameLst>
                                          <p:attrName>style.rotation</p:attrName>
                                        </p:attrNameLst>
                                      </p:cBhvr>
                                      <p:tavLst>
                                        <p:tav tm="0">
                                          <p:val>
                                            <p:fltVal val="-90"/>
                                          </p:val>
                                        </p:tav>
                                        <p:tav tm="100000">
                                          <p:val>
                                            <p:fltVal val="0"/>
                                          </p:val>
                                        </p:tav>
                                      </p:tavLst>
                                    </p:anim>
                                    <p:anim calcmode="lin" valueType="num">
                                      <p:cBhvr>
                                        <p:cTn id="13" dur="800" decel="100000" fill="hold"/>
                                        <p:tgtEl>
                                          <p:spTgt spid="4"/>
                                        </p:tgtEl>
                                        <p:attrNameLst>
                                          <p:attrName>ppt_x</p:attrName>
                                        </p:attrNameLst>
                                      </p:cBhvr>
                                      <p:tavLst>
                                        <p:tav tm="0">
                                          <p:val>
                                            <p:strVal val="#ppt_x+0.4"/>
                                          </p:val>
                                        </p:tav>
                                        <p:tav tm="100000">
                                          <p:val>
                                            <p:strVal val="#ppt_x-0.05"/>
                                          </p:val>
                                        </p:tav>
                                      </p:tavLst>
                                    </p:anim>
                                    <p:anim calcmode="lin" valueType="num">
                                      <p:cBhvr>
                                        <p:cTn id="14" dur="800" decel="100000" fill="hold"/>
                                        <p:tgtEl>
                                          <p:spTgt spid="4"/>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 calcmode="lin" valueType="num">
                                      <p:cBhvr>
                                        <p:cTn id="22" dur="500" fill="hold"/>
                                        <p:tgtEl>
                                          <p:spTgt spid="5"/>
                                        </p:tgtEl>
                                        <p:attrNameLst>
                                          <p:attrName>style.rotation</p:attrName>
                                        </p:attrNameLst>
                                      </p:cBhvr>
                                      <p:tavLst>
                                        <p:tav tm="0">
                                          <p:val>
                                            <p:fltVal val="360"/>
                                          </p:val>
                                        </p:tav>
                                        <p:tav tm="100000">
                                          <p:val>
                                            <p:fltVal val="0"/>
                                          </p:val>
                                        </p:tav>
                                      </p:tavLst>
                                    </p:anim>
                                    <p:animEffect transition="in" filter="fade">
                                      <p:cBhvr>
                                        <p:cTn id="23" dur="500"/>
                                        <p:tgtEl>
                                          <p:spTgt spid="5"/>
                                        </p:tgtEl>
                                      </p:cBhvr>
                                    </p:animEffect>
                                  </p:childTnLst>
                                </p:cTn>
                              </p:par>
                            </p:childTnLst>
                          </p:cTn>
                        </p:par>
                        <p:par>
                          <p:cTn id="24" fill="hold">
                            <p:stCondLst>
                              <p:cond delay="2000"/>
                            </p:stCondLst>
                            <p:childTnLst>
                              <p:par>
                                <p:cTn id="25" presetID="30" presetClass="entr" presetSubtype="0" fill="hold" grpId="0"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800" decel="100000"/>
                                        <p:tgtEl>
                                          <p:spTgt spid="3">
                                            <p:txEl>
                                              <p:pRg st="0" end="0"/>
                                            </p:txEl>
                                          </p:spTgt>
                                        </p:tgtEl>
                                      </p:cBhvr>
                                    </p:animEffect>
                                    <p:anim calcmode="lin" valueType="num">
                                      <p:cBhvr>
                                        <p:cTn id="2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33" fill="hold">
                            <p:stCondLst>
                              <p:cond delay="3000"/>
                            </p:stCondLst>
                            <p:childTnLst>
                              <p:par>
                                <p:cTn id="34" presetID="49" presetClass="entr" presetSubtype="0" decel="100000" fill="hold" nodeType="afterEffect">
                                  <p:stCondLst>
                                    <p:cond delay="0"/>
                                  </p:stCondLst>
                                  <p:childTnLst>
                                    <p:set>
                                      <p:cBhvr>
                                        <p:cTn id="35" dur="1" fill="hold">
                                          <p:stCondLst>
                                            <p:cond delay="0"/>
                                          </p:stCondLst>
                                        </p:cTn>
                                        <p:tgtEl>
                                          <p:spTgt spid="21506"/>
                                        </p:tgtEl>
                                        <p:attrNameLst>
                                          <p:attrName>style.visibility</p:attrName>
                                        </p:attrNameLst>
                                      </p:cBhvr>
                                      <p:to>
                                        <p:strVal val="visible"/>
                                      </p:to>
                                    </p:set>
                                    <p:anim calcmode="lin" valueType="num">
                                      <p:cBhvr>
                                        <p:cTn id="36" dur="500" fill="hold"/>
                                        <p:tgtEl>
                                          <p:spTgt spid="21506"/>
                                        </p:tgtEl>
                                        <p:attrNameLst>
                                          <p:attrName>ppt_w</p:attrName>
                                        </p:attrNameLst>
                                      </p:cBhvr>
                                      <p:tavLst>
                                        <p:tav tm="0">
                                          <p:val>
                                            <p:fltVal val="0"/>
                                          </p:val>
                                        </p:tav>
                                        <p:tav tm="100000">
                                          <p:val>
                                            <p:strVal val="#ppt_w"/>
                                          </p:val>
                                        </p:tav>
                                      </p:tavLst>
                                    </p:anim>
                                    <p:anim calcmode="lin" valueType="num">
                                      <p:cBhvr>
                                        <p:cTn id="37" dur="500" fill="hold"/>
                                        <p:tgtEl>
                                          <p:spTgt spid="21506"/>
                                        </p:tgtEl>
                                        <p:attrNameLst>
                                          <p:attrName>ppt_h</p:attrName>
                                        </p:attrNameLst>
                                      </p:cBhvr>
                                      <p:tavLst>
                                        <p:tav tm="0">
                                          <p:val>
                                            <p:fltVal val="0"/>
                                          </p:val>
                                        </p:tav>
                                        <p:tav tm="100000">
                                          <p:val>
                                            <p:strVal val="#ppt_h"/>
                                          </p:val>
                                        </p:tav>
                                      </p:tavLst>
                                    </p:anim>
                                    <p:anim calcmode="lin" valueType="num">
                                      <p:cBhvr>
                                        <p:cTn id="38" dur="500" fill="hold"/>
                                        <p:tgtEl>
                                          <p:spTgt spid="21506"/>
                                        </p:tgtEl>
                                        <p:attrNameLst>
                                          <p:attrName>style.rotation</p:attrName>
                                        </p:attrNameLst>
                                      </p:cBhvr>
                                      <p:tavLst>
                                        <p:tav tm="0">
                                          <p:val>
                                            <p:fltVal val="360"/>
                                          </p:val>
                                        </p:tav>
                                        <p:tav tm="100000">
                                          <p:val>
                                            <p:fltVal val="0"/>
                                          </p:val>
                                        </p:tav>
                                      </p:tavLst>
                                    </p:anim>
                                    <p:animEffect transition="in" filter="fade">
                                      <p:cBhvr>
                                        <p:cTn id="39"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rasteniya-lecarstvennie.ru/uploads/posts/2012-08/1344243288_kompleks-uprazhneniy-dlya-formirovaniya-pravilnoy.jpg"/>
          <p:cNvPicPr>
            <a:picLocks noChangeAspect="1" noChangeArrowheads="1"/>
          </p:cNvPicPr>
          <p:nvPr/>
        </p:nvPicPr>
        <p:blipFill>
          <a:blip r:embed="rId2" cstate="print"/>
          <a:srcRect l="48369" t="18406" r="17594" b="68446"/>
          <a:stretch>
            <a:fillRect/>
          </a:stretch>
        </p:blipFill>
        <p:spPr bwMode="auto">
          <a:xfrm>
            <a:off x="4644008" y="1772815"/>
            <a:ext cx="4104456" cy="10801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2" descr="http://www.rasteniya-lecarstvennie.ru/uploads/posts/2012-08/1344243288_kompleks-uprazhneniy-dlya-formirovaniya-pravilnoy.jpg"/>
          <p:cNvPicPr>
            <a:picLocks noChangeAspect="1" noChangeArrowheads="1"/>
          </p:cNvPicPr>
          <p:nvPr/>
        </p:nvPicPr>
        <p:blipFill>
          <a:blip r:embed="rId2" cstate="print">
            <a:lum bright="-10000" contrast="20000"/>
          </a:blip>
          <a:srcRect l="60909" t="72312" r="16698" b="7966"/>
          <a:stretch>
            <a:fillRect/>
          </a:stretch>
        </p:blipFill>
        <p:spPr bwMode="auto">
          <a:xfrm>
            <a:off x="2123728" y="4509120"/>
            <a:ext cx="3240360" cy="19442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Заголовок 1"/>
          <p:cNvSpPr>
            <a:spLocks noGrp="1"/>
          </p:cNvSpPr>
          <p:nvPr>
            <p:ph type="title"/>
          </p:nvPr>
        </p:nvSpPr>
        <p:spPr>
          <a:xfrm>
            <a:off x="395536" y="0"/>
            <a:ext cx="8229600" cy="1399032"/>
          </a:xfrm>
        </p:spPr>
        <p:txBody>
          <a:bodyPr/>
          <a:lstStyle/>
          <a:p>
            <a:pPr algn="ctr"/>
            <a:r>
              <a:rPr lang="ru-RU" dirty="0" smtClean="0"/>
              <a:t>УПРАЖНЕНИЯ ДЛЯ ПРАВИЛЬНОЙ ОСАНКИ</a:t>
            </a:r>
            <a:endParaRPr lang="ru-RU" dirty="0"/>
          </a:p>
        </p:txBody>
      </p:sp>
      <p:sp>
        <p:nvSpPr>
          <p:cNvPr id="4" name="Прямоугольник 3"/>
          <p:cNvSpPr/>
          <p:nvPr/>
        </p:nvSpPr>
        <p:spPr>
          <a:xfrm>
            <a:off x="0" y="1412776"/>
            <a:ext cx="3491880" cy="3528392"/>
          </a:xfrm>
          <a:prstGeom prst="rect">
            <a:avLst/>
          </a:prstGeom>
        </p:spPr>
        <p:txBody>
          <a:bodyPr wrap="square">
            <a:spAutoFit/>
          </a:bodyPr>
          <a:lstStyle/>
          <a:p>
            <a:r>
              <a:rPr lang="ru-RU" sz="2000" dirty="0" smtClean="0">
                <a:effectLst>
                  <a:outerShdw blurRad="38100" dist="38100" dir="2700000" algn="tl">
                    <a:srgbClr val="000000">
                      <a:alpha val="43137"/>
                    </a:srgbClr>
                  </a:outerShdw>
                </a:effectLst>
              </a:rPr>
              <a:t>5. Сидя.</a:t>
            </a:r>
            <a:r>
              <a:rPr lang="ru-RU" sz="1700" dirty="0" smtClean="0"/>
              <a:t/>
            </a:r>
            <a:br>
              <a:rPr lang="ru-RU" sz="1700" dirty="0" smtClean="0"/>
            </a:br>
            <a:r>
              <a:rPr lang="ru-RU" sz="1700" dirty="0" smtClean="0"/>
              <a:t/>
            </a:r>
            <a:br>
              <a:rPr lang="ru-RU" sz="1700" dirty="0" smtClean="0"/>
            </a:br>
            <a:r>
              <a:rPr lang="ru-RU" sz="1700" dirty="0" smtClean="0"/>
              <a:t>Сядьте на пол, и ноги расположите прямо перед собой, соединив их вместе. Руки расположите сзади. Воспользовавшись ими как рычагом, прогните тело наверх, при этом приподнимая таз и запрокидывая голову назад. Замрите на 4-5 сек., после чего возвращайтесь в И.П. Повторение 8 раз.</a:t>
            </a:r>
            <a:endParaRPr lang="ru-RU" sz="1700" dirty="0"/>
          </a:p>
        </p:txBody>
      </p:sp>
      <p:sp>
        <p:nvSpPr>
          <p:cNvPr id="6" name="Прямоугольник 5"/>
          <p:cNvSpPr/>
          <p:nvPr/>
        </p:nvSpPr>
        <p:spPr>
          <a:xfrm>
            <a:off x="5940152" y="3140968"/>
            <a:ext cx="3024336" cy="3539430"/>
          </a:xfrm>
          <a:prstGeom prst="rect">
            <a:avLst/>
          </a:prstGeom>
        </p:spPr>
        <p:txBody>
          <a:bodyPr wrap="square">
            <a:spAutoFit/>
          </a:bodyPr>
          <a:lstStyle/>
          <a:p>
            <a:r>
              <a:rPr lang="ru-RU" sz="2000" dirty="0" smtClean="0">
                <a:effectLst>
                  <a:outerShdw blurRad="38100" dist="38100" dir="2700000" algn="tl">
                    <a:srgbClr val="000000">
                      <a:alpha val="43137"/>
                    </a:srgbClr>
                  </a:outerShdw>
                </a:effectLst>
              </a:rPr>
              <a:t>6. Лёжа на животе.</a:t>
            </a:r>
            <a:r>
              <a:rPr lang="ru-RU" sz="1700" dirty="0" smtClean="0"/>
              <a:t/>
            </a:r>
            <a:br>
              <a:rPr lang="ru-RU" sz="1700" dirty="0" smtClean="0"/>
            </a:br>
            <a:r>
              <a:rPr lang="ru-RU" sz="1700" dirty="0" smtClean="0"/>
              <a:t/>
            </a:r>
            <a:br>
              <a:rPr lang="ru-RU" sz="1700" dirty="0" smtClean="0"/>
            </a:br>
            <a:r>
              <a:rPr lang="ru-RU" sz="1700" dirty="0" smtClean="0"/>
              <a:t>Лягте лицом вниз, при этом локти слегка согните, ладошками на пол, расположив их по ширине плеч. Распрямив руки, задерите верхнюю часть туловища, делая прогиб спиной, при этом несколько откинув голову кверху. Через 3-5 сек. опуститесь в И.П. Повторить 8 раз.</a:t>
            </a:r>
            <a:endParaRPr lang="ru-RU" sz="1700"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style.rotation</p:attrName>
                                        </p:attrNameLst>
                                      </p:cBhvr>
                                      <p:tavLst>
                                        <p:tav tm="0">
                                          <p:val>
                                            <p:fltVal val="720"/>
                                          </p:val>
                                        </p:tav>
                                        <p:tav tm="100000">
                                          <p:val>
                                            <p:fltVal val="0"/>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 calcmode="lin" valueType="num">
                                      <p:cBhvr>
                                        <p:cTn id="14" dur="2000" fill="hold"/>
                                        <p:tgtEl>
                                          <p:spTgt spid="4"/>
                                        </p:tgtEl>
                                        <p:attrNameLst>
                                          <p:attrName>ppt_w</p:attrName>
                                        </p:attrNameLst>
                                      </p:cBhvr>
                                      <p:tavLst>
                                        <p:tav tm="0">
                                          <p:val>
                                            <p:fltVal val="0"/>
                                          </p:val>
                                        </p:tav>
                                        <p:tav tm="100000">
                                          <p:val>
                                            <p:strVal val="#ppt_w"/>
                                          </p:val>
                                        </p:tav>
                                      </p:tavLst>
                                    </p:anim>
                                  </p:childTnLst>
                                </p:cTn>
                              </p:par>
                            </p:childTnLst>
                          </p:cTn>
                        </p:par>
                        <p:par>
                          <p:cTn id="15" fill="hold">
                            <p:stCondLst>
                              <p:cond delay="2500"/>
                            </p:stCondLst>
                            <p:childTnLst>
                              <p:par>
                                <p:cTn id="16" presetID="29"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ppt_x</p:attrName>
                                        </p:attrNameLst>
                                      </p:cBhvr>
                                      <p:tavLst>
                                        <p:tav tm="0">
                                          <p:val>
                                            <p:strVal val="#ppt_x-.2"/>
                                          </p:val>
                                        </p:tav>
                                        <p:tav tm="100000">
                                          <p:val>
                                            <p:strVal val="#ppt_x"/>
                                          </p:val>
                                        </p:tav>
                                      </p:tavLst>
                                    </p:anim>
                                    <p:anim calcmode="lin" valueType="num">
                                      <p:cBhvr>
                                        <p:cTn id="1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0" dur="1000"/>
                                        <p:tgtEl>
                                          <p:spTgt spid="5"/>
                                        </p:tgtEl>
                                      </p:cBhvr>
                                    </p:animEffect>
                                  </p:childTnLst>
                                </p:cTn>
                              </p:par>
                            </p:childTnLst>
                          </p:cTn>
                        </p:par>
                        <p:par>
                          <p:cTn id="21" fill="hold">
                            <p:stCondLst>
                              <p:cond delay="3500"/>
                            </p:stCondLst>
                            <p:childTnLst>
                              <p:par>
                                <p:cTn id="22" presetID="35"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anim calcmode="lin" valueType="num">
                                      <p:cBhvr>
                                        <p:cTn id="25" dur="2000" fill="hold"/>
                                        <p:tgtEl>
                                          <p:spTgt spid="6"/>
                                        </p:tgtEl>
                                        <p:attrNameLst>
                                          <p:attrName>style.rotation</p:attrName>
                                        </p:attrNameLst>
                                      </p:cBhvr>
                                      <p:tavLst>
                                        <p:tav tm="0">
                                          <p:val>
                                            <p:fltVal val="720"/>
                                          </p:val>
                                        </p:tav>
                                        <p:tav tm="100000">
                                          <p:val>
                                            <p:fltVal val="0"/>
                                          </p:val>
                                        </p:tav>
                                      </p:tavLst>
                                    </p:anim>
                                    <p:anim calcmode="lin" valueType="num">
                                      <p:cBhvr>
                                        <p:cTn id="26" dur="2000" fill="hold"/>
                                        <p:tgtEl>
                                          <p:spTgt spid="6"/>
                                        </p:tgtEl>
                                        <p:attrNameLst>
                                          <p:attrName>ppt_h</p:attrName>
                                        </p:attrNameLst>
                                      </p:cBhvr>
                                      <p:tavLst>
                                        <p:tav tm="0">
                                          <p:val>
                                            <p:fltVal val="0"/>
                                          </p:val>
                                        </p:tav>
                                        <p:tav tm="100000">
                                          <p:val>
                                            <p:strVal val="#ppt_h"/>
                                          </p:val>
                                        </p:tav>
                                      </p:tavLst>
                                    </p:anim>
                                    <p:anim calcmode="lin" valueType="num">
                                      <p:cBhvr>
                                        <p:cTn id="27" dur="2000" fill="hold"/>
                                        <p:tgtEl>
                                          <p:spTgt spid="6"/>
                                        </p:tgtEl>
                                        <p:attrNameLst>
                                          <p:attrName>ppt_w</p:attrName>
                                        </p:attrNameLst>
                                      </p:cBhvr>
                                      <p:tavLst>
                                        <p:tav tm="0">
                                          <p:val>
                                            <p:fltVal val="0"/>
                                          </p:val>
                                        </p:tav>
                                        <p:tav tm="100000">
                                          <p:val>
                                            <p:strVal val="#ppt_w"/>
                                          </p:val>
                                        </p:tav>
                                      </p:tavLst>
                                    </p:anim>
                                  </p:childTnLst>
                                </p:cTn>
                              </p:par>
                            </p:childTnLst>
                          </p:cTn>
                        </p:par>
                        <p:par>
                          <p:cTn id="28" fill="hold">
                            <p:stCondLst>
                              <p:cond delay="5500"/>
                            </p:stCondLst>
                            <p:childTnLst>
                              <p:par>
                                <p:cTn id="29" presetID="29"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ppt_x</p:attrName>
                                        </p:attrNameLst>
                                      </p:cBhvr>
                                      <p:tavLst>
                                        <p:tav tm="0">
                                          <p:val>
                                            <p:strVal val="#ppt_x-.2"/>
                                          </p:val>
                                        </p:tav>
                                        <p:tav tm="100000">
                                          <p:val>
                                            <p:strVal val="#ppt_x"/>
                                          </p:val>
                                        </p:tav>
                                      </p:tavLst>
                                    </p:anim>
                                    <p:anim calcmode="lin" valueType="num">
                                      <p:cBhvr>
                                        <p:cTn id="3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rasteniya-lecarstvennie.ru/uploads/posts/2012-08/1344243288_kompleks-uprazhneniy-dlya-formirovaniya-pravilnoy.jpg"/>
          <p:cNvPicPr>
            <a:picLocks noChangeAspect="1" noChangeArrowheads="1"/>
          </p:cNvPicPr>
          <p:nvPr/>
        </p:nvPicPr>
        <p:blipFill>
          <a:blip r:embed="rId2" cstate="print">
            <a:lum bright="-10000"/>
          </a:blip>
          <a:srcRect t="63108" r="89251" b="6652"/>
          <a:stretch>
            <a:fillRect/>
          </a:stretch>
        </p:blipFill>
        <p:spPr bwMode="auto">
          <a:xfrm>
            <a:off x="6444208" y="3789040"/>
            <a:ext cx="1631138" cy="28383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2" descr="http://www.rasteniya-lecarstvennie.ru/uploads/posts/2012-08/1344243288_kompleks-uprazhneniy-dlya-formirovaniya-pravilnoy.jpg"/>
          <p:cNvPicPr>
            <a:picLocks noChangeAspect="1" noChangeArrowheads="1"/>
          </p:cNvPicPr>
          <p:nvPr/>
        </p:nvPicPr>
        <p:blipFill>
          <a:blip r:embed="rId2" cstate="print">
            <a:lum bright="-10000"/>
          </a:blip>
          <a:srcRect t="34184" r="90147" b="39521"/>
          <a:stretch>
            <a:fillRect/>
          </a:stretch>
        </p:blipFill>
        <p:spPr bwMode="auto">
          <a:xfrm>
            <a:off x="2843808" y="1700808"/>
            <a:ext cx="1512168" cy="27493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Заголовок 1"/>
          <p:cNvSpPr>
            <a:spLocks noGrp="1"/>
          </p:cNvSpPr>
          <p:nvPr>
            <p:ph type="title"/>
          </p:nvPr>
        </p:nvSpPr>
        <p:spPr>
          <a:xfrm>
            <a:off x="539552" y="0"/>
            <a:ext cx="8229600" cy="1399032"/>
          </a:xfrm>
        </p:spPr>
        <p:txBody>
          <a:bodyPr/>
          <a:lstStyle/>
          <a:p>
            <a:pPr algn="ctr"/>
            <a:r>
              <a:rPr lang="ru-RU" dirty="0" smtClean="0"/>
              <a:t>УПРАЖНЕНИЯ ДЛЯ ПРАВИЛЬНОЙ ОСАНКИ</a:t>
            </a:r>
            <a:endParaRPr lang="ru-RU" dirty="0"/>
          </a:p>
        </p:txBody>
      </p:sp>
      <p:sp>
        <p:nvSpPr>
          <p:cNvPr id="4" name="Прямоугольник 3"/>
          <p:cNvSpPr/>
          <p:nvPr/>
        </p:nvSpPr>
        <p:spPr>
          <a:xfrm>
            <a:off x="0" y="1412776"/>
            <a:ext cx="3006080" cy="3277820"/>
          </a:xfrm>
          <a:prstGeom prst="rect">
            <a:avLst/>
          </a:prstGeom>
        </p:spPr>
        <p:txBody>
          <a:bodyPr wrap="square">
            <a:spAutoFit/>
          </a:bodyPr>
          <a:lstStyle/>
          <a:p>
            <a:r>
              <a:rPr lang="ru-RU" sz="2000" dirty="0" smtClean="0">
                <a:effectLst>
                  <a:outerShdw blurRad="38100" dist="38100" dir="2700000" algn="tl">
                    <a:srgbClr val="000000">
                      <a:alpha val="43137"/>
                    </a:srgbClr>
                  </a:outerShdw>
                </a:effectLst>
              </a:rPr>
              <a:t>6. Стоя у стены.</a:t>
            </a:r>
            <a:r>
              <a:rPr lang="ru-RU" sz="1700" dirty="0" smtClean="0"/>
              <a:t/>
            </a:r>
            <a:br>
              <a:rPr lang="ru-RU" sz="1700" dirty="0" smtClean="0"/>
            </a:br>
            <a:r>
              <a:rPr lang="ru-RU" sz="1700" dirty="0" smtClean="0"/>
              <a:t/>
            </a:r>
            <a:br>
              <a:rPr lang="ru-RU" sz="1700" dirty="0" smtClean="0"/>
            </a:br>
            <a:r>
              <a:rPr lang="ru-RU" sz="1700" dirty="0" smtClean="0"/>
              <a:t>Станьте лицом к стенке, и прислонившись к ней ладошками. Затем, не отрываясь от стены, постарайтесь прогнуться назад, на сколько сможете удержать равновесие. Продержавшись в такой позе 4-6 сек. встаньте в И.П. Делайте 5-7 раз.</a:t>
            </a:r>
            <a:endParaRPr lang="ru-RU" sz="1700" dirty="0"/>
          </a:p>
        </p:txBody>
      </p:sp>
      <p:sp>
        <p:nvSpPr>
          <p:cNvPr id="6" name="Прямоугольник 5"/>
          <p:cNvSpPr/>
          <p:nvPr/>
        </p:nvSpPr>
        <p:spPr>
          <a:xfrm>
            <a:off x="5076056" y="1340768"/>
            <a:ext cx="3582144" cy="2616101"/>
          </a:xfrm>
          <a:prstGeom prst="rect">
            <a:avLst/>
          </a:prstGeom>
        </p:spPr>
        <p:txBody>
          <a:bodyPr wrap="square">
            <a:spAutoFit/>
          </a:bodyPr>
          <a:lstStyle/>
          <a:p>
            <a:r>
              <a:rPr lang="ru-RU" sz="2000" dirty="0" smtClean="0">
                <a:effectLst>
                  <a:outerShdw blurRad="38100" dist="38100" dir="2700000" algn="tl">
                    <a:srgbClr val="000000">
                      <a:alpha val="43137"/>
                    </a:srgbClr>
                  </a:outerShdw>
                </a:effectLst>
              </a:rPr>
              <a:t>7. Стоя у стены.</a:t>
            </a:r>
            <a:r>
              <a:rPr lang="ru-RU" dirty="0" smtClean="0"/>
              <a:t/>
            </a:r>
            <a:br>
              <a:rPr lang="ru-RU" dirty="0" smtClean="0"/>
            </a:br>
            <a:r>
              <a:rPr lang="ru-RU" dirty="0" smtClean="0"/>
              <a:t/>
            </a:r>
            <a:br>
              <a:rPr lang="ru-RU" dirty="0" smtClean="0"/>
            </a:br>
            <a:r>
              <a:rPr lang="ru-RU" dirty="0" smtClean="0"/>
              <a:t>Для правильной осанки прижмитесь спиной к стене всем своим туловищем, как можно плотнее. При этом стойте ровно. Сохраните положение 8-10 сек. Повторить 5-7 р.</a:t>
            </a:r>
            <a:endParaRPr lang="ru-RU"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r="16332" b="9246"/>
          <a:stretch>
            <a:fillRect/>
          </a:stretch>
        </p:blipFill>
        <p:spPr bwMode="auto">
          <a:xfrm>
            <a:off x="6876256" y="1484785"/>
            <a:ext cx="1703242" cy="27363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7" name="Picture 3"/>
          <p:cNvPicPr>
            <a:picLocks noChangeAspect="1" noChangeArrowheads="1"/>
          </p:cNvPicPr>
          <p:nvPr/>
        </p:nvPicPr>
        <p:blipFill>
          <a:blip r:embed="rId3" cstate="print">
            <a:lum/>
          </a:blip>
          <a:srcRect l="2580" t="1783" r="8717" b="7208"/>
          <a:stretch>
            <a:fillRect/>
          </a:stretch>
        </p:blipFill>
        <p:spPr bwMode="auto">
          <a:xfrm>
            <a:off x="2339752" y="3356992"/>
            <a:ext cx="2232248" cy="32422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Заголовок 1"/>
          <p:cNvSpPr>
            <a:spLocks noGrp="1"/>
          </p:cNvSpPr>
          <p:nvPr>
            <p:ph type="title"/>
          </p:nvPr>
        </p:nvSpPr>
        <p:spPr>
          <a:xfrm>
            <a:off x="467544" y="116632"/>
            <a:ext cx="8229600" cy="1399032"/>
          </a:xfrm>
        </p:spPr>
        <p:txBody>
          <a:bodyPr/>
          <a:lstStyle/>
          <a:p>
            <a:pPr algn="ctr"/>
            <a:r>
              <a:rPr lang="ru-RU" dirty="0" smtClean="0"/>
              <a:t>УПРАЖНЕНИЯ ДЛЯ ПРАВИЛЬНОЙ ОСАНКИ</a:t>
            </a:r>
            <a:endParaRPr lang="ru-RU" dirty="0"/>
          </a:p>
        </p:txBody>
      </p:sp>
      <p:sp>
        <p:nvSpPr>
          <p:cNvPr id="3" name="Прямоугольник 2"/>
          <p:cNvSpPr/>
          <p:nvPr/>
        </p:nvSpPr>
        <p:spPr>
          <a:xfrm>
            <a:off x="0" y="1196752"/>
            <a:ext cx="2934072" cy="2815862"/>
          </a:xfrm>
          <a:prstGeom prst="rect">
            <a:avLst/>
          </a:prstGeom>
        </p:spPr>
        <p:txBody>
          <a:bodyPr wrap="square">
            <a:spAutoFit/>
          </a:bodyPr>
          <a:lstStyle/>
          <a:p>
            <a:r>
              <a:rPr lang="en-US" sz="2000" dirty="0" smtClean="0">
                <a:effectLst>
                  <a:outerShdw blurRad="38100" dist="38100" dir="2700000" algn="tl">
                    <a:srgbClr val="000000">
                      <a:alpha val="43137"/>
                    </a:srgbClr>
                  </a:outerShdw>
                </a:effectLst>
              </a:rPr>
              <a:t>8</a:t>
            </a:r>
            <a:r>
              <a:rPr lang="ru-RU" sz="2000" dirty="0" smtClean="0">
                <a:effectLst>
                  <a:outerShdw blurRad="38100" dist="38100" dir="2700000" algn="tl">
                    <a:srgbClr val="000000">
                      <a:alpha val="43137"/>
                    </a:srgbClr>
                  </a:outerShdw>
                </a:effectLst>
              </a:rPr>
              <a:t>. В висе.</a:t>
            </a:r>
            <a:r>
              <a:rPr lang="ru-RU" sz="1700" dirty="0" smtClean="0"/>
              <a:t/>
            </a:r>
            <a:br>
              <a:rPr lang="ru-RU" sz="1700" dirty="0" smtClean="0"/>
            </a:br>
            <a:r>
              <a:rPr lang="ru-RU" sz="1700" dirty="0" smtClean="0"/>
              <a:t/>
            </a:r>
            <a:br>
              <a:rPr lang="ru-RU" sz="1700" dirty="0" smtClean="0"/>
            </a:br>
            <a:r>
              <a:rPr lang="ru-RU" sz="1700" dirty="0" smtClean="0"/>
              <a:t>Зацепитесь на перекладине обеими руками и, соединив ноги вместе, сделайте качающие движения в разные стороны, словно маятник. Повторите 18 раз (по 9 раз в каждую сторону).</a:t>
            </a:r>
            <a:endParaRPr lang="ru-RU" sz="1700" dirty="0"/>
          </a:p>
        </p:txBody>
      </p:sp>
      <p:sp>
        <p:nvSpPr>
          <p:cNvPr id="7" name="Прямоугольник 6"/>
          <p:cNvSpPr/>
          <p:nvPr/>
        </p:nvSpPr>
        <p:spPr>
          <a:xfrm>
            <a:off x="5508104" y="3718679"/>
            <a:ext cx="3203848" cy="3170099"/>
          </a:xfrm>
          <a:prstGeom prst="rect">
            <a:avLst/>
          </a:prstGeom>
        </p:spPr>
        <p:txBody>
          <a:bodyPr wrap="square">
            <a:spAutoFit/>
          </a:bodyPr>
          <a:lstStyle/>
          <a:p>
            <a:r>
              <a:rPr lang="ru-RU" sz="2000" dirty="0" smtClean="0">
                <a:effectLst>
                  <a:outerShdw blurRad="38100" dist="38100" dir="2700000" algn="tl">
                    <a:srgbClr val="000000">
                      <a:alpha val="43137"/>
                    </a:srgbClr>
                  </a:outerShdw>
                </a:effectLst>
              </a:rPr>
              <a:t>9. В висе.</a:t>
            </a:r>
          </a:p>
          <a:p>
            <a:endParaRPr lang="ru-RU" dirty="0" smtClean="0"/>
          </a:p>
          <a:p>
            <a:r>
              <a:rPr lang="ru-RU" dirty="0" smtClean="0"/>
              <a:t>Повиснув на турнике двумя руками, круговыми движениями поворачивайте своё тело. Вначале в одну сторону, затем в другую. Ноги соединив вместе, держите прямо. Повороты делайте как можно максимальные.</a:t>
            </a:r>
            <a:endParaRPr lang="ru-RU"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39" presetClass="entr" presetSubtype="0" accel="100000"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500" fill="hold"/>
                                        <p:tgtEl>
                                          <p:spTgt spid="1027"/>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027"/>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027"/>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02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2000"/>
                            </p:stCondLst>
                            <p:childTnLst>
                              <p:par>
                                <p:cTn id="24" presetID="39" presetClass="entr" presetSubtype="0" accel="100000" fill="hold" nodeType="afterEffect">
                                  <p:stCondLst>
                                    <p:cond delay="0"/>
                                  </p:stCondLst>
                                  <p:childTnLst>
                                    <p:set>
                                      <p:cBhvr>
                                        <p:cTn id="25" dur="1" fill="hold">
                                          <p:stCondLst>
                                            <p:cond delay="0"/>
                                          </p:stCondLst>
                                        </p:cTn>
                                        <p:tgtEl>
                                          <p:spTgt spid="1028"/>
                                        </p:tgtEl>
                                        <p:attrNameLst>
                                          <p:attrName>style.visibility</p:attrName>
                                        </p:attrNameLst>
                                      </p:cBhvr>
                                      <p:to>
                                        <p:strVal val="visible"/>
                                      </p:to>
                                    </p:set>
                                    <p:anim calcmode="lin" valueType="num">
                                      <p:cBhvr>
                                        <p:cTn id="26" dur="500" fill="hold"/>
                                        <p:tgtEl>
                                          <p:spTgt spid="1028"/>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028"/>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028"/>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988840"/>
            <a:ext cx="9144000" cy="2148656"/>
          </a:xfrm>
        </p:spPr>
        <p:txBody>
          <a:bodyPr>
            <a:noAutofit/>
          </a:bodyPr>
          <a:lstStyle/>
          <a:p>
            <a:pPr algn="ctr"/>
            <a:r>
              <a:rPr lang="ru-RU" sz="7200" dirty="0" smtClean="0"/>
              <a:t>СПАСИБО ЗА ВНИМАНИЕ!</a:t>
            </a:r>
            <a:endParaRPr lang="ru-RU" sz="7200"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58.radikal.ru/i162/1204/c3/e885f264ee14.jpg"/>
          <p:cNvPicPr>
            <a:picLocks noChangeAspect="1" noChangeArrowheads="1"/>
          </p:cNvPicPr>
          <p:nvPr/>
        </p:nvPicPr>
        <p:blipFill>
          <a:blip r:embed="rId2" cstate="print"/>
          <a:srcRect/>
          <a:stretch>
            <a:fillRect/>
          </a:stretch>
        </p:blipFill>
        <p:spPr bwMode="auto">
          <a:xfrm>
            <a:off x="5003922" y="2780928"/>
            <a:ext cx="2671336" cy="3888432"/>
          </a:xfrm>
          <a:prstGeom prst="snip2DiagRect">
            <a:avLst>
              <a:gd name="adj1" fmla="val 19106"/>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6" name="Picture 2" descr="http://cdn3.blogs.babble.com/babble-voices/anissamayhew-anissas-free-babble/files/im-like-my-mom/6.jpg"/>
          <p:cNvPicPr>
            <a:picLocks noChangeAspect="1" noChangeArrowheads="1"/>
          </p:cNvPicPr>
          <p:nvPr/>
        </p:nvPicPr>
        <p:blipFill>
          <a:blip r:embed="rId3" cstate="print"/>
          <a:srcRect/>
          <a:stretch>
            <a:fillRect/>
          </a:stretch>
        </p:blipFill>
        <p:spPr bwMode="auto">
          <a:xfrm>
            <a:off x="1835696" y="2852936"/>
            <a:ext cx="2866412" cy="38164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a:xfrm>
            <a:off x="467544" y="0"/>
            <a:ext cx="8229600" cy="1399032"/>
          </a:xfrm>
        </p:spPr>
        <p:txBody>
          <a:bodyPr>
            <a:normAutofit/>
          </a:bodyPr>
          <a:lstStyle/>
          <a:p>
            <a:pPr algn="ctr"/>
            <a:r>
              <a:rPr lang="ru-RU" sz="5400" dirty="0" smtClean="0">
                <a:effectLst>
                  <a:outerShdw blurRad="38100" dist="38100" dir="2700000" algn="tl">
                    <a:srgbClr val="000000">
                      <a:alpha val="43137"/>
                    </a:srgbClr>
                  </a:outerShdw>
                </a:effectLst>
              </a:rPr>
              <a:t>ОСАНКА</a:t>
            </a:r>
            <a:endParaRPr lang="ru-RU" sz="54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67544" y="1340768"/>
            <a:ext cx="8229600" cy="4572000"/>
          </a:xfrm>
        </p:spPr>
        <p:txBody>
          <a:bodyPr/>
          <a:lstStyle/>
          <a:p>
            <a:pPr marL="578358" indent="-514350">
              <a:buFont typeface="Courier New" pitchFamily="49" charset="0"/>
              <a:buChar char="o"/>
            </a:pPr>
            <a:r>
              <a:rPr lang="ru-RU" u="sng" dirty="0" smtClean="0">
                <a:effectLst>
                  <a:outerShdw blurRad="38100" dist="38100" dir="2700000" algn="tl">
                    <a:srgbClr val="000000">
                      <a:alpha val="43137"/>
                    </a:srgbClr>
                  </a:outerShdw>
                </a:effectLst>
              </a:rPr>
              <a:t>Осанка</a:t>
            </a:r>
            <a:r>
              <a:rPr lang="ru-RU" dirty="0" smtClean="0"/>
              <a:t> – </a:t>
            </a:r>
            <a:r>
              <a:rPr lang="ru-RU" sz="2800" dirty="0" smtClean="0"/>
              <a:t>это привычное положение тела стоящего, идущего, сидящего человека. Осанка формируется в возрасте от 5 до 18 лет.</a:t>
            </a:r>
            <a:endParaRPr lang="ru-RU" sz="2800"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5"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p:cTn id="16" dur="1000" fill="hold"/>
                                        <p:tgtEl>
                                          <p:spTgt spid="1026"/>
                                        </p:tgtEl>
                                        <p:attrNameLst>
                                          <p:attrName>ppt_w</p:attrName>
                                        </p:attrNameLst>
                                      </p:cBhvr>
                                      <p:tavLst>
                                        <p:tav tm="0">
                                          <p:val>
                                            <p:fltVal val="0"/>
                                          </p:val>
                                        </p:tav>
                                        <p:tav tm="100000">
                                          <p:val>
                                            <p:strVal val="#ppt_w"/>
                                          </p:val>
                                        </p:tav>
                                      </p:tavLst>
                                    </p:anim>
                                    <p:anim calcmode="lin" valueType="num">
                                      <p:cBhvr>
                                        <p:cTn id="17" dur="1000" fill="hold"/>
                                        <p:tgtEl>
                                          <p:spTgt spid="1026"/>
                                        </p:tgtEl>
                                        <p:attrNameLst>
                                          <p:attrName>ppt_h</p:attrName>
                                        </p:attrNameLst>
                                      </p:cBhvr>
                                      <p:tavLst>
                                        <p:tav tm="0">
                                          <p:val>
                                            <p:fltVal val="0"/>
                                          </p:val>
                                        </p:tav>
                                        <p:tav tm="100000">
                                          <p:val>
                                            <p:strVal val="#ppt_h"/>
                                          </p:val>
                                        </p:tav>
                                      </p:tavLst>
                                    </p:anim>
                                    <p:anim calcmode="lin" valueType="num">
                                      <p:cBhvr>
                                        <p:cTn id="18"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026"/>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p:cTn id="22" dur="1000" fill="hold"/>
                                        <p:tgtEl>
                                          <p:spTgt spid="1028"/>
                                        </p:tgtEl>
                                        <p:attrNameLst>
                                          <p:attrName>ppt_w</p:attrName>
                                        </p:attrNameLst>
                                      </p:cBhvr>
                                      <p:tavLst>
                                        <p:tav tm="0">
                                          <p:val>
                                            <p:fltVal val="0"/>
                                          </p:val>
                                        </p:tav>
                                        <p:tav tm="100000">
                                          <p:val>
                                            <p:strVal val="#ppt_w"/>
                                          </p:val>
                                        </p:tav>
                                      </p:tavLst>
                                    </p:anim>
                                    <p:anim calcmode="lin" valueType="num">
                                      <p:cBhvr>
                                        <p:cTn id="23" dur="1000" fill="hold"/>
                                        <p:tgtEl>
                                          <p:spTgt spid="1028"/>
                                        </p:tgtEl>
                                        <p:attrNameLst>
                                          <p:attrName>ppt_h</p:attrName>
                                        </p:attrNameLst>
                                      </p:cBhvr>
                                      <p:tavLst>
                                        <p:tav tm="0">
                                          <p:val>
                                            <p:fltVal val="0"/>
                                          </p:val>
                                        </p:tav>
                                        <p:tav tm="100000">
                                          <p:val>
                                            <p:strVal val="#ppt_h"/>
                                          </p:val>
                                        </p:tav>
                                      </p:tavLst>
                                    </p:anim>
                                    <p:anim calcmode="lin" valueType="num">
                                      <p:cBhvr>
                                        <p:cTn id="24" dur="1000" fill="hold"/>
                                        <p:tgtEl>
                                          <p:spTgt spid="1028"/>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0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6000" b="1" dirty="0" smtClean="0"/>
              <a:t>ЗАДАЧИ ОСАНКИ</a:t>
            </a:r>
            <a:r>
              <a:rPr lang="ru-RU" b="1" dirty="0" smtClean="0"/>
              <a:t/>
            </a:r>
            <a:br>
              <a:rPr lang="ru-RU" b="1" dirty="0" smtClean="0"/>
            </a:br>
            <a:endParaRPr lang="ru-RU" dirty="0"/>
          </a:p>
        </p:txBody>
      </p:sp>
      <p:sp>
        <p:nvSpPr>
          <p:cNvPr id="3" name="Содержимое 2"/>
          <p:cNvSpPr>
            <a:spLocks noGrp="1"/>
          </p:cNvSpPr>
          <p:nvPr>
            <p:ph idx="1"/>
          </p:nvPr>
        </p:nvSpPr>
        <p:spPr/>
        <p:txBody>
          <a:bodyPr>
            <a:normAutofit/>
          </a:bodyPr>
          <a:lstStyle/>
          <a:p>
            <a:pPr>
              <a:buFont typeface="Courier New" pitchFamily="49" charset="0"/>
              <a:buChar char="o"/>
            </a:pPr>
            <a:r>
              <a:rPr lang="ru-RU" sz="1800" u="sng" dirty="0" smtClean="0">
                <a:effectLst>
                  <a:outerShdw blurRad="38100" dist="38100" dir="2700000" algn="tl">
                    <a:srgbClr val="000000">
                      <a:alpha val="43137"/>
                    </a:srgbClr>
                  </a:outerShdw>
                </a:effectLst>
              </a:rPr>
              <a:t>Основная задача осанки</a:t>
            </a:r>
            <a:r>
              <a:rPr lang="ru-RU" sz="1800" dirty="0" smtClean="0">
                <a:effectLst>
                  <a:outerShdw blurRad="38100" dist="38100" dir="2700000" algn="tl">
                    <a:srgbClr val="000000">
                      <a:alpha val="43137"/>
                    </a:srgbClr>
                  </a:outerShdw>
                </a:effectLst>
              </a:rPr>
              <a:t> </a:t>
            </a:r>
            <a:r>
              <a:rPr lang="ru-RU" sz="1800" dirty="0" smtClean="0"/>
              <a:t>— предохранение опорно-двигательной системы от перегрузки и травмы за счет рационального выравнивания сегментов тела и баланса мышц.</a:t>
            </a:r>
          </a:p>
          <a:p>
            <a:pPr>
              <a:buFont typeface="Courier New" pitchFamily="49" charset="0"/>
              <a:buChar char="o"/>
            </a:pPr>
            <a:endParaRPr lang="ru-RU" sz="1800" dirty="0" smtClean="0"/>
          </a:p>
          <a:p>
            <a:pPr>
              <a:buFont typeface="Courier New" pitchFamily="49" charset="0"/>
              <a:buChar char="o"/>
            </a:pPr>
            <a:r>
              <a:rPr lang="ru-RU" sz="1800" u="sng" dirty="0" smtClean="0">
                <a:effectLst>
                  <a:outerShdw blurRad="38100" dist="38100" dir="2700000" algn="tl">
                    <a:srgbClr val="000000">
                      <a:alpha val="43137"/>
                    </a:srgbClr>
                  </a:outerShdw>
                </a:effectLst>
              </a:rPr>
              <a:t>Осанка выполняет утилитарную задачу. </a:t>
            </a:r>
            <a:r>
              <a:rPr lang="ru-RU" sz="1800" dirty="0" smtClean="0"/>
              <a:t>При правильном выравнивании тела, выполнение простых и сложных движений не вызывает особых проблем, так как при этом амплитуда движений всех суставов максимальна.</a:t>
            </a:r>
          </a:p>
          <a:p>
            <a:pPr>
              <a:buFont typeface="Courier New" pitchFamily="49" charset="0"/>
              <a:buChar char="o"/>
            </a:pPr>
            <a:endParaRPr lang="ru-RU" sz="1800" dirty="0" smtClean="0"/>
          </a:p>
          <a:p>
            <a:pPr>
              <a:buFont typeface="Courier New" pitchFamily="49" charset="0"/>
              <a:buChar char="o"/>
            </a:pPr>
            <a:r>
              <a:rPr lang="ru-RU" sz="1800" u="sng" dirty="0" smtClean="0">
                <a:effectLst>
                  <a:outerShdw blurRad="38100" dist="38100" dir="2700000" algn="tl">
                    <a:srgbClr val="000000">
                      <a:alpha val="43137"/>
                    </a:srgbClr>
                  </a:outerShdw>
                </a:effectLst>
              </a:rPr>
              <a:t>Осанка является не только соматическим показателем. </a:t>
            </a:r>
            <a:r>
              <a:rPr lang="ru-RU" sz="1800" dirty="0" smtClean="0"/>
              <a:t>Она является также показателем психических особенностей человека. Научно доказано влияние осанки на процесс становления личности человека. Человек с хорошей осанкой более уверен в себе, он более привлекает внимание окружающих.</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399032"/>
          </a:xfrm>
        </p:spPr>
        <p:txBody>
          <a:bodyPr>
            <a:normAutofit/>
          </a:bodyPr>
          <a:lstStyle/>
          <a:p>
            <a:pPr algn="ctr"/>
            <a:r>
              <a:rPr lang="ru-RU" sz="3600" dirty="0" smtClean="0">
                <a:effectLst>
                  <a:outerShdw blurRad="38100" dist="38100" dir="2700000" algn="tl">
                    <a:srgbClr val="000000">
                      <a:alpha val="43137"/>
                    </a:srgbClr>
                  </a:outerShdw>
                </a:effectLst>
              </a:rPr>
              <a:t>ПРИЗНАКИ  ПРАВИЛЬНОЙ  И НЕПРАВИЛЬНОЙ  ОСАНКИ</a:t>
            </a:r>
            <a:endParaRPr lang="ru-RU" sz="3600" dirty="0">
              <a:effectLst>
                <a:outerShdw blurRad="38100" dist="38100" dir="2700000" algn="tl">
                  <a:srgbClr val="000000">
                    <a:alpha val="43137"/>
                  </a:srgbClr>
                </a:outerShdw>
              </a:effectLst>
            </a:endParaRPr>
          </a:p>
        </p:txBody>
      </p:sp>
      <p:sp>
        <p:nvSpPr>
          <p:cNvPr id="4" name="Содержимое 3"/>
          <p:cNvSpPr>
            <a:spLocks noGrp="1"/>
          </p:cNvSpPr>
          <p:nvPr>
            <p:ph sz="half" idx="1"/>
          </p:nvPr>
        </p:nvSpPr>
        <p:spPr>
          <a:xfrm>
            <a:off x="457200" y="1722437"/>
            <a:ext cx="4038600" cy="4730899"/>
          </a:xfrm>
        </p:spPr>
        <p:txBody>
          <a:bodyPr>
            <a:normAutofit lnSpcReduction="10000"/>
          </a:bodyPr>
          <a:lstStyle/>
          <a:p>
            <a:pPr algn="ctr">
              <a:buNone/>
            </a:pPr>
            <a:r>
              <a:rPr lang="ru-RU" sz="2000" u="sng" dirty="0" smtClean="0">
                <a:effectLst>
                  <a:outerShdw blurRad="38100" dist="38100" dir="2700000" algn="tl">
                    <a:srgbClr val="000000">
                      <a:alpha val="43137"/>
                    </a:srgbClr>
                  </a:outerShdw>
                </a:effectLst>
              </a:rPr>
              <a:t>Правильная осанка</a:t>
            </a:r>
          </a:p>
          <a:p>
            <a:pPr>
              <a:buFont typeface="Arial" pitchFamily="34" charset="0"/>
              <a:buChar char="•"/>
            </a:pPr>
            <a:r>
              <a:rPr lang="ru-RU" sz="1800" dirty="0" smtClean="0"/>
              <a:t>Голова и позвоночник должны иметь прямое положение</a:t>
            </a:r>
          </a:p>
          <a:p>
            <a:pPr>
              <a:buFont typeface="Arial" pitchFamily="34" charset="0"/>
              <a:buChar char="•"/>
            </a:pPr>
            <a:r>
              <a:rPr lang="ru-RU" sz="1800" dirty="0" smtClean="0"/>
              <a:t>Ключицы должны быть на одной горизонтальной линии</a:t>
            </a:r>
          </a:p>
          <a:p>
            <a:pPr>
              <a:buFont typeface="Arial" pitchFamily="34" charset="0"/>
              <a:buChar char="•"/>
            </a:pPr>
            <a:r>
              <a:rPr lang="ru-RU" sz="1800" dirty="0" smtClean="0"/>
              <a:t>Лопатки симметрично располагаются на одной высоте</a:t>
            </a:r>
          </a:p>
          <a:p>
            <a:pPr>
              <a:buFont typeface="Arial" pitchFamily="34" charset="0"/>
              <a:buChar char="•"/>
            </a:pPr>
            <a:r>
              <a:rPr lang="ru-RU" sz="1800" dirty="0" smtClean="0"/>
              <a:t>При опущенных руках, образованные «пустоты» между ними и контуром талии должны быть одинаковыми.</a:t>
            </a:r>
          </a:p>
          <a:p>
            <a:pPr>
              <a:buFont typeface="Arial" pitchFamily="34" charset="0"/>
              <a:buChar char="•"/>
            </a:pPr>
            <a:r>
              <a:rPr lang="ru-RU" sz="1800" dirty="0" smtClean="0"/>
              <a:t>Одинаковая длина ног</a:t>
            </a:r>
          </a:p>
          <a:p>
            <a:pPr>
              <a:buFont typeface="Arial" pitchFamily="34" charset="0"/>
              <a:buChar char="•"/>
            </a:pPr>
            <a:r>
              <a:rPr lang="ru-RU" sz="1800" dirty="0" smtClean="0"/>
              <a:t>Внутренние поверхности стоп должны соприкасаться друг с другом от пяток до кончиков пальцев</a:t>
            </a:r>
            <a:endParaRPr lang="ru-RU" sz="1800" u="sng" dirty="0">
              <a:effectLst>
                <a:outerShdw blurRad="38100" dist="38100" dir="2700000" algn="tl">
                  <a:srgbClr val="000000">
                    <a:alpha val="43137"/>
                  </a:srgbClr>
                </a:outerShdw>
              </a:effectLst>
            </a:endParaRPr>
          </a:p>
        </p:txBody>
      </p:sp>
      <p:sp>
        <p:nvSpPr>
          <p:cNvPr id="5" name="Содержимое 4"/>
          <p:cNvSpPr>
            <a:spLocks noGrp="1"/>
          </p:cNvSpPr>
          <p:nvPr>
            <p:ph sz="half" idx="2"/>
          </p:nvPr>
        </p:nvSpPr>
        <p:spPr>
          <a:xfrm>
            <a:off x="4648200" y="1722437"/>
            <a:ext cx="4038600" cy="4658891"/>
          </a:xfrm>
        </p:spPr>
        <p:txBody>
          <a:bodyPr>
            <a:normAutofit lnSpcReduction="10000"/>
          </a:bodyPr>
          <a:lstStyle/>
          <a:p>
            <a:pPr algn="ctr">
              <a:buNone/>
            </a:pPr>
            <a:r>
              <a:rPr lang="ru-RU" sz="2000" u="sng" dirty="0" smtClean="0">
                <a:effectLst>
                  <a:outerShdw blurRad="38100" dist="38100" dir="2700000" algn="tl">
                    <a:srgbClr val="000000">
                      <a:alpha val="43137"/>
                    </a:srgbClr>
                  </a:outerShdw>
                </a:effectLst>
              </a:rPr>
              <a:t>Неправильная</a:t>
            </a:r>
            <a:r>
              <a:rPr lang="ru-RU" u="sng" dirty="0" smtClean="0">
                <a:effectLst>
                  <a:outerShdw blurRad="38100" dist="38100" dir="2700000" algn="tl">
                    <a:srgbClr val="000000">
                      <a:alpha val="43137"/>
                    </a:srgbClr>
                  </a:outerShdw>
                </a:effectLst>
              </a:rPr>
              <a:t> </a:t>
            </a:r>
            <a:r>
              <a:rPr lang="ru-RU" sz="2000" u="sng" dirty="0" smtClean="0">
                <a:effectLst>
                  <a:outerShdw blurRad="38100" dist="38100" dir="2700000" algn="tl">
                    <a:srgbClr val="000000">
                      <a:alpha val="43137"/>
                    </a:srgbClr>
                  </a:outerShdw>
                </a:effectLst>
              </a:rPr>
              <a:t>осанка</a:t>
            </a:r>
          </a:p>
          <a:p>
            <a:pPr>
              <a:buFont typeface="Arial" pitchFamily="34" charset="0"/>
              <a:buChar char="•"/>
            </a:pPr>
            <a:r>
              <a:rPr lang="ru-RU" sz="1800" dirty="0" smtClean="0"/>
              <a:t>Несимметричные лопатки и </a:t>
            </a:r>
            <a:r>
              <a:rPr lang="ru-RU" sz="1800" dirty="0" err="1" smtClean="0"/>
              <a:t>надплечия</a:t>
            </a:r>
            <a:endParaRPr lang="ru-RU" sz="1800" dirty="0" smtClean="0"/>
          </a:p>
          <a:p>
            <a:pPr>
              <a:buFont typeface="Arial" pitchFamily="34" charset="0"/>
              <a:buChar char="•"/>
            </a:pPr>
            <a:r>
              <a:rPr lang="ru-RU" sz="1800" dirty="0" smtClean="0"/>
              <a:t>Неровное положение позвоночника и головы</a:t>
            </a:r>
          </a:p>
          <a:p>
            <a:pPr>
              <a:buFont typeface="Arial" pitchFamily="34" charset="0"/>
              <a:buChar char="•"/>
            </a:pPr>
            <a:r>
              <a:rPr lang="ru-RU" sz="1800" dirty="0" smtClean="0"/>
              <a:t>Кривая линия ключиц</a:t>
            </a:r>
          </a:p>
          <a:p>
            <a:pPr>
              <a:buFont typeface="Arial" pitchFamily="34" charset="0"/>
              <a:buChar char="•"/>
            </a:pPr>
            <a:r>
              <a:rPr lang="ru-RU" sz="1800" dirty="0" smtClean="0"/>
              <a:t>Неодинаковые треугольники талии</a:t>
            </a:r>
          </a:p>
          <a:p>
            <a:pPr>
              <a:buFont typeface="Arial" pitchFamily="34" charset="0"/>
              <a:buChar char="•"/>
            </a:pPr>
            <a:r>
              <a:rPr lang="ru-RU" sz="1800" dirty="0" smtClean="0"/>
              <a:t>Неровные линии «крыльев» таза</a:t>
            </a:r>
          </a:p>
          <a:p>
            <a:pPr>
              <a:buFont typeface="Arial" pitchFamily="34" charset="0"/>
              <a:buChar char="•"/>
            </a:pPr>
            <a:r>
              <a:rPr lang="ru-RU" sz="1800" dirty="0" smtClean="0"/>
              <a:t>Неодинаковая длина ног, а также неправильное положение стоп. Когда их внутренние поверхности соприкасаются от кончиков пальцев до пяток</a:t>
            </a:r>
            <a:endParaRPr lang="ru-RU" sz="1800"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8" presetClass="entr" presetSubtype="0" accel="10000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strVal val="#ppt_w*2.5"/>
                                          </p:val>
                                        </p:tav>
                                        <p:tav tm="100000">
                                          <p:val>
                                            <p:strVal val="#ppt_w"/>
                                          </p:val>
                                        </p:tav>
                                      </p:tavLst>
                                    </p:anim>
                                    <p:anim calcmode="lin" valueType="num">
                                      <p:cBhvr>
                                        <p:cTn id="12" dur="500" fill="hold"/>
                                        <p:tgtEl>
                                          <p:spTgt spid="4">
                                            <p:txEl>
                                              <p:pRg st="0" end="0"/>
                                            </p:txEl>
                                          </p:spTgt>
                                        </p:tgtEl>
                                        <p:attrNameLst>
                                          <p:attrName>ppt_h</p:attrName>
                                        </p:attrNameLst>
                                      </p:cBhvr>
                                      <p:tavLst>
                                        <p:tav tm="0">
                                          <p:val>
                                            <p:strVal val="#ppt_h*0.01"/>
                                          </p:val>
                                        </p:tav>
                                        <p:tav tm="100000">
                                          <p:val>
                                            <p:strVal val="#ppt_h"/>
                                          </p:val>
                                        </p:tav>
                                      </p:tavLst>
                                    </p:anim>
                                    <p:anim calcmode="lin" valueType="num">
                                      <p:cBhvr>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ppt_h+1"/>
                                          </p:val>
                                        </p:tav>
                                        <p:tav tm="100000">
                                          <p:val>
                                            <p:strVal val="#ppt_y"/>
                                          </p:val>
                                        </p:tav>
                                      </p:tavLst>
                                    </p:anim>
                                    <p:animEffect transition="in" filter="fade">
                                      <p:cBhvr>
                                        <p:cTn id="15" dur="500"/>
                                        <p:tgtEl>
                                          <p:spTgt spid="4">
                                            <p:txEl>
                                              <p:pRg st="0" end="0"/>
                                            </p:txEl>
                                          </p:spTgt>
                                        </p:tgtEl>
                                      </p:cBhvr>
                                    </p:animEffect>
                                  </p:childTnLst>
                                </p:cTn>
                              </p:par>
                            </p:childTnLst>
                          </p:cTn>
                        </p:par>
                        <p:par>
                          <p:cTn id="16" fill="hold">
                            <p:stCondLst>
                              <p:cond delay="1000"/>
                            </p:stCondLst>
                            <p:childTnLst>
                              <p:par>
                                <p:cTn id="17" presetID="58" presetClass="entr" presetSubtype="0" accel="10000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strVal val="#ppt_w*2.5"/>
                                          </p:val>
                                        </p:tav>
                                        <p:tav tm="100000">
                                          <p:val>
                                            <p:strVal val="#ppt_w"/>
                                          </p:val>
                                        </p:tav>
                                      </p:tavLst>
                                    </p:anim>
                                    <p:anim calcmode="lin" valueType="num">
                                      <p:cBhvr>
                                        <p:cTn id="20" dur="500" fill="hold"/>
                                        <p:tgtEl>
                                          <p:spTgt spid="4">
                                            <p:txEl>
                                              <p:pRg st="1" end="1"/>
                                            </p:txEl>
                                          </p:spTgt>
                                        </p:tgtEl>
                                        <p:attrNameLst>
                                          <p:attrName>ppt_h</p:attrName>
                                        </p:attrNameLst>
                                      </p:cBhvr>
                                      <p:tavLst>
                                        <p:tav tm="0">
                                          <p:val>
                                            <p:strVal val="#ppt_h*0.01"/>
                                          </p:val>
                                        </p:tav>
                                        <p:tav tm="100000">
                                          <p:val>
                                            <p:strVal val="#ppt_h"/>
                                          </p:val>
                                        </p:tav>
                                      </p:tavLst>
                                    </p:anim>
                                    <p:anim calcmode="lin" valueType="num">
                                      <p:cBhvr>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4">
                                            <p:txEl>
                                              <p:pRg st="1" end="1"/>
                                            </p:txEl>
                                          </p:spTgt>
                                        </p:tgtEl>
                                        <p:attrNameLst>
                                          <p:attrName>ppt_y</p:attrName>
                                        </p:attrNameLst>
                                      </p:cBhvr>
                                      <p:tavLst>
                                        <p:tav tm="0">
                                          <p:val>
                                            <p:strVal val="#ppt_h+1"/>
                                          </p:val>
                                        </p:tav>
                                        <p:tav tm="100000">
                                          <p:val>
                                            <p:strVal val="#ppt_y"/>
                                          </p:val>
                                        </p:tav>
                                      </p:tavLst>
                                    </p:anim>
                                    <p:animEffect transition="in" filter="fade">
                                      <p:cBhvr>
                                        <p:cTn id="23" dur="500"/>
                                        <p:tgtEl>
                                          <p:spTgt spid="4">
                                            <p:txEl>
                                              <p:pRg st="1" end="1"/>
                                            </p:txEl>
                                          </p:spTgt>
                                        </p:tgtEl>
                                      </p:cBhvr>
                                    </p:animEffect>
                                  </p:childTnLst>
                                </p:cTn>
                              </p:par>
                            </p:childTnLst>
                          </p:cTn>
                        </p:par>
                        <p:par>
                          <p:cTn id="24" fill="hold">
                            <p:stCondLst>
                              <p:cond delay="1500"/>
                            </p:stCondLst>
                            <p:childTnLst>
                              <p:par>
                                <p:cTn id="25" presetID="58" presetClass="entr" presetSubtype="0" accel="100000" fill="hold" grpId="0"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500" fill="hold"/>
                                        <p:tgtEl>
                                          <p:spTgt spid="4">
                                            <p:txEl>
                                              <p:pRg st="2" end="2"/>
                                            </p:txEl>
                                          </p:spTgt>
                                        </p:tgtEl>
                                        <p:attrNameLst>
                                          <p:attrName>ppt_w</p:attrName>
                                        </p:attrNameLst>
                                      </p:cBhvr>
                                      <p:tavLst>
                                        <p:tav tm="0">
                                          <p:val>
                                            <p:strVal val="#ppt_w*2.5"/>
                                          </p:val>
                                        </p:tav>
                                        <p:tav tm="100000">
                                          <p:val>
                                            <p:strVal val="#ppt_w"/>
                                          </p:val>
                                        </p:tav>
                                      </p:tavLst>
                                    </p:anim>
                                    <p:anim calcmode="lin" valueType="num">
                                      <p:cBhvr>
                                        <p:cTn id="28" dur="500" fill="hold"/>
                                        <p:tgtEl>
                                          <p:spTgt spid="4">
                                            <p:txEl>
                                              <p:pRg st="2" end="2"/>
                                            </p:txEl>
                                          </p:spTgt>
                                        </p:tgtEl>
                                        <p:attrNameLst>
                                          <p:attrName>ppt_h</p:attrName>
                                        </p:attrNameLst>
                                      </p:cBhvr>
                                      <p:tavLst>
                                        <p:tav tm="0">
                                          <p:val>
                                            <p:strVal val="#ppt_h*0.01"/>
                                          </p:val>
                                        </p:tav>
                                        <p:tav tm="100000">
                                          <p:val>
                                            <p:strVal val="#ppt_h"/>
                                          </p:val>
                                        </p:tav>
                                      </p:tavLst>
                                    </p:anim>
                                    <p:anim calcmode="lin" valueType="num">
                                      <p:cBhvr>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4">
                                            <p:txEl>
                                              <p:pRg st="2" end="2"/>
                                            </p:txEl>
                                          </p:spTgt>
                                        </p:tgtEl>
                                        <p:attrNameLst>
                                          <p:attrName>ppt_y</p:attrName>
                                        </p:attrNameLst>
                                      </p:cBhvr>
                                      <p:tavLst>
                                        <p:tav tm="0">
                                          <p:val>
                                            <p:strVal val="#ppt_h+1"/>
                                          </p:val>
                                        </p:tav>
                                        <p:tav tm="100000">
                                          <p:val>
                                            <p:strVal val="#ppt_y"/>
                                          </p:val>
                                        </p:tav>
                                      </p:tavLst>
                                    </p:anim>
                                    <p:animEffect transition="in" filter="fade">
                                      <p:cBhvr>
                                        <p:cTn id="31" dur="500"/>
                                        <p:tgtEl>
                                          <p:spTgt spid="4">
                                            <p:txEl>
                                              <p:pRg st="2" end="2"/>
                                            </p:txEl>
                                          </p:spTgt>
                                        </p:tgtEl>
                                      </p:cBhvr>
                                    </p:animEffect>
                                  </p:childTnLst>
                                </p:cTn>
                              </p:par>
                            </p:childTnLst>
                          </p:cTn>
                        </p:par>
                        <p:par>
                          <p:cTn id="32" fill="hold">
                            <p:stCondLst>
                              <p:cond delay="2000"/>
                            </p:stCondLst>
                            <p:childTnLst>
                              <p:par>
                                <p:cTn id="33" presetID="58" presetClass="entr" presetSubtype="0" accel="100000" fill="hold" grpId="0" nodeType="after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strVal val="#ppt_w*2.5"/>
                                          </p:val>
                                        </p:tav>
                                        <p:tav tm="100000">
                                          <p:val>
                                            <p:strVal val="#ppt_w"/>
                                          </p:val>
                                        </p:tav>
                                      </p:tavLst>
                                    </p:anim>
                                    <p:anim calcmode="lin" valueType="num">
                                      <p:cBhvr>
                                        <p:cTn id="36" dur="500" fill="hold"/>
                                        <p:tgtEl>
                                          <p:spTgt spid="4">
                                            <p:txEl>
                                              <p:pRg st="3" end="3"/>
                                            </p:txEl>
                                          </p:spTgt>
                                        </p:tgtEl>
                                        <p:attrNameLst>
                                          <p:attrName>ppt_h</p:attrName>
                                        </p:attrNameLst>
                                      </p:cBhvr>
                                      <p:tavLst>
                                        <p:tav tm="0">
                                          <p:val>
                                            <p:strVal val="#ppt_h*0.01"/>
                                          </p:val>
                                        </p:tav>
                                        <p:tav tm="100000">
                                          <p:val>
                                            <p:strVal val="#ppt_h"/>
                                          </p:val>
                                        </p:tav>
                                      </p:tavLst>
                                    </p:anim>
                                    <p:anim calcmode="lin" valueType="num">
                                      <p:cBhvr>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8" dur="500" fill="hold"/>
                                        <p:tgtEl>
                                          <p:spTgt spid="4">
                                            <p:txEl>
                                              <p:pRg st="3" end="3"/>
                                            </p:txEl>
                                          </p:spTgt>
                                        </p:tgtEl>
                                        <p:attrNameLst>
                                          <p:attrName>ppt_y</p:attrName>
                                        </p:attrNameLst>
                                      </p:cBhvr>
                                      <p:tavLst>
                                        <p:tav tm="0">
                                          <p:val>
                                            <p:strVal val="#ppt_h+1"/>
                                          </p:val>
                                        </p:tav>
                                        <p:tav tm="100000">
                                          <p:val>
                                            <p:strVal val="#ppt_y"/>
                                          </p:val>
                                        </p:tav>
                                      </p:tavLst>
                                    </p:anim>
                                    <p:animEffect transition="in" filter="fade">
                                      <p:cBhvr>
                                        <p:cTn id="39" dur="500"/>
                                        <p:tgtEl>
                                          <p:spTgt spid="4">
                                            <p:txEl>
                                              <p:pRg st="3" end="3"/>
                                            </p:txEl>
                                          </p:spTgt>
                                        </p:tgtEl>
                                      </p:cBhvr>
                                    </p:animEffect>
                                  </p:childTnLst>
                                </p:cTn>
                              </p:par>
                            </p:childTnLst>
                          </p:cTn>
                        </p:par>
                        <p:par>
                          <p:cTn id="40" fill="hold">
                            <p:stCondLst>
                              <p:cond delay="2500"/>
                            </p:stCondLst>
                            <p:childTnLst>
                              <p:par>
                                <p:cTn id="41" presetID="58" presetClass="entr" presetSubtype="0" accel="100000" fill="hold" grpId="0" nodeType="after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p:cTn id="43" dur="500" fill="hold"/>
                                        <p:tgtEl>
                                          <p:spTgt spid="4">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4">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4">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4">
                                            <p:txEl>
                                              <p:pRg st="4" end="4"/>
                                            </p:txEl>
                                          </p:spTgt>
                                        </p:tgtEl>
                                      </p:cBhvr>
                                    </p:animEffect>
                                  </p:childTnLst>
                                </p:cTn>
                              </p:par>
                            </p:childTnLst>
                          </p:cTn>
                        </p:par>
                        <p:par>
                          <p:cTn id="48" fill="hold">
                            <p:stCondLst>
                              <p:cond delay="3000"/>
                            </p:stCondLst>
                            <p:childTnLst>
                              <p:par>
                                <p:cTn id="49" presetID="58" presetClass="entr" presetSubtype="0" accel="100000" fill="hold" grpId="0" nodeType="after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 calcmode="lin" valueType="num">
                                      <p:cBhvr>
                                        <p:cTn id="51" dur="500" fill="hold"/>
                                        <p:tgtEl>
                                          <p:spTgt spid="4">
                                            <p:txEl>
                                              <p:pRg st="5" end="5"/>
                                            </p:txEl>
                                          </p:spTgt>
                                        </p:tgtEl>
                                        <p:attrNameLst>
                                          <p:attrName>ppt_w</p:attrName>
                                        </p:attrNameLst>
                                      </p:cBhvr>
                                      <p:tavLst>
                                        <p:tav tm="0">
                                          <p:val>
                                            <p:strVal val="#ppt_w*2.5"/>
                                          </p:val>
                                        </p:tav>
                                        <p:tav tm="100000">
                                          <p:val>
                                            <p:strVal val="#ppt_w"/>
                                          </p:val>
                                        </p:tav>
                                      </p:tavLst>
                                    </p:anim>
                                    <p:anim calcmode="lin" valueType="num">
                                      <p:cBhvr>
                                        <p:cTn id="52" dur="500" fill="hold"/>
                                        <p:tgtEl>
                                          <p:spTgt spid="4">
                                            <p:txEl>
                                              <p:pRg st="5" end="5"/>
                                            </p:txEl>
                                          </p:spTgt>
                                        </p:tgtEl>
                                        <p:attrNameLst>
                                          <p:attrName>ppt_h</p:attrName>
                                        </p:attrNameLst>
                                      </p:cBhvr>
                                      <p:tavLst>
                                        <p:tav tm="0">
                                          <p:val>
                                            <p:strVal val="#ppt_h*0.01"/>
                                          </p:val>
                                        </p:tav>
                                        <p:tav tm="100000">
                                          <p:val>
                                            <p:strVal val="#ppt_h"/>
                                          </p:val>
                                        </p:tav>
                                      </p:tavLst>
                                    </p:anim>
                                    <p:anim calcmode="lin" valueType="num">
                                      <p:cBhvr>
                                        <p:cTn id="5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4">
                                            <p:txEl>
                                              <p:pRg st="5" end="5"/>
                                            </p:txEl>
                                          </p:spTgt>
                                        </p:tgtEl>
                                        <p:attrNameLst>
                                          <p:attrName>ppt_y</p:attrName>
                                        </p:attrNameLst>
                                      </p:cBhvr>
                                      <p:tavLst>
                                        <p:tav tm="0">
                                          <p:val>
                                            <p:strVal val="#ppt_h+1"/>
                                          </p:val>
                                        </p:tav>
                                        <p:tav tm="100000">
                                          <p:val>
                                            <p:strVal val="#ppt_y"/>
                                          </p:val>
                                        </p:tav>
                                      </p:tavLst>
                                    </p:anim>
                                    <p:animEffect transition="in" filter="fade">
                                      <p:cBhvr>
                                        <p:cTn id="55" dur="500"/>
                                        <p:tgtEl>
                                          <p:spTgt spid="4">
                                            <p:txEl>
                                              <p:pRg st="5" end="5"/>
                                            </p:txEl>
                                          </p:spTgt>
                                        </p:tgtEl>
                                      </p:cBhvr>
                                    </p:animEffect>
                                  </p:childTnLst>
                                </p:cTn>
                              </p:par>
                            </p:childTnLst>
                          </p:cTn>
                        </p:par>
                        <p:par>
                          <p:cTn id="56" fill="hold">
                            <p:stCondLst>
                              <p:cond delay="3500"/>
                            </p:stCondLst>
                            <p:childTnLst>
                              <p:par>
                                <p:cTn id="57" presetID="58" presetClass="entr" presetSubtype="0" accel="100000" fill="hold" grpId="0" nodeType="after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anim calcmode="lin" valueType="num">
                                      <p:cBhvr>
                                        <p:cTn id="59" dur="500" fill="hold"/>
                                        <p:tgtEl>
                                          <p:spTgt spid="4">
                                            <p:txEl>
                                              <p:pRg st="6" end="6"/>
                                            </p:txEl>
                                          </p:spTgt>
                                        </p:tgtEl>
                                        <p:attrNameLst>
                                          <p:attrName>ppt_w</p:attrName>
                                        </p:attrNameLst>
                                      </p:cBhvr>
                                      <p:tavLst>
                                        <p:tav tm="0">
                                          <p:val>
                                            <p:strVal val="#ppt_w*2.5"/>
                                          </p:val>
                                        </p:tav>
                                        <p:tav tm="100000">
                                          <p:val>
                                            <p:strVal val="#ppt_w"/>
                                          </p:val>
                                        </p:tav>
                                      </p:tavLst>
                                    </p:anim>
                                    <p:anim calcmode="lin" valueType="num">
                                      <p:cBhvr>
                                        <p:cTn id="60" dur="500" fill="hold"/>
                                        <p:tgtEl>
                                          <p:spTgt spid="4">
                                            <p:txEl>
                                              <p:pRg st="6" end="6"/>
                                            </p:txEl>
                                          </p:spTgt>
                                        </p:tgtEl>
                                        <p:attrNameLst>
                                          <p:attrName>ppt_h</p:attrName>
                                        </p:attrNameLst>
                                      </p:cBhvr>
                                      <p:tavLst>
                                        <p:tav tm="0">
                                          <p:val>
                                            <p:strVal val="#ppt_h*0.01"/>
                                          </p:val>
                                        </p:tav>
                                        <p:tav tm="100000">
                                          <p:val>
                                            <p:strVal val="#ppt_h"/>
                                          </p:val>
                                        </p:tav>
                                      </p:tavLst>
                                    </p:anim>
                                    <p:anim calcmode="lin" valueType="num">
                                      <p:cBhvr>
                                        <p:cTn id="6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2" dur="500" fill="hold"/>
                                        <p:tgtEl>
                                          <p:spTgt spid="4">
                                            <p:txEl>
                                              <p:pRg st="6" end="6"/>
                                            </p:txEl>
                                          </p:spTgt>
                                        </p:tgtEl>
                                        <p:attrNameLst>
                                          <p:attrName>ppt_y</p:attrName>
                                        </p:attrNameLst>
                                      </p:cBhvr>
                                      <p:tavLst>
                                        <p:tav tm="0">
                                          <p:val>
                                            <p:strVal val="#ppt_h+1"/>
                                          </p:val>
                                        </p:tav>
                                        <p:tav tm="100000">
                                          <p:val>
                                            <p:strVal val="#ppt_y"/>
                                          </p:val>
                                        </p:tav>
                                      </p:tavLst>
                                    </p:anim>
                                    <p:animEffect transition="in" filter="fade">
                                      <p:cBhvr>
                                        <p:cTn id="63" dur="500"/>
                                        <p:tgtEl>
                                          <p:spTgt spid="4">
                                            <p:txEl>
                                              <p:pRg st="6" end="6"/>
                                            </p:txEl>
                                          </p:spTgt>
                                        </p:tgtEl>
                                      </p:cBhvr>
                                    </p:animEffect>
                                  </p:childTnLst>
                                </p:cTn>
                              </p:par>
                            </p:childTnLst>
                          </p:cTn>
                        </p:par>
                        <p:par>
                          <p:cTn id="64" fill="hold">
                            <p:stCondLst>
                              <p:cond delay="4000"/>
                            </p:stCondLst>
                            <p:childTnLst>
                              <p:par>
                                <p:cTn id="65" presetID="58" presetClass="entr" presetSubtype="0" accel="100000" fill="hold" grpId="0" nodeType="after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 calcmode="lin" valueType="num">
                                      <p:cBhvr>
                                        <p:cTn id="67" dur="500" fill="hold"/>
                                        <p:tgtEl>
                                          <p:spTgt spid="5">
                                            <p:txEl>
                                              <p:pRg st="0" end="0"/>
                                            </p:txEl>
                                          </p:spTgt>
                                        </p:tgtEl>
                                        <p:attrNameLst>
                                          <p:attrName>ppt_w</p:attrName>
                                        </p:attrNameLst>
                                      </p:cBhvr>
                                      <p:tavLst>
                                        <p:tav tm="0">
                                          <p:val>
                                            <p:strVal val="#ppt_w*2.5"/>
                                          </p:val>
                                        </p:tav>
                                        <p:tav tm="100000">
                                          <p:val>
                                            <p:strVal val="#ppt_w"/>
                                          </p:val>
                                        </p:tav>
                                      </p:tavLst>
                                    </p:anim>
                                    <p:anim calcmode="lin" valueType="num">
                                      <p:cBhvr>
                                        <p:cTn id="68" dur="500" fill="hold"/>
                                        <p:tgtEl>
                                          <p:spTgt spid="5">
                                            <p:txEl>
                                              <p:pRg st="0" end="0"/>
                                            </p:txEl>
                                          </p:spTgt>
                                        </p:tgtEl>
                                        <p:attrNameLst>
                                          <p:attrName>ppt_h</p:attrName>
                                        </p:attrNameLst>
                                      </p:cBhvr>
                                      <p:tavLst>
                                        <p:tav tm="0">
                                          <p:val>
                                            <p:strVal val="#ppt_h*0.01"/>
                                          </p:val>
                                        </p:tav>
                                        <p:tav tm="100000">
                                          <p:val>
                                            <p:strVal val="#ppt_h"/>
                                          </p:val>
                                        </p:tav>
                                      </p:tavLst>
                                    </p:anim>
                                    <p:anim calcmode="lin" valueType="num">
                                      <p:cBhvr>
                                        <p:cTn id="6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70" dur="500" fill="hold"/>
                                        <p:tgtEl>
                                          <p:spTgt spid="5">
                                            <p:txEl>
                                              <p:pRg st="0" end="0"/>
                                            </p:txEl>
                                          </p:spTgt>
                                        </p:tgtEl>
                                        <p:attrNameLst>
                                          <p:attrName>ppt_y</p:attrName>
                                        </p:attrNameLst>
                                      </p:cBhvr>
                                      <p:tavLst>
                                        <p:tav tm="0">
                                          <p:val>
                                            <p:strVal val="#ppt_h+1"/>
                                          </p:val>
                                        </p:tav>
                                        <p:tav tm="100000">
                                          <p:val>
                                            <p:strVal val="#ppt_y"/>
                                          </p:val>
                                        </p:tav>
                                      </p:tavLst>
                                    </p:anim>
                                    <p:animEffect transition="in" filter="fade">
                                      <p:cBhvr>
                                        <p:cTn id="71" dur="500"/>
                                        <p:tgtEl>
                                          <p:spTgt spid="5">
                                            <p:txEl>
                                              <p:pRg st="0" end="0"/>
                                            </p:txEl>
                                          </p:spTgt>
                                        </p:tgtEl>
                                      </p:cBhvr>
                                    </p:animEffect>
                                  </p:childTnLst>
                                </p:cTn>
                              </p:par>
                            </p:childTnLst>
                          </p:cTn>
                        </p:par>
                        <p:par>
                          <p:cTn id="72" fill="hold">
                            <p:stCondLst>
                              <p:cond delay="4500"/>
                            </p:stCondLst>
                            <p:childTnLst>
                              <p:par>
                                <p:cTn id="73" presetID="58" presetClass="entr" presetSubtype="0" accel="100000" fill="hold" grpId="0" nodeType="afterEffect">
                                  <p:stCondLst>
                                    <p:cond delay="0"/>
                                  </p:stCondLst>
                                  <p:childTnLst>
                                    <p:set>
                                      <p:cBhvr>
                                        <p:cTn id="74" dur="1" fill="hold">
                                          <p:stCondLst>
                                            <p:cond delay="0"/>
                                          </p:stCondLst>
                                        </p:cTn>
                                        <p:tgtEl>
                                          <p:spTgt spid="5">
                                            <p:txEl>
                                              <p:pRg st="1" end="1"/>
                                            </p:txEl>
                                          </p:spTgt>
                                        </p:tgtEl>
                                        <p:attrNameLst>
                                          <p:attrName>style.visibility</p:attrName>
                                        </p:attrNameLst>
                                      </p:cBhvr>
                                      <p:to>
                                        <p:strVal val="visible"/>
                                      </p:to>
                                    </p:set>
                                    <p:anim calcmode="lin" valueType="num">
                                      <p:cBhvr>
                                        <p:cTn id="75" dur="500" fill="hold"/>
                                        <p:tgtEl>
                                          <p:spTgt spid="5">
                                            <p:txEl>
                                              <p:pRg st="1" end="1"/>
                                            </p:txEl>
                                          </p:spTgt>
                                        </p:tgtEl>
                                        <p:attrNameLst>
                                          <p:attrName>ppt_w</p:attrName>
                                        </p:attrNameLst>
                                      </p:cBhvr>
                                      <p:tavLst>
                                        <p:tav tm="0">
                                          <p:val>
                                            <p:strVal val="#ppt_w*2.5"/>
                                          </p:val>
                                        </p:tav>
                                        <p:tav tm="100000">
                                          <p:val>
                                            <p:strVal val="#ppt_w"/>
                                          </p:val>
                                        </p:tav>
                                      </p:tavLst>
                                    </p:anim>
                                    <p:anim calcmode="lin" valueType="num">
                                      <p:cBhvr>
                                        <p:cTn id="76" dur="500" fill="hold"/>
                                        <p:tgtEl>
                                          <p:spTgt spid="5">
                                            <p:txEl>
                                              <p:pRg st="1" end="1"/>
                                            </p:txEl>
                                          </p:spTgt>
                                        </p:tgtEl>
                                        <p:attrNameLst>
                                          <p:attrName>ppt_h</p:attrName>
                                        </p:attrNameLst>
                                      </p:cBhvr>
                                      <p:tavLst>
                                        <p:tav tm="0">
                                          <p:val>
                                            <p:strVal val="#ppt_h*0.01"/>
                                          </p:val>
                                        </p:tav>
                                        <p:tav tm="100000">
                                          <p:val>
                                            <p:strVal val="#ppt_h"/>
                                          </p:val>
                                        </p:tav>
                                      </p:tavLst>
                                    </p:anim>
                                    <p:anim calcmode="lin" valueType="num">
                                      <p:cBhvr>
                                        <p:cTn id="7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78" dur="500" fill="hold"/>
                                        <p:tgtEl>
                                          <p:spTgt spid="5">
                                            <p:txEl>
                                              <p:pRg st="1" end="1"/>
                                            </p:txEl>
                                          </p:spTgt>
                                        </p:tgtEl>
                                        <p:attrNameLst>
                                          <p:attrName>ppt_y</p:attrName>
                                        </p:attrNameLst>
                                      </p:cBhvr>
                                      <p:tavLst>
                                        <p:tav tm="0">
                                          <p:val>
                                            <p:strVal val="#ppt_h+1"/>
                                          </p:val>
                                        </p:tav>
                                        <p:tav tm="100000">
                                          <p:val>
                                            <p:strVal val="#ppt_y"/>
                                          </p:val>
                                        </p:tav>
                                      </p:tavLst>
                                    </p:anim>
                                    <p:animEffect transition="in" filter="fade">
                                      <p:cBhvr>
                                        <p:cTn id="79" dur="500"/>
                                        <p:tgtEl>
                                          <p:spTgt spid="5">
                                            <p:txEl>
                                              <p:pRg st="1" end="1"/>
                                            </p:txEl>
                                          </p:spTgt>
                                        </p:tgtEl>
                                      </p:cBhvr>
                                    </p:animEffect>
                                  </p:childTnLst>
                                </p:cTn>
                              </p:par>
                            </p:childTnLst>
                          </p:cTn>
                        </p:par>
                        <p:par>
                          <p:cTn id="80" fill="hold">
                            <p:stCondLst>
                              <p:cond delay="5000"/>
                            </p:stCondLst>
                            <p:childTnLst>
                              <p:par>
                                <p:cTn id="81" presetID="58" presetClass="entr" presetSubtype="0" accel="100000" fill="hold" grpId="0" nodeType="afterEffect">
                                  <p:stCondLst>
                                    <p:cond delay="0"/>
                                  </p:stCondLst>
                                  <p:childTnLst>
                                    <p:set>
                                      <p:cBhvr>
                                        <p:cTn id="82" dur="1" fill="hold">
                                          <p:stCondLst>
                                            <p:cond delay="0"/>
                                          </p:stCondLst>
                                        </p:cTn>
                                        <p:tgtEl>
                                          <p:spTgt spid="5">
                                            <p:txEl>
                                              <p:pRg st="2" end="2"/>
                                            </p:txEl>
                                          </p:spTgt>
                                        </p:tgtEl>
                                        <p:attrNameLst>
                                          <p:attrName>style.visibility</p:attrName>
                                        </p:attrNameLst>
                                      </p:cBhvr>
                                      <p:to>
                                        <p:strVal val="visible"/>
                                      </p:to>
                                    </p:set>
                                    <p:anim calcmode="lin" valueType="num">
                                      <p:cBhvr>
                                        <p:cTn id="83" dur="500" fill="hold"/>
                                        <p:tgtEl>
                                          <p:spTgt spid="5">
                                            <p:txEl>
                                              <p:pRg st="2" end="2"/>
                                            </p:txEl>
                                          </p:spTgt>
                                        </p:tgtEl>
                                        <p:attrNameLst>
                                          <p:attrName>ppt_w</p:attrName>
                                        </p:attrNameLst>
                                      </p:cBhvr>
                                      <p:tavLst>
                                        <p:tav tm="0">
                                          <p:val>
                                            <p:strVal val="#ppt_w*2.5"/>
                                          </p:val>
                                        </p:tav>
                                        <p:tav tm="100000">
                                          <p:val>
                                            <p:strVal val="#ppt_w"/>
                                          </p:val>
                                        </p:tav>
                                      </p:tavLst>
                                    </p:anim>
                                    <p:anim calcmode="lin" valueType="num">
                                      <p:cBhvr>
                                        <p:cTn id="84" dur="500" fill="hold"/>
                                        <p:tgtEl>
                                          <p:spTgt spid="5">
                                            <p:txEl>
                                              <p:pRg st="2" end="2"/>
                                            </p:txEl>
                                          </p:spTgt>
                                        </p:tgtEl>
                                        <p:attrNameLst>
                                          <p:attrName>ppt_h</p:attrName>
                                        </p:attrNameLst>
                                      </p:cBhvr>
                                      <p:tavLst>
                                        <p:tav tm="0">
                                          <p:val>
                                            <p:strVal val="#ppt_h*0.01"/>
                                          </p:val>
                                        </p:tav>
                                        <p:tav tm="100000">
                                          <p:val>
                                            <p:strVal val="#ppt_h"/>
                                          </p:val>
                                        </p:tav>
                                      </p:tavLst>
                                    </p:anim>
                                    <p:anim calcmode="lin" valueType="num">
                                      <p:cBhvr>
                                        <p:cTn id="8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5">
                                            <p:txEl>
                                              <p:pRg st="2" end="2"/>
                                            </p:txEl>
                                          </p:spTgt>
                                        </p:tgtEl>
                                        <p:attrNameLst>
                                          <p:attrName>ppt_y</p:attrName>
                                        </p:attrNameLst>
                                      </p:cBhvr>
                                      <p:tavLst>
                                        <p:tav tm="0">
                                          <p:val>
                                            <p:strVal val="#ppt_h+1"/>
                                          </p:val>
                                        </p:tav>
                                        <p:tav tm="100000">
                                          <p:val>
                                            <p:strVal val="#ppt_y"/>
                                          </p:val>
                                        </p:tav>
                                      </p:tavLst>
                                    </p:anim>
                                    <p:animEffect transition="in" filter="fade">
                                      <p:cBhvr>
                                        <p:cTn id="87" dur="500"/>
                                        <p:tgtEl>
                                          <p:spTgt spid="5">
                                            <p:txEl>
                                              <p:pRg st="2" end="2"/>
                                            </p:txEl>
                                          </p:spTgt>
                                        </p:tgtEl>
                                      </p:cBhvr>
                                    </p:animEffect>
                                  </p:childTnLst>
                                </p:cTn>
                              </p:par>
                            </p:childTnLst>
                          </p:cTn>
                        </p:par>
                        <p:par>
                          <p:cTn id="88" fill="hold">
                            <p:stCondLst>
                              <p:cond delay="5500"/>
                            </p:stCondLst>
                            <p:childTnLst>
                              <p:par>
                                <p:cTn id="89" presetID="58" presetClass="entr" presetSubtype="0" accel="100000" fill="hold" grpId="0" nodeType="afterEffect">
                                  <p:stCondLst>
                                    <p:cond delay="0"/>
                                  </p:stCondLst>
                                  <p:childTnLst>
                                    <p:set>
                                      <p:cBhvr>
                                        <p:cTn id="90" dur="1" fill="hold">
                                          <p:stCondLst>
                                            <p:cond delay="0"/>
                                          </p:stCondLst>
                                        </p:cTn>
                                        <p:tgtEl>
                                          <p:spTgt spid="5">
                                            <p:txEl>
                                              <p:pRg st="3" end="3"/>
                                            </p:txEl>
                                          </p:spTgt>
                                        </p:tgtEl>
                                        <p:attrNameLst>
                                          <p:attrName>style.visibility</p:attrName>
                                        </p:attrNameLst>
                                      </p:cBhvr>
                                      <p:to>
                                        <p:strVal val="visible"/>
                                      </p:to>
                                    </p:set>
                                    <p:anim calcmode="lin" valueType="num">
                                      <p:cBhvr>
                                        <p:cTn id="91" dur="500" fill="hold"/>
                                        <p:tgtEl>
                                          <p:spTgt spid="5">
                                            <p:txEl>
                                              <p:pRg st="3" end="3"/>
                                            </p:txEl>
                                          </p:spTgt>
                                        </p:tgtEl>
                                        <p:attrNameLst>
                                          <p:attrName>ppt_w</p:attrName>
                                        </p:attrNameLst>
                                      </p:cBhvr>
                                      <p:tavLst>
                                        <p:tav tm="0">
                                          <p:val>
                                            <p:strVal val="#ppt_w*2.5"/>
                                          </p:val>
                                        </p:tav>
                                        <p:tav tm="100000">
                                          <p:val>
                                            <p:strVal val="#ppt_w"/>
                                          </p:val>
                                        </p:tav>
                                      </p:tavLst>
                                    </p:anim>
                                    <p:anim calcmode="lin" valueType="num">
                                      <p:cBhvr>
                                        <p:cTn id="92" dur="500" fill="hold"/>
                                        <p:tgtEl>
                                          <p:spTgt spid="5">
                                            <p:txEl>
                                              <p:pRg st="3" end="3"/>
                                            </p:txEl>
                                          </p:spTgt>
                                        </p:tgtEl>
                                        <p:attrNameLst>
                                          <p:attrName>ppt_h</p:attrName>
                                        </p:attrNameLst>
                                      </p:cBhvr>
                                      <p:tavLst>
                                        <p:tav tm="0">
                                          <p:val>
                                            <p:strVal val="#ppt_h*0.01"/>
                                          </p:val>
                                        </p:tav>
                                        <p:tav tm="100000">
                                          <p:val>
                                            <p:strVal val="#ppt_h"/>
                                          </p:val>
                                        </p:tav>
                                      </p:tavLst>
                                    </p:anim>
                                    <p:anim calcmode="lin" valueType="num">
                                      <p:cBhvr>
                                        <p:cTn id="9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4" dur="500" fill="hold"/>
                                        <p:tgtEl>
                                          <p:spTgt spid="5">
                                            <p:txEl>
                                              <p:pRg st="3" end="3"/>
                                            </p:txEl>
                                          </p:spTgt>
                                        </p:tgtEl>
                                        <p:attrNameLst>
                                          <p:attrName>ppt_y</p:attrName>
                                        </p:attrNameLst>
                                      </p:cBhvr>
                                      <p:tavLst>
                                        <p:tav tm="0">
                                          <p:val>
                                            <p:strVal val="#ppt_h+1"/>
                                          </p:val>
                                        </p:tav>
                                        <p:tav tm="100000">
                                          <p:val>
                                            <p:strVal val="#ppt_y"/>
                                          </p:val>
                                        </p:tav>
                                      </p:tavLst>
                                    </p:anim>
                                    <p:animEffect transition="in" filter="fade">
                                      <p:cBhvr>
                                        <p:cTn id="95" dur="500"/>
                                        <p:tgtEl>
                                          <p:spTgt spid="5">
                                            <p:txEl>
                                              <p:pRg st="3" end="3"/>
                                            </p:txEl>
                                          </p:spTgt>
                                        </p:tgtEl>
                                      </p:cBhvr>
                                    </p:animEffect>
                                  </p:childTnLst>
                                </p:cTn>
                              </p:par>
                            </p:childTnLst>
                          </p:cTn>
                        </p:par>
                        <p:par>
                          <p:cTn id="96" fill="hold">
                            <p:stCondLst>
                              <p:cond delay="6000"/>
                            </p:stCondLst>
                            <p:childTnLst>
                              <p:par>
                                <p:cTn id="97" presetID="58" presetClass="entr" presetSubtype="0" accel="100000" fill="hold" grpId="0" nodeType="afterEffect">
                                  <p:stCondLst>
                                    <p:cond delay="0"/>
                                  </p:stCondLst>
                                  <p:childTnLst>
                                    <p:set>
                                      <p:cBhvr>
                                        <p:cTn id="98" dur="1" fill="hold">
                                          <p:stCondLst>
                                            <p:cond delay="0"/>
                                          </p:stCondLst>
                                        </p:cTn>
                                        <p:tgtEl>
                                          <p:spTgt spid="5">
                                            <p:txEl>
                                              <p:pRg st="4" end="4"/>
                                            </p:txEl>
                                          </p:spTgt>
                                        </p:tgtEl>
                                        <p:attrNameLst>
                                          <p:attrName>style.visibility</p:attrName>
                                        </p:attrNameLst>
                                      </p:cBhvr>
                                      <p:to>
                                        <p:strVal val="visible"/>
                                      </p:to>
                                    </p:set>
                                    <p:anim calcmode="lin" valueType="num">
                                      <p:cBhvr>
                                        <p:cTn id="99" dur="500" fill="hold"/>
                                        <p:tgtEl>
                                          <p:spTgt spid="5">
                                            <p:txEl>
                                              <p:pRg st="4" end="4"/>
                                            </p:txEl>
                                          </p:spTgt>
                                        </p:tgtEl>
                                        <p:attrNameLst>
                                          <p:attrName>ppt_w</p:attrName>
                                        </p:attrNameLst>
                                      </p:cBhvr>
                                      <p:tavLst>
                                        <p:tav tm="0">
                                          <p:val>
                                            <p:strVal val="#ppt_w*2.5"/>
                                          </p:val>
                                        </p:tav>
                                        <p:tav tm="100000">
                                          <p:val>
                                            <p:strVal val="#ppt_w"/>
                                          </p:val>
                                        </p:tav>
                                      </p:tavLst>
                                    </p:anim>
                                    <p:anim calcmode="lin" valueType="num">
                                      <p:cBhvr>
                                        <p:cTn id="100" dur="500" fill="hold"/>
                                        <p:tgtEl>
                                          <p:spTgt spid="5">
                                            <p:txEl>
                                              <p:pRg st="4" end="4"/>
                                            </p:txEl>
                                          </p:spTgt>
                                        </p:tgtEl>
                                        <p:attrNameLst>
                                          <p:attrName>ppt_h</p:attrName>
                                        </p:attrNameLst>
                                      </p:cBhvr>
                                      <p:tavLst>
                                        <p:tav tm="0">
                                          <p:val>
                                            <p:strVal val="#ppt_h*0.01"/>
                                          </p:val>
                                        </p:tav>
                                        <p:tav tm="100000">
                                          <p:val>
                                            <p:strVal val="#ppt_h"/>
                                          </p:val>
                                        </p:tav>
                                      </p:tavLst>
                                    </p:anim>
                                    <p:anim calcmode="lin" valueType="num">
                                      <p:cBhvr>
                                        <p:cTn id="10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02" dur="500" fill="hold"/>
                                        <p:tgtEl>
                                          <p:spTgt spid="5">
                                            <p:txEl>
                                              <p:pRg st="4" end="4"/>
                                            </p:txEl>
                                          </p:spTgt>
                                        </p:tgtEl>
                                        <p:attrNameLst>
                                          <p:attrName>ppt_y</p:attrName>
                                        </p:attrNameLst>
                                      </p:cBhvr>
                                      <p:tavLst>
                                        <p:tav tm="0">
                                          <p:val>
                                            <p:strVal val="#ppt_h+1"/>
                                          </p:val>
                                        </p:tav>
                                        <p:tav tm="100000">
                                          <p:val>
                                            <p:strVal val="#ppt_y"/>
                                          </p:val>
                                        </p:tav>
                                      </p:tavLst>
                                    </p:anim>
                                    <p:animEffect transition="in" filter="fade">
                                      <p:cBhvr>
                                        <p:cTn id="103" dur="500"/>
                                        <p:tgtEl>
                                          <p:spTgt spid="5">
                                            <p:txEl>
                                              <p:pRg st="4" end="4"/>
                                            </p:txEl>
                                          </p:spTgt>
                                        </p:tgtEl>
                                      </p:cBhvr>
                                    </p:animEffect>
                                  </p:childTnLst>
                                </p:cTn>
                              </p:par>
                            </p:childTnLst>
                          </p:cTn>
                        </p:par>
                        <p:par>
                          <p:cTn id="104" fill="hold">
                            <p:stCondLst>
                              <p:cond delay="6500"/>
                            </p:stCondLst>
                            <p:childTnLst>
                              <p:par>
                                <p:cTn id="105" presetID="58" presetClass="entr" presetSubtype="0" accel="100000" fill="hold" grpId="0" nodeType="afterEffect">
                                  <p:stCondLst>
                                    <p:cond delay="0"/>
                                  </p:stCondLst>
                                  <p:childTnLst>
                                    <p:set>
                                      <p:cBhvr>
                                        <p:cTn id="106" dur="1" fill="hold">
                                          <p:stCondLst>
                                            <p:cond delay="0"/>
                                          </p:stCondLst>
                                        </p:cTn>
                                        <p:tgtEl>
                                          <p:spTgt spid="5">
                                            <p:txEl>
                                              <p:pRg st="5" end="5"/>
                                            </p:txEl>
                                          </p:spTgt>
                                        </p:tgtEl>
                                        <p:attrNameLst>
                                          <p:attrName>style.visibility</p:attrName>
                                        </p:attrNameLst>
                                      </p:cBhvr>
                                      <p:to>
                                        <p:strVal val="visible"/>
                                      </p:to>
                                    </p:set>
                                    <p:anim calcmode="lin" valueType="num">
                                      <p:cBhvr>
                                        <p:cTn id="107" dur="500" fill="hold"/>
                                        <p:tgtEl>
                                          <p:spTgt spid="5">
                                            <p:txEl>
                                              <p:pRg st="5" end="5"/>
                                            </p:txEl>
                                          </p:spTgt>
                                        </p:tgtEl>
                                        <p:attrNameLst>
                                          <p:attrName>ppt_w</p:attrName>
                                        </p:attrNameLst>
                                      </p:cBhvr>
                                      <p:tavLst>
                                        <p:tav tm="0">
                                          <p:val>
                                            <p:strVal val="#ppt_w*2.5"/>
                                          </p:val>
                                        </p:tav>
                                        <p:tav tm="100000">
                                          <p:val>
                                            <p:strVal val="#ppt_w"/>
                                          </p:val>
                                        </p:tav>
                                      </p:tavLst>
                                    </p:anim>
                                    <p:anim calcmode="lin" valueType="num">
                                      <p:cBhvr>
                                        <p:cTn id="108" dur="500" fill="hold"/>
                                        <p:tgtEl>
                                          <p:spTgt spid="5">
                                            <p:txEl>
                                              <p:pRg st="5" end="5"/>
                                            </p:txEl>
                                          </p:spTgt>
                                        </p:tgtEl>
                                        <p:attrNameLst>
                                          <p:attrName>ppt_h</p:attrName>
                                        </p:attrNameLst>
                                      </p:cBhvr>
                                      <p:tavLst>
                                        <p:tav tm="0">
                                          <p:val>
                                            <p:strVal val="#ppt_h*0.01"/>
                                          </p:val>
                                        </p:tav>
                                        <p:tav tm="100000">
                                          <p:val>
                                            <p:strVal val="#ppt_h"/>
                                          </p:val>
                                        </p:tav>
                                      </p:tavLst>
                                    </p:anim>
                                    <p:anim calcmode="lin" valueType="num">
                                      <p:cBhvr>
                                        <p:cTn id="10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10" dur="500" fill="hold"/>
                                        <p:tgtEl>
                                          <p:spTgt spid="5">
                                            <p:txEl>
                                              <p:pRg st="5" end="5"/>
                                            </p:txEl>
                                          </p:spTgt>
                                        </p:tgtEl>
                                        <p:attrNameLst>
                                          <p:attrName>ppt_y</p:attrName>
                                        </p:attrNameLst>
                                      </p:cBhvr>
                                      <p:tavLst>
                                        <p:tav tm="0">
                                          <p:val>
                                            <p:strVal val="#ppt_h+1"/>
                                          </p:val>
                                        </p:tav>
                                        <p:tav tm="100000">
                                          <p:val>
                                            <p:strVal val="#ppt_y"/>
                                          </p:val>
                                        </p:tav>
                                      </p:tavLst>
                                    </p:anim>
                                    <p:animEffect transition="in" filter="fade">
                                      <p:cBhvr>
                                        <p:cTn id="111" dur="500"/>
                                        <p:tgtEl>
                                          <p:spTgt spid="5">
                                            <p:txEl>
                                              <p:pRg st="5" end="5"/>
                                            </p:txEl>
                                          </p:spTgt>
                                        </p:tgtEl>
                                      </p:cBhvr>
                                    </p:animEffect>
                                  </p:childTnLst>
                                </p:cTn>
                              </p:par>
                            </p:childTnLst>
                          </p:cTn>
                        </p:par>
                        <p:par>
                          <p:cTn id="112" fill="hold">
                            <p:stCondLst>
                              <p:cond delay="7000"/>
                            </p:stCondLst>
                            <p:childTnLst>
                              <p:par>
                                <p:cTn id="113" presetID="58" presetClass="entr" presetSubtype="0" accel="100000" fill="hold" grpId="0" nodeType="afterEffect">
                                  <p:stCondLst>
                                    <p:cond delay="0"/>
                                  </p:stCondLst>
                                  <p:childTnLst>
                                    <p:set>
                                      <p:cBhvr>
                                        <p:cTn id="114" dur="1" fill="hold">
                                          <p:stCondLst>
                                            <p:cond delay="0"/>
                                          </p:stCondLst>
                                        </p:cTn>
                                        <p:tgtEl>
                                          <p:spTgt spid="5">
                                            <p:txEl>
                                              <p:pRg st="6" end="6"/>
                                            </p:txEl>
                                          </p:spTgt>
                                        </p:tgtEl>
                                        <p:attrNameLst>
                                          <p:attrName>style.visibility</p:attrName>
                                        </p:attrNameLst>
                                      </p:cBhvr>
                                      <p:to>
                                        <p:strVal val="visible"/>
                                      </p:to>
                                    </p:set>
                                    <p:anim calcmode="lin" valueType="num">
                                      <p:cBhvr>
                                        <p:cTn id="115" dur="500" fill="hold"/>
                                        <p:tgtEl>
                                          <p:spTgt spid="5">
                                            <p:txEl>
                                              <p:pRg st="6" end="6"/>
                                            </p:txEl>
                                          </p:spTgt>
                                        </p:tgtEl>
                                        <p:attrNameLst>
                                          <p:attrName>ppt_w</p:attrName>
                                        </p:attrNameLst>
                                      </p:cBhvr>
                                      <p:tavLst>
                                        <p:tav tm="0">
                                          <p:val>
                                            <p:strVal val="#ppt_w*2.5"/>
                                          </p:val>
                                        </p:tav>
                                        <p:tav tm="100000">
                                          <p:val>
                                            <p:strVal val="#ppt_w"/>
                                          </p:val>
                                        </p:tav>
                                      </p:tavLst>
                                    </p:anim>
                                    <p:anim calcmode="lin" valueType="num">
                                      <p:cBhvr>
                                        <p:cTn id="116" dur="500" fill="hold"/>
                                        <p:tgtEl>
                                          <p:spTgt spid="5">
                                            <p:txEl>
                                              <p:pRg st="6" end="6"/>
                                            </p:txEl>
                                          </p:spTgt>
                                        </p:tgtEl>
                                        <p:attrNameLst>
                                          <p:attrName>ppt_h</p:attrName>
                                        </p:attrNameLst>
                                      </p:cBhvr>
                                      <p:tavLst>
                                        <p:tav tm="0">
                                          <p:val>
                                            <p:strVal val="#ppt_h*0.01"/>
                                          </p:val>
                                        </p:tav>
                                        <p:tav tm="100000">
                                          <p:val>
                                            <p:strVal val="#ppt_h"/>
                                          </p:val>
                                        </p:tav>
                                      </p:tavLst>
                                    </p:anim>
                                    <p:anim calcmode="lin" valueType="num">
                                      <p:cBhvr>
                                        <p:cTn id="11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5">
                                            <p:txEl>
                                              <p:pRg st="6" end="6"/>
                                            </p:txEl>
                                          </p:spTgt>
                                        </p:tgtEl>
                                        <p:attrNameLst>
                                          <p:attrName>ppt_y</p:attrName>
                                        </p:attrNameLst>
                                      </p:cBhvr>
                                      <p:tavLst>
                                        <p:tav tm="0">
                                          <p:val>
                                            <p:strVal val="#ppt_h+1"/>
                                          </p:val>
                                        </p:tav>
                                        <p:tav tm="100000">
                                          <p:val>
                                            <p:strVal val="#ppt_y"/>
                                          </p:val>
                                        </p:tav>
                                      </p:tavLst>
                                    </p:anim>
                                    <p:animEffect transition="in" filter="fade">
                                      <p:cBhvr>
                                        <p:cTn id="11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23528" y="0"/>
            <a:ext cx="8229600" cy="1399032"/>
          </a:xfrm>
        </p:spPr>
        <p:txBody>
          <a:bodyPr>
            <a:normAutofit/>
          </a:bodyPr>
          <a:lstStyle/>
          <a:p>
            <a:pPr algn="ctr"/>
            <a:r>
              <a:rPr lang="ru-RU" sz="5400" dirty="0" smtClean="0"/>
              <a:t>ТИПЫ</a:t>
            </a:r>
            <a:r>
              <a:rPr lang="ru-RU" sz="4800" dirty="0" smtClean="0"/>
              <a:t> </a:t>
            </a:r>
            <a:r>
              <a:rPr lang="ru-RU" sz="5400" dirty="0" smtClean="0"/>
              <a:t>ОСАНКИ</a:t>
            </a:r>
            <a:endParaRPr lang="ru-RU" sz="5400" dirty="0"/>
          </a:p>
        </p:txBody>
      </p:sp>
      <p:sp>
        <p:nvSpPr>
          <p:cNvPr id="8" name="Прямоугольник 7"/>
          <p:cNvSpPr/>
          <p:nvPr/>
        </p:nvSpPr>
        <p:spPr>
          <a:xfrm>
            <a:off x="359024" y="1196752"/>
            <a:ext cx="8784976" cy="923330"/>
          </a:xfrm>
          <a:prstGeom prst="rect">
            <a:avLst/>
          </a:prstGeom>
        </p:spPr>
        <p:txBody>
          <a:bodyPr wrap="square">
            <a:spAutoFit/>
          </a:bodyPr>
          <a:lstStyle/>
          <a:p>
            <a:r>
              <a:rPr lang="ru-RU" dirty="0" smtClean="0"/>
              <a:t>Традиционно осанку оценивают по состоянию естественных изгибов позвоночника по Ф. </a:t>
            </a:r>
            <a:r>
              <a:rPr lang="ru-RU" dirty="0" err="1" smtClean="0"/>
              <a:t>Штаффелю</a:t>
            </a:r>
            <a:r>
              <a:rPr lang="ru-RU" dirty="0" smtClean="0"/>
              <a:t> .</a:t>
            </a:r>
          </a:p>
          <a:p>
            <a:endParaRPr lang="ru-RU" dirty="0"/>
          </a:p>
        </p:txBody>
      </p:sp>
      <p:sp>
        <p:nvSpPr>
          <p:cNvPr id="9" name="Прямоугольник 8"/>
          <p:cNvSpPr/>
          <p:nvPr/>
        </p:nvSpPr>
        <p:spPr>
          <a:xfrm>
            <a:off x="179512" y="2564904"/>
            <a:ext cx="4572000" cy="1785104"/>
          </a:xfrm>
          <a:prstGeom prst="rect">
            <a:avLst/>
          </a:prstGeom>
        </p:spPr>
        <p:txBody>
          <a:bodyPr>
            <a:spAutoFit/>
          </a:bodyPr>
          <a:lstStyle/>
          <a:p>
            <a:r>
              <a:rPr lang="ru-RU" sz="2000" u="sng" dirty="0" smtClean="0">
                <a:effectLst>
                  <a:outerShdw blurRad="38100" dist="38100" dir="2700000" algn="tl">
                    <a:srgbClr val="000000">
                      <a:alpha val="43137"/>
                    </a:srgbClr>
                  </a:outerShdw>
                </a:effectLst>
              </a:rPr>
              <a:t>Типы осанки:</a:t>
            </a:r>
          </a:p>
          <a:p>
            <a:pPr marL="342900" indent="-342900">
              <a:buFont typeface="+mj-lt"/>
              <a:buAutoNum type="arabicPeriod"/>
            </a:pPr>
            <a:r>
              <a:rPr lang="ru-RU" dirty="0" smtClean="0"/>
              <a:t>нормальная осанка</a:t>
            </a:r>
          </a:p>
          <a:p>
            <a:pPr marL="342900" indent="-342900">
              <a:buFont typeface="+mj-lt"/>
              <a:buAutoNum type="arabicPeriod"/>
            </a:pPr>
            <a:r>
              <a:rPr lang="ru-RU" dirty="0" smtClean="0"/>
              <a:t>круглая спина </a:t>
            </a:r>
          </a:p>
          <a:p>
            <a:pPr marL="342900" indent="-342900">
              <a:buFont typeface="+mj-lt"/>
              <a:buAutoNum type="arabicPeriod"/>
            </a:pPr>
            <a:r>
              <a:rPr lang="ru-RU" dirty="0" smtClean="0"/>
              <a:t>плоская спина </a:t>
            </a:r>
          </a:p>
          <a:p>
            <a:pPr marL="342900" indent="-342900">
              <a:buFont typeface="+mj-lt"/>
              <a:buAutoNum type="arabicPeriod"/>
            </a:pPr>
            <a:r>
              <a:rPr lang="ru-RU" dirty="0" smtClean="0"/>
              <a:t>плоско-вогнутая спина </a:t>
            </a:r>
          </a:p>
          <a:p>
            <a:pPr marL="342900" indent="-342900">
              <a:buFont typeface="+mj-lt"/>
              <a:buAutoNum type="arabicPeriod"/>
            </a:pPr>
            <a:r>
              <a:rPr lang="ru-RU" dirty="0" smtClean="0"/>
              <a:t>вогнуто-круглая спина </a:t>
            </a:r>
            <a:endParaRPr lang="ru-RU" dirty="0"/>
          </a:p>
        </p:txBody>
      </p:sp>
      <p:pic>
        <p:nvPicPr>
          <p:cNvPr id="3074" name="Picture 2" descr="http://glinka-capella.ru/images/stories/razstat/Detskaja_horeografija.jpg"/>
          <p:cNvPicPr>
            <a:picLocks noChangeAspect="1" noChangeArrowheads="1"/>
          </p:cNvPicPr>
          <p:nvPr/>
        </p:nvPicPr>
        <p:blipFill>
          <a:blip r:embed="rId2" cstate="print"/>
          <a:srcRect/>
          <a:stretch>
            <a:fillRect/>
          </a:stretch>
        </p:blipFill>
        <p:spPr bwMode="auto">
          <a:xfrm>
            <a:off x="3419872" y="1700808"/>
            <a:ext cx="5131914" cy="4869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2000"/>
                                        <p:tgtEl>
                                          <p:spTgt spid="8">
                                            <p:txEl>
                                              <p:pRg st="0" end="0"/>
                                            </p:txEl>
                                          </p:spTgt>
                                        </p:tgtEl>
                                      </p:cBhvr>
                                    </p:animEffect>
                                    <p:anim calcmode="lin" valueType="num">
                                      <p:cBhvr>
                                        <p:cTn id="12" dur="2000" fill="hold"/>
                                        <p:tgtEl>
                                          <p:spTgt spid="8">
                                            <p:txEl>
                                              <p:pRg st="0" end="0"/>
                                            </p:txEl>
                                          </p:spTgt>
                                        </p:tgtEl>
                                        <p:attrNameLst>
                                          <p:attrName>style.rotation</p:attrName>
                                        </p:attrNameLst>
                                      </p:cBhvr>
                                      <p:tavLst>
                                        <p:tav tm="0">
                                          <p:val>
                                            <p:fltVal val="720"/>
                                          </p:val>
                                        </p:tav>
                                        <p:tav tm="100000">
                                          <p:val>
                                            <p:fltVal val="0"/>
                                          </p:val>
                                        </p:tav>
                                      </p:tavLst>
                                    </p:anim>
                                    <p:anim calcmode="lin" valueType="num">
                                      <p:cBhvr>
                                        <p:cTn id="13"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4" dur="2000" fill="hold"/>
                                        <p:tgtEl>
                                          <p:spTgt spid="8">
                                            <p:txEl>
                                              <p:pRg st="0" end="0"/>
                                            </p:txEl>
                                          </p:spTgt>
                                        </p:tgtEl>
                                        <p:attrNameLst>
                                          <p:attrName>ppt_w</p:attrName>
                                        </p:attrNameLst>
                                      </p:cBhvr>
                                      <p:tavLst>
                                        <p:tav tm="0">
                                          <p:val>
                                            <p:fltVal val="0"/>
                                          </p:val>
                                        </p:tav>
                                        <p:tav tm="100000">
                                          <p:val>
                                            <p:strVal val="#ppt_w"/>
                                          </p:val>
                                        </p:tav>
                                      </p:tavLst>
                                    </p:anim>
                                  </p:childTnLst>
                                </p:cTn>
                              </p:par>
                            </p:childTnLst>
                          </p:cTn>
                        </p:par>
                        <p:par>
                          <p:cTn id="15" fill="hold">
                            <p:stCondLst>
                              <p:cond delay="2500"/>
                            </p:stCondLst>
                            <p:childTnLst>
                              <p:par>
                                <p:cTn id="16" presetID="6"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par>
                          <p:cTn id="19" fill="hold">
                            <p:stCondLst>
                              <p:cond delay="4500"/>
                            </p:stCondLst>
                            <p:childTnLst>
                              <p:par>
                                <p:cTn id="20" presetID="55" presetClass="entr" presetSubtype="0" fill="hold" nodeType="afterEffect">
                                  <p:stCondLst>
                                    <p:cond delay="0"/>
                                  </p:stCondLst>
                                  <p:childTnLst>
                                    <p:set>
                                      <p:cBhvr>
                                        <p:cTn id="21" dur="1" fill="hold">
                                          <p:stCondLst>
                                            <p:cond delay="0"/>
                                          </p:stCondLst>
                                        </p:cTn>
                                        <p:tgtEl>
                                          <p:spTgt spid="3074"/>
                                        </p:tgtEl>
                                        <p:attrNameLst>
                                          <p:attrName>style.visibility</p:attrName>
                                        </p:attrNameLst>
                                      </p:cBhvr>
                                      <p:to>
                                        <p:strVal val="visible"/>
                                      </p:to>
                                    </p:set>
                                    <p:anim calcmode="lin" valueType="num">
                                      <p:cBhvr>
                                        <p:cTn id="22" dur="1000" fill="hold"/>
                                        <p:tgtEl>
                                          <p:spTgt spid="3074"/>
                                        </p:tgtEl>
                                        <p:attrNameLst>
                                          <p:attrName>ppt_w</p:attrName>
                                        </p:attrNameLst>
                                      </p:cBhvr>
                                      <p:tavLst>
                                        <p:tav tm="0">
                                          <p:val>
                                            <p:strVal val="#ppt_w*0.70"/>
                                          </p:val>
                                        </p:tav>
                                        <p:tav tm="100000">
                                          <p:val>
                                            <p:strVal val="#ppt_w"/>
                                          </p:val>
                                        </p:tav>
                                      </p:tavLst>
                                    </p:anim>
                                    <p:anim calcmode="lin" valueType="num">
                                      <p:cBhvr>
                                        <p:cTn id="23" dur="1000" fill="hold"/>
                                        <p:tgtEl>
                                          <p:spTgt spid="3074"/>
                                        </p:tgtEl>
                                        <p:attrNameLst>
                                          <p:attrName>ppt_h</p:attrName>
                                        </p:attrNameLst>
                                      </p:cBhvr>
                                      <p:tavLst>
                                        <p:tav tm="0">
                                          <p:val>
                                            <p:strVal val="#ppt_h"/>
                                          </p:val>
                                        </p:tav>
                                        <p:tav tm="100000">
                                          <p:val>
                                            <p:strVal val="#ppt_h"/>
                                          </p:val>
                                        </p:tav>
                                      </p:tavLst>
                                    </p:anim>
                                    <p:animEffect transition="in" filter="fade">
                                      <p:cBhvr>
                                        <p:cTn id="24"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63050" cy="687705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martprogress.net/uploadImages/000007680.jpg"/>
          <p:cNvPicPr>
            <a:picLocks noChangeAspect="1" noChangeArrowheads="1"/>
          </p:cNvPicPr>
          <p:nvPr/>
        </p:nvPicPr>
        <p:blipFill>
          <a:blip r:embed="rId2" cstate="print"/>
          <a:srcRect/>
          <a:stretch>
            <a:fillRect/>
          </a:stretch>
        </p:blipFill>
        <p:spPr bwMode="auto">
          <a:xfrm>
            <a:off x="1619672" y="3284984"/>
            <a:ext cx="5905500" cy="34563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a:xfrm>
            <a:off x="467544" y="0"/>
            <a:ext cx="8229600" cy="1399032"/>
          </a:xfrm>
        </p:spPr>
        <p:txBody>
          <a:bodyPr>
            <a:noAutofit/>
          </a:bodyPr>
          <a:lstStyle/>
          <a:p>
            <a:pPr algn="ctr"/>
            <a:r>
              <a:rPr lang="ru-RU" sz="4800" dirty="0" smtClean="0">
                <a:effectLst>
                  <a:outerShdw blurRad="38100" dist="38100" dir="2700000" algn="tl">
                    <a:srgbClr val="000000">
                      <a:alpha val="43137"/>
                    </a:srgbClr>
                  </a:outerShdw>
                </a:effectLst>
              </a:rPr>
              <a:t>ПРИЧИНЫ НАРУШЕНИЯ ОСАНКИ</a:t>
            </a:r>
            <a:endParaRPr lang="ru-RU" sz="48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395536" y="1268760"/>
            <a:ext cx="8229600" cy="2122256"/>
          </a:xfrm>
        </p:spPr>
        <p:txBody>
          <a:bodyPr>
            <a:normAutofit/>
          </a:bodyPr>
          <a:lstStyle/>
          <a:p>
            <a:pPr>
              <a:buFont typeface="Arial" pitchFamily="34" charset="0"/>
              <a:buChar char="•"/>
            </a:pPr>
            <a:r>
              <a:rPr lang="ru-RU" sz="2000" dirty="0" smtClean="0"/>
              <a:t>Недостаточность механизмов регуляции осанки у детей до 9 лет и у лиц пожилого и старческого возраста, связанная с возрастной особенностью нервной системы.</a:t>
            </a:r>
          </a:p>
          <a:p>
            <a:pPr>
              <a:buFont typeface="Arial" pitchFamily="34" charset="0"/>
              <a:buChar char="•"/>
            </a:pPr>
            <a:r>
              <a:rPr lang="ru-RU" sz="2000" dirty="0" smtClean="0"/>
              <a:t>Врожденная недостаточность двигательного стереотипа</a:t>
            </a:r>
          </a:p>
          <a:p>
            <a:pPr>
              <a:buFont typeface="Arial" pitchFamily="34" charset="0"/>
              <a:buChar char="•"/>
            </a:pPr>
            <a:r>
              <a:rPr lang="ru-RU" sz="2000" dirty="0" smtClean="0"/>
              <a:t>Нарушение функции мышц, связанные с их слабостью, повышенным тонусом, укорочением</a:t>
            </a:r>
            <a:endParaRPr lang="ru-RU" sz="2000"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34"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from="(-#ppt_w/2)" to="(#ppt_x)" calcmode="lin" valueType="num">
                                      <p:cBhvr>
                                        <p:cTn id="10" dur="600" fill="hold">
                                          <p:stCondLst>
                                            <p:cond delay="0"/>
                                          </p:stCondLst>
                                        </p:cTn>
                                        <p:tgtEl>
                                          <p:spTgt spid="3">
                                            <p:txEl>
                                              <p:pRg st="0" end="0"/>
                                            </p:txEl>
                                          </p:spTgt>
                                        </p:tgtEl>
                                        <p:attrNameLst>
                                          <p:attrName>ppt_x</p:attrName>
                                        </p:attrNameLst>
                                      </p:cBhvr>
                                    </p:anim>
                                    <p:anim from="0" to="-1.0" calcmode="lin" valueType="num">
                                      <p:cBhvr>
                                        <p:cTn id="11" dur="200" decel="50000" autoRev="1" fill="hold">
                                          <p:stCondLst>
                                            <p:cond delay="600"/>
                                          </p:stCondLst>
                                        </p:cTn>
                                        <p:tgtEl>
                                          <p:spTgt spid="3">
                                            <p:txEl>
                                              <p:pRg st="0" end="0"/>
                                            </p:txEl>
                                          </p:spTgt>
                                        </p:tgtEl>
                                        <p:attrNameLst>
                                          <p:attrName>xshear</p:attrName>
                                        </p:attrNameLst>
                                      </p:cBhvr>
                                    </p:anim>
                                    <p:animScale>
                                      <p:cBhvr>
                                        <p:cTn id="12" dur="200" decel="100000" autoRev="1" fill="hold">
                                          <p:stCondLst>
                                            <p:cond delay="600"/>
                                          </p:stCondLst>
                                        </p:cTn>
                                        <p:tgtEl>
                                          <p:spTgt spid="3">
                                            <p:txEl>
                                              <p:pRg st="0" end="0"/>
                                            </p:txEl>
                                          </p:spTgt>
                                        </p:tgtEl>
                                      </p:cBhvr>
                                      <p:from x="100000" y="100000"/>
                                      <p:to x="80000" y="100000"/>
                                    </p:animScale>
                                    <p:anim by="(#ppt_h/3+#ppt_w*0.1)" calcmode="lin" valueType="num">
                                      <p:cBhvr additive="sum">
                                        <p:cTn id="13" dur="200" decel="100000" autoRev="1" fill="hold">
                                          <p:stCondLst>
                                            <p:cond delay="600"/>
                                          </p:stCondLst>
                                        </p:cTn>
                                        <p:tgtEl>
                                          <p:spTgt spid="3">
                                            <p:txEl>
                                              <p:pRg st="0" end="0"/>
                                            </p:txEl>
                                          </p:spTgt>
                                        </p:tgtEl>
                                        <p:attrNameLst>
                                          <p:attrName>ppt_x</p:attrName>
                                        </p:attrNameLst>
                                      </p:cBhvr>
                                    </p:anim>
                                  </p:childTnLst>
                                </p:cTn>
                              </p:par>
                              <p:par>
                                <p:cTn id="14" presetID="34"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from="(-#ppt_w/2)" to="(#ppt_x)" calcmode="lin" valueType="num">
                                      <p:cBhvr>
                                        <p:cTn id="16" dur="600" fill="hold">
                                          <p:stCondLst>
                                            <p:cond delay="0"/>
                                          </p:stCondLst>
                                        </p:cTn>
                                        <p:tgtEl>
                                          <p:spTgt spid="3">
                                            <p:txEl>
                                              <p:pRg st="1" end="1"/>
                                            </p:txEl>
                                          </p:spTgt>
                                        </p:tgtEl>
                                        <p:attrNameLst>
                                          <p:attrName>ppt_x</p:attrName>
                                        </p:attrNameLst>
                                      </p:cBhvr>
                                    </p:anim>
                                    <p:anim from="0" to="-1.0" calcmode="lin" valueType="num">
                                      <p:cBhvr>
                                        <p:cTn id="17" dur="200" decel="50000" autoRev="1" fill="hold">
                                          <p:stCondLst>
                                            <p:cond delay="600"/>
                                          </p:stCondLst>
                                        </p:cTn>
                                        <p:tgtEl>
                                          <p:spTgt spid="3">
                                            <p:txEl>
                                              <p:pRg st="1" end="1"/>
                                            </p:txEl>
                                          </p:spTgt>
                                        </p:tgtEl>
                                        <p:attrNameLst>
                                          <p:attrName>xshear</p:attrName>
                                        </p:attrNameLst>
                                      </p:cBhvr>
                                    </p:anim>
                                    <p:animScale>
                                      <p:cBhvr>
                                        <p:cTn id="18" dur="200" decel="100000" autoRev="1" fill="hold">
                                          <p:stCondLst>
                                            <p:cond delay="600"/>
                                          </p:stCondLst>
                                        </p:cTn>
                                        <p:tgtEl>
                                          <p:spTgt spid="3">
                                            <p:txEl>
                                              <p:pRg st="1" end="1"/>
                                            </p:txEl>
                                          </p:spTgt>
                                        </p:tgtEl>
                                      </p:cBhvr>
                                      <p:from x="100000" y="100000"/>
                                      <p:to x="80000" y="100000"/>
                                    </p:animScale>
                                    <p:anim by="(#ppt_h/3+#ppt_w*0.1)" calcmode="lin" valueType="num">
                                      <p:cBhvr additive="sum">
                                        <p:cTn id="19" dur="200" decel="100000" autoRev="1" fill="hold">
                                          <p:stCondLst>
                                            <p:cond delay="600"/>
                                          </p:stCondLst>
                                        </p:cTn>
                                        <p:tgtEl>
                                          <p:spTgt spid="3">
                                            <p:txEl>
                                              <p:pRg st="1" end="1"/>
                                            </p:txEl>
                                          </p:spTgt>
                                        </p:tgtEl>
                                        <p:attrNameLst>
                                          <p:attrName>ppt_x</p:attrName>
                                        </p:attrNameLst>
                                      </p:cBhvr>
                                    </p:anim>
                                  </p:childTnLst>
                                </p:cTn>
                              </p:par>
                              <p:par>
                                <p:cTn id="20" presetID="34"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from="(-#ppt_w/2)" to="(#ppt_x)" calcmode="lin" valueType="num">
                                      <p:cBhvr>
                                        <p:cTn id="22" dur="600" fill="hold">
                                          <p:stCondLst>
                                            <p:cond delay="0"/>
                                          </p:stCondLst>
                                        </p:cTn>
                                        <p:tgtEl>
                                          <p:spTgt spid="3">
                                            <p:txEl>
                                              <p:pRg st="2" end="2"/>
                                            </p:txEl>
                                          </p:spTgt>
                                        </p:tgtEl>
                                        <p:attrNameLst>
                                          <p:attrName>ppt_x</p:attrName>
                                        </p:attrNameLst>
                                      </p:cBhvr>
                                    </p:anim>
                                    <p:anim from="0" to="-1.0" calcmode="lin" valueType="num">
                                      <p:cBhvr>
                                        <p:cTn id="23" dur="200" decel="50000" autoRev="1" fill="hold">
                                          <p:stCondLst>
                                            <p:cond delay="600"/>
                                          </p:stCondLst>
                                        </p:cTn>
                                        <p:tgtEl>
                                          <p:spTgt spid="3">
                                            <p:txEl>
                                              <p:pRg st="2" end="2"/>
                                            </p:txEl>
                                          </p:spTgt>
                                        </p:tgtEl>
                                        <p:attrNameLst>
                                          <p:attrName>xshear</p:attrName>
                                        </p:attrNameLst>
                                      </p:cBhvr>
                                    </p:anim>
                                    <p:animScale>
                                      <p:cBhvr>
                                        <p:cTn id="24" dur="200" decel="100000" autoRev="1" fill="hold">
                                          <p:stCondLst>
                                            <p:cond delay="600"/>
                                          </p:stCondLst>
                                        </p:cTn>
                                        <p:tgtEl>
                                          <p:spTgt spid="3">
                                            <p:txEl>
                                              <p:pRg st="2" end="2"/>
                                            </p:txEl>
                                          </p:spTgt>
                                        </p:tgtEl>
                                      </p:cBhvr>
                                      <p:from x="100000" y="100000"/>
                                      <p:to x="80000" y="100000"/>
                                    </p:animScale>
                                    <p:anim by="(#ppt_h/3+#ppt_w*0.1)" calcmode="lin" valueType="num">
                                      <p:cBhvr additive="sum">
                                        <p:cTn id="25" dur="200" decel="100000" autoRev="1" fill="hold">
                                          <p:stCondLst>
                                            <p:cond delay="600"/>
                                          </p:stCondLst>
                                        </p:cTn>
                                        <p:tgtEl>
                                          <p:spTgt spid="3">
                                            <p:txEl>
                                              <p:pRg st="2" end="2"/>
                                            </p:txEl>
                                          </p:spTgt>
                                        </p:tgtEl>
                                        <p:attrNameLst>
                                          <p:attrName>ppt_x</p:attrName>
                                        </p:attrNameLst>
                                      </p:cBhvr>
                                    </p:anim>
                                  </p:childTnLst>
                                </p:cTn>
                              </p:par>
                            </p:childTnLst>
                          </p:cTn>
                        </p:par>
                        <p:par>
                          <p:cTn id="26" fill="hold">
                            <p:stCondLst>
                              <p:cond delay="1000"/>
                            </p:stCondLst>
                            <p:childTnLst>
                              <p:par>
                                <p:cTn id="27" presetID="49" presetClass="entr" presetSubtype="0" decel="100000" fill="hold" nodeType="afterEffect">
                                  <p:stCondLst>
                                    <p:cond delay="0"/>
                                  </p:stCondLst>
                                  <p:childTnLst>
                                    <p:set>
                                      <p:cBhvr>
                                        <p:cTn id="28" dur="1" fill="hold">
                                          <p:stCondLst>
                                            <p:cond delay="0"/>
                                          </p:stCondLst>
                                        </p:cTn>
                                        <p:tgtEl>
                                          <p:spTgt spid="17410"/>
                                        </p:tgtEl>
                                        <p:attrNameLst>
                                          <p:attrName>style.visibility</p:attrName>
                                        </p:attrNameLst>
                                      </p:cBhvr>
                                      <p:to>
                                        <p:strVal val="visible"/>
                                      </p:to>
                                    </p:set>
                                    <p:anim calcmode="lin" valueType="num">
                                      <p:cBhvr>
                                        <p:cTn id="29" dur="500" fill="hold"/>
                                        <p:tgtEl>
                                          <p:spTgt spid="17410"/>
                                        </p:tgtEl>
                                        <p:attrNameLst>
                                          <p:attrName>ppt_w</p:attrName>
                                        </p:attrNameLst>
                                      </p:cBhvr>
                                      <p:tavLst>
                                        <p:tav tm="0">
                                          <p:val>
                                            <p:fltVal val="0"/>
                                          </p:val>
                                        </p:tav>
                                        <p:tav tm="100000">
                                          <p:val>
                                            <p:strVal val="#ppt_w"/>
                                          </p:val>
                                        </p:tav>
                                      </p:tavLst>
                                    </p:anim>
                                    <p:anim calcmode="lin" valueType="num">
                                      <p:cBhvr>
                                        <p:cTn id="30" dur="500" fill="hold"/>
                                        <p:tgtEl>
                                          <p:spTgt spid="17410"/>
                                        </p:tgtEl>
                                        <p:attrNameLst>
                                          <p:attrName>ppt_h</p:attrName>
                                        </p:attrNameLst>
                                      </p:cBhvr>
                                      <p:tavLst>
                                        <p:tav tm="0">
                                          <p:val>
                                            <p:fltVal val="0"/>
                                          </p:val>
                                        </p:tav>
                                        <p:tav tm="100000">
                                          <p:val>
                                            <p:strVal val="#ppt_h"/>
                                          </p:val>
                                        </p:tav>
                                      </p:tavLst>
                                    </p:anim>
                                    <p:anim calcmode="lin" valueType="num">
                                      <p:cBhvr>
                                        <p:cTn id="31" dur="500" fill="hold"/>
                                        <p:tgtEl>
                                          <p:spTgt spid="17410"/>
                                        </p:tgtEl>
                                        <p:attrNameLst>
                                          <p:attrName>style.rotation</p:attrName>
                                        </p:attrNameLst>
                                      </p:cBhvr>
                                      <p:tavLst>
                                        <p:tav tm="0">
                                          <p:val>
                                            <p:fltVal val="360"/>
                                          </p:val>
                                        </p:tav>
                                        <p:tav tm="100000">
                                          <p:val>
                                            <p:fltVal val="0"/>
                                          </p:val>
                                        </p:tav>
                                      </p:tavLst>
                                    </p:anim>
                                    <p:animEffect transition="in" filter="fade">
                                      <p:cBhvr>
                                        <p:cTn id="32"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rudocs.exdat.com/pars_docs/tw_refs/191/190678/190678_html_25fc3ee1.png"/>
          <p:cNvPicPr>
            <a:picLocks noChangeAspect="1" noChangeArrowheads="1"/>
          </p:cNvPicPr>
          <p:nvPr/>
        </p:nvPicPr>
        <p:blipFill>
          <a:blip r:embed="rId2" cstate="print"/>
          <a:srcRect/>
          <a:stretch>
            <a:fillRect/>
          </a:stretch>
        </p:blipFill>
        <p:spPr bwMode="auto">
          <a:xfrm>
            <a:off x="4355976" y="2132856"/>
            <a:ext cx="4591050" cy="287655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Заголовок 1"/>
          <p:cNvSpPr>
            <a:spLocks noGrp="1"/>
          </p:cNvSpPr>
          <p:nvPr>
            <p:ph type="title"/>
          </p:nvPr>
        </p:nvSpPr>
        <p:spPr/>
        <p:txBody>
          <a:bodyPr>
            <a:noAutofit/>
          </a:bodyPr>
          <a:lstStyle/>
          <a:p>
            <a:pPr algn="ctr"/>
            <a:r>
              <a:rPr lang="ru-RU" sz="4400" dirty="0" smtClean="0"/>
              <a:t>ОСАНКА</a:t>
            </a:r>
            <a:r>
              <a:rPr lang="ru-RU" sz="5400" dirty="0" smtClean="0"/>
              <a:t>  </a:t>
            </a:r>
            <a:r>
              <a:rPr lang="ru-RU" sz="4400" dirty="0" smtClean="0"/>
              <a:t>ПРИ</a:t>
            </a:r>
            <a:r>
              <a:rPr lang="ru-RU" sz="5400" dirty="0" smtClean="0"/>
              <a:t>  </a:t>
            </a:r>
            <a:r>
              <a:rPr lang="ru-RU" sz="4400" dirty="0" smtClean="0"/>
              <a:t>ХОДЬБЕ</a:t>
            </a:r>
            <a:endParaRPr lang="ru-RU" sz="4400" dirty="0"/>
          </a:p>
        </p:txBody>
      </p:sp>
      <p:sp>
        <p:nvSpPr>
          <p:cNvPr id="9" name="Прямоугольник 8"/>
          <p:cNvSpPr/>
          <p:nvPr/>
        </p:nvSpPr>
        <p:spPr>
          <a:xfrm>
            <a:off x="0" y="1484784"/>
            <a:ext cx="4572000" cy="4801314"/>
          </a:xfrm>
          <a:prstGeom prst="rect">
            <a:avLst/>
          </a:prstGeom>
        </p:spPr>
        <p:txBody>
          <a:bodyPr>
            <a:spAutoFit/>
          </a:bodyPr>
          <a:lstStyle/>
          <a:p>
            <a:r>
              <a:rPr lang="ru-RU" dirty="0" smtClean="0"/>
              <a:t>А. При правильной осанке голова и туловище находятся на одной прямой небольшой наклон туловища вперед нормален, плечи развернуты и немного опущены, лопатки прижаты, грудь слегка выдается вперед, живот втянут.</a:t>
            </a:r>
          </a:p>
          <a:p>
            <a:r>
              <a:rPr lang="ru-RU" dirty="0" smtClean="0"/>
              <a:t>Б. При неравномерной нагрузке осанка нарушается. Туловище искривляется в сторону, противоположную той, на которой находится груз.</a:t>
            </a:r>
          </a:p>
          <a:p>
            <a:r>
              <a:rPr lang="ru-RU" dirty="0" smtClean="0"/>
              <a:t>В.  У сутулого человека голова      опущена, спина выпуклая, поясница нередко приобретает </a:t>
            </a:r>
            <a:r>
              <a:rPr lang="ru-RU" dirty="0" err="1" smtClean="0"/>
              <a:t>седловидную</a:t>
            </a:r>
            <a:r>
              <a:rPr lang="ru-RU" dirty="0" smtClean="0"/>
              <a:t> форму.</a:t>
            </a:r>
          </a:p>
          <a:p>
            <a:r>
              <a:rPr lang="ru-RU" dirty="0" smtClean="0"/>
              <a:t>Г. Неправильна осанка у тех, кто при ходьбе «запрокидывается» назад.</a:t>
            </a:r>
            <a:endParaRPr lang="ru-RU"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26626"/>
                                        </p:tgtEl>
                                        <p:attrNameLst>
                                          <p:attrName>style.visibility</p:attrName>
                                        </p:attrNameLst>
                                      </p:cBhvr>
                                      <p:to>
                                        <p:strVal val="visible"/>
                                      </p:to>
                                    </p:set>
                                    <p:animEffect transition="in" filter="slide(fromBottom)">
                                      <p:cBhvr>
                                        <p:cTn id="15"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399032"/>
          </a:xfrm>
        </p:spPr>
        <p:txBody>
          <a:bodyPr>
            <a:noAutofit/>
          </a:bodyPr>
          <a:lstStyle/>
          <a:p>
            <a:pPr algn="ctr"/>
            <a:r>
              <a:rPr lang="ru-RU" sz="3600" dirty="0" smtClean="0"/>
              <a:t>ПРАВИЛЬНОЕ  И НЕПРАВИЛЬНОЕ  ПОЛОЖЕНИЕ СПИНЫ  СИДЯЩЕГО  </a:t>
            </a:r>
            <a:endParaRPr lang="ru-RU" sz="3600" dirty="0"/>
          </a:p>
        </p:txBody>
      </p:sp>
      <p:pic>
        <p:nvPicPr>
          <p:cNvPr id="19458" name="Picture 2" descr="http://babytown.com.ua/published/publicdata/BAGBOOMBABYTOWN/attachments/SC/products_pictures/28066%202dxmr9o9lqitx_enl.jpg"/>
          <p:cNvPicPr>
            <a:picLocks noChangeAspect="1" noChangeArrowheads="1"/>
          </p:cNvPicPr>
          <p:nvPr/>
        </p:nvPicPr>
        <p:blipFill>
          <a:blip r:embed="rId2" cstate="print">
            <a:lum bright="-20000"/>
          </a:blip>
          <a:srcRect/>
          <a:stretch>
            <a:fillRect/>
          </a:stretch>
        </p:blipFill>
        <p:spPr bwMode="auto">
          <a:xfrm>
            <a:off x="179512" y="1844824"/>
            <a:ext cx="8784976" cy="444711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9458"/>
                                        </p:tgtEl>
                                        <p:attrNameLst>
                                          <p:attrName>style.visibility</p:attrName>
                                        </p:attrNameLst>
                                      </p:cBhvr>
                                      <p:to>
                                        <p:strVal val="visible"/>
                                      </p:to>
                                    </p:set>
                                    <p:anim calcmode="lin" valueType="num">
                                      <p:cBhvr>
                                        <p:cTn id="11" dur="500" fill="hold"/>
                                        <p:tgtEl>
                                          <p:spTgt spid="19458"/>
                                        </p:tgtEl>
                                        <p:attrNameLst>
                                          <p:attrName>ppt_w</p:attrName>
                                        </p:attrNameLst>
                                      </p:cBhvr>
                                      <p:tavLst>
                                        <p:tav tm="0">
                                          <p:val>
                                            <p:fltVal val="0"/>
                                          </p:val>
                                        </p:tav>
                                        <p:tav tm="100000">
                                          <p:val>
                                            <p:strVal val="#ppt_w"/>
                                          </p:val>
                                        </p:tav>
                                      </p:tavLst>
                                    </p:anim>
                                    <p:anim calcmode="lin" valueType="num">
                                      <p:cBhvr>
                                        <p:cTn id="12" dur="500" fill="hold"/>
                                        <p:tgtEl>
                                          <p:spTgt spid="19458"/>
                                        </p:tgtEl>
                                        <p:attrNameLst>
                                          <p:attrName>ppt_h</p:attrName>
                                        </p:attrNameLst>
                                      </p:cBhvr>
                                      <p:tavLst>
                                        <p:tav tm="0">
                                          <p:val>
                                            <p:fltVal val="0"/>
                                          </p:val>
                                        </p:tav>
                                        <p:tav tm="100000">
                                          <p:val>
                                            <p:strVal val="#ppt_h"/>
                                          </p:val>
                                        </p:tav>
                                      </p:tavLst>
                                    </p:anim>
                                    <p:anim calcmode="lin" valueType="num">
                                      <p:cBhvr>
                                        <p:cTn id="13" dur="500" fill="hold"/>
                                        <p:tgtEl>
                                          <p:spTgt spid="19458"/>
                                        </p:tgtEl>
                                        <p:attrNameLst>
                                          <p:attrName>style.rotation</p:attrName>
                                        </p:attrNameLst>
                                      </p:cBhvr>
                                      <p:tavLst>
                                        <p:tav tm="0">
                                          <p:val>
                                            <p:fltVal val="360"/>
                                          </p:val>
                                        </p:tav>
                                        <p:tav tm="100000">
                                          <p:val>
                                            <p:fltVal val="0"/>
                                          </p:val>
                                        </p:tav>
                                      </p:tavLst>
                                    </p:anim>
                                    <p:animEffect transition="in" filter="fade">
                                      <p:cBhvr>
                                        <p:cTn id="14"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387</TotalTime>
  <Words>345</Words>
  <Application>Microsoft Office PowerPoint</Application>
  <PresentationFormat>Экран (4:3)</PresentationFormat>
  <Paragraphs>60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Яркая</vt:lpstr>
      <vt:lpstr>Формирование правильной осанки </vt:lpstr>
      <vt:lpstr>ОСАНКА</vt:lpstr>
      <vt:lpstr>ЗАДАЧИ ОСАНКИ </vt:lpstr>
      <vt:lpstr>ПРИЗНАКИ  ПРАВИЛЬНОЙ  И НЕПРАВИЛЬНОЙ  ОСАНКИ</vt:lpstr>
      <vt:lpstr>ТИПЫ ОСАНКИ</vt:lpstr>
      <vt:lpstr>Слайд 6</vt:lpstr>
      <vt:lpstr>ПРИЧИНЫ НАРУШЕНИЯ ОСАНКИ</vt:lpstr>
      <vt:lpstr>ОСАНКА  ПРИ  ХОДЬБЕ</vt:lpstr>
      <vt:lpstr>ПРАВИЛЬНОЕ  И НЕПРАВИЛЬНОЕ  ПОЛОЖЕНИЕ СПИНЫ  СИДЯЩЕГО  </vt:lpstr>
      <vt:lpstr>УПРАЖНЕНИЯ ДЛЯ ПРАВИЛЬНОЙ ОСАНКИ</vt:lpstr>
      <vt:lpstr>УПРАЖНЕНИЯ ДЛЯ ПРАВИЛЬНОЙ ОСАНКИ</vt:lpstr>
      <vt:lpstr>УПРАЖНЕНИЯ ДЛЯ ПРАВИЛЬНОЙ ОСАНКИ</vt:lpstr>
      <vt:lpstr>УПРАЖНЕНИЯ ДЛЯ ПРАВИЛЬНОЙ ОСАНКИ</vt:lpstr>
      <vt:lpstr>УПРАЖНЕНИЯ ДЛЯ ПРАВИЛЬНОЙ ОСАНКИ</vt:lpstr>
      <vt:lpstr>СПАСИБО ЗА ВНИМАНИЕ!</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правильной осанки </dc:title>
  <dc:creator>Arina</dc:creator>
  <cp:lastModifiedBy>Arina</cp:lastModifiedBy>
  <cp:revision>41</cp:revision>
  <dcterms:created xsi:type="dcterms:W3CDTF">2013-10-26T11:58:55Z</dcterms:created>
  <dcterms:modified xsi:type="dcterms:W3CDTF">2013-10-27T08:33:26Z</dcterms:modified>
</cp:coreProperties>
</file>