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8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6B32-3048-4E81-B436-6DA9FFEFA83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0CCD-2349-491E-ADA9-449B1A1EB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6B32-3048-4E81-B436-6DA9FFEFA83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0CCD-2349-491E-ADA9-449B1A1EB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6B32-3048-4E81-B436-6DA9FFEFA83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0CCD-2349-491E-ADA9-449B1A1EB9B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6B32-3048-4E81-B436-6DA9FFEFA83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0CCD-2349-491E-ADA9-449B1A1EB9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6B32-3048-4E81-B436-6DA9FFEFA83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0CCD-2349-491E-ADA9-449B1A1EB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6B32-3048-4E81-B436-6DA9FFEFA83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0CCD-2349-491E-ADA9-449B1A1EB9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6B32-3048-4E81-B436-6DA9FFEFA83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0CCD-2349-491E-ADA9-449B1A1EB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6B32-3048-4E81-B436-6DA9FFEFA83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0CCD-2349-491E-ADA9-449B1A1EB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6B32-3048-4E81-B436-6DA9FFEFA83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0CCD-2349-491E-ADA9-449B1A1EB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6B32-3048-4E81-B436-6DA9FFEFA83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0CCD-2349-491E-ADA9-449B1A1EB9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6B32-3048-4E81-B436-6DA9FFEFA83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0CCD-2349-491E-ADA9-449B1A1EB9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AB66B32-3048-4E81-B436-6DA9FFEFA839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9C90CCD-2349-491E-ADA9-449B1A1EB9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568952" cy="2160240"/>
          </a:xfrm>
        </p:spPr>
        <p:txBody>
          <a:bodyPr>
            <a:normAutofit/>
          </a:bodyPr>
          <a:lstStyle/>
          <a:p>
            <a:r>
              <a:rPr lang="ru-RU" sz="6200" dirty="0" smtClean="0">
                <a:latin typeface="Century Gothic" pitchFamily="34" charset="0"/>
              </a:rPr>
              <a:t>Общеразвивающие упражнения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99453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1436" y="592288"/>
            <a:ext cx="82390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Century Gothic" pitchFamily="34" charset="0"/>
              </a:rPr>
              <a:t>Упражнения для рук, туловища и </a:t>
            </a:r>
            <a:r>
              <a:rPr lang="ru-RU" sz="3200" b="1" dirty="0" smtClean="0">
                <a:latin typeface="Century Gothic" pitchFamily="34" charset="0"/>
              </a:rPr>
              <a:t>ног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628800"/>
            <a:ext cx="8568952" cy="5040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/>
            <a:r>
              <a:rPr lang="ru-RU" sz="2500" dirty="0">
                <a:latin typeface="Century Gothic" pitchFamily="34" charset="0"/>
              </a:rPr>
              <a:t>В положении сидя, лежа — различные движения руками и ногами, круговые движения ногами, разноименные движения руками и ногами на координацию, маховые движения с большой амплитудой, упражнения для укрепления мышц кистей и сгибателей пальцев рук. Стоя лицом друг к другу, и упираясь ладонями — попеременные сгибания и разгибания рук (при сопротивлении партнера); наклоны и повороты туловища, упражнения для развития гибкости и на расслабление. Проработка упражнений утренней зарядки.</a:t>
            </a:r>
          </a:p>
        </p:txBody>
      </p:sp>
    </p:spTree>
    <p:extLst>
      <p:ext uri="{BB962C8B-B14F-4D97-AF65-F5344CB8AC3E}">
        <p14:creationId xmlns:p14="http://schemas.microsoft.com/office/powerpoint/2010/main" xmlns="" val="23199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41095" y="404663"/>
            <a:ext cx="4104456" cy="1673373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И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. п. — о. 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с.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1—4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— круговые движения головой в 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левую сторону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; </a:t>
            </a:r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5—8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— то же, в 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др. сторону.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87824" y="5085184"/>
            <a:ext cx="5886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dirty="0" smtClean="0">
                <a:latin typeface="Century Gothic" pitchFamily="34" charset="0"/>
              </a:rPr>
              <a:t>И</a:t>
            </a:r>
            <a:r>
              <a:rPr lang="ru-RU" dirty="0">
                <a:latin typeface="Century Gothic" pitchFamily="34" charset="0"/>
              </a:rPr>
              <a:t>. п. — стойка ноги врозь, руки перед грудью.</a:t>
            </a:r>
          </a:p>
          <a:p>
            <a:r>
              <a:rPr lang="ru-RU" dirty="0" smtClean="0">
                <a:latin typeface="Century Gothic" pitchFamily="34" charset="0"/>
              </a:rPr>
              <a:t>1 — </a:t>
            </a:r>
            <a:r>
              <a:rPr lang="ru-RU" dirty="0">
                <a:latin typeface="Century Gothic" pitchFamily="34" charset="0"/>
              </a:rPr>
              <a:t>с поворотом туловища направо</a:t>
            </a:r>
            <a:br>
              <a:rPr lang="ru-RU" dirty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>руки </a:t>
            </a:r>
            <a:r>
              <a:rPr lang="ru-RU" dirty="0">
                <a:latin typeface="Century Gothic" pitchFamily="34" charset="0"/>
              </a:rPr>
              <a:t>в </a:t>
            </a:r>
            <a:r>
              <a:rPr lang="ru-RU" dirty="0" smtClean="0">
                <a:latin typeface="Century Gothic" pitchFamily="34" charset="0"/>
              </a:rPr>
              <a:t>сторону;</a:t>
            </a:r>
            <a:endParaRPr lang="ru-RU" dirty="0">
              <a:latin typeface="Century Gothic" pitchFamily="34" charset="0"/>
            </a:endParaRPr>
          </a:p>
          <a:p>
            <a:r>
              <a:rPr lang="ru-RU" dirty="0" smtClean="0">
                <a:latin typeface="Century Gothic" pitchFamily="34" charset="0"/>
              </a:rPr>
              <a:t>2 — </a:t>
            </a:r>
            <a:r>
              <a:rPr lang="ru-RU" dirty="0">
                <a:latin typeface="Century Gothic" pitchFamily="34" charset="0"/>
              </a:rPr>
              <a:t>и. п.;</a:t>
            </a:r>
            <a:br>
              <a:rPr lang="ru-RU" dirty="0">
                <a:latin typeface="Century Gothic" pitchFamily="34" charset="0"/>
              </a:rPr>
            </a:br>
            <a:r>
              <a:rPr lang="ru-RU" dirty="0">
                <a:latin typeface="Century Gothic" pitchFamily="34" charset="0"/>
              </a:rPr>
              <a:t>3—4 — то же, в др. сторону.</a:t>
            </a:r>
          </a:p>
        </p:txBody>
      </p:sp>
      <p:pic>
        <p:nvPicPr>
          <p:cNvPr id="1026" name="Рисунок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0508" y="110144"/>
            <a:ext cx="2158040" cy="2564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249675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dirty="0" smtClean="0">
                <a:latin typeface="Century Gothic" pitchFamily="34" charset="0"/>
              </a:rPr>
              <a:t>И</a:t>
            </a:r>
            <a:r>
              <a:rPr lang="ru-RU" dirty="0">
                <a:latin typeface="Century Gothic" pitchFamily="34" charset="0"/>
              </a:rPr>
              <a:t>. п. — о. с.</a:t>
            </a:r>
          </a:p>
          <a:p>
            <a:r>
              <a:rPr lang="ru-RU" dirty="0">
                <a:latin typeface="Century Gothic" pitchFamily="34" charset="0"/>
              </a:rPr>
              <a:t>1—2 — наклон головы назад до отказа;</a:t>
            </a:r>
          </a:p>
          <a:p>
            <a:r>
              <a:rPr lang="ru-RU" dirty="0">
                <a:latin typeface="Century Gothic" pitchFamily="34" charset="0"/>
              </a:rPr>
              <a:t>3—4 — и. п.;</a:t>
            </a:r>
          </a:p>
          <a:p>
            <a:r>
              <a:rPr lang="ru-RU" dirty="0">
                <a:latin typeface="Century Gothic" pitchFamily="34" charset="0"/>
              </a:rPr>
              <a:t>5—6 — наклон головы вперед;</a:t>
            </a:r>
          </a:p>
          <a:p>
            <a:r>
              <a:rPr lang="ru-RU" dirty="0">
                <a:latin typeface="Century Gothic" pitchFamily="34" charset="0"/>
              </a:rPr>
              <a:t>7—8 — и. п.</a:t>
            </a:r>
          </a:p>
        </p:txBody>
      </p:sp>
      <p:pic>
        <p:nvPicPr>
          <p:cNvPr id="1027" name="Рисунок 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9455" y="2078037"/>
            <a:ext cx="1989348" cy="27280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Рисунок 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6645" y="3944445"/>
            <a:ext cx="1631286" cy="29135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746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4806280" cy="136815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И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. п. — руки в стороны. </a:t>
            </a:r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1—2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— круг руками книзу; </a:t>
            </a:r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3—4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— круг руками кверху. То же,  из и.  п. — руки вперед.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35864" y="249289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ru-RU" dirty="0" smtClean="0">
                <a:latin typeface="Century Gothic" pitchFamily="34" charset="0"/>
              </a:rPr>
              <a:t>И. п. - стоика </a:t>
            </a:r>
            <a:r>
              <a:rPr lang="ru-RU" dirty="0">
                <a:latin typeface="Century Gothic" pitchFamily="34" charset="0"/>
              </a:rPr>
              <a:t>ноги врозь</a:t>
            </a:r>
            <a:r>
              <a:rPr lang="ru-RU" dirty="0" smtClean="0">
                <a:latin typeface="Century Gothic" pitchFamily="34" charset="0"/>
              </a:rPr>
              <a:t>.</a:t>
            </a:r>
          </a:p>
          <a:p>
            <a:r>
              <a:rPr lang="ru-RU" dirty="0" smtClean="0">
                <a:latin typeface="Century Gothic" pitchFamily="34" charset="0"/>
              </a:rPr>
              <a:t>1—3-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smtClean="0">
                <a:latin typeface="Century Gothic" pitchFamily="34" charset="0"/>
              </a:rPr>
              <a:t>три </a:t>
            </a:r>
            <a:r>
              <a:rPr lang="ru-RU" dirty="0">
                <a:latin typeface="Century Gothic" pitchFamily="34" charset="0"/>
              </a:rPr>
              <a:t>пружинящих на­клона, постепенно </a:t>
            </a:r>
            <a:r>
              <a:rPr lang="ru-RU" dirty="0" smtClean="0">
                <a:latin typeface="Century Gothic" pitchFamily="34" charset="0"/>
              </a:rPr>
              <a:t>увеличивая </a:t>
            </a:r>
            <a:r>
              <a:rPr lang="ru-RU" dirty="0">
                <a:latin typeface="Century Gothic" pitchFamily="34" charset="0"/>
              </a:rPr>
              <a:t>амплитуду движения</a:t>
            </a:r>
            <a:r>
              <a:rPr lang="ru-RU" dirty="0" smtClean="0">
                <a:latin typeface="Century Gothic" pitchFamily="34" charset="0"/>
              </a:rPr>
              <a:t>;</a:t>
            </a:r>
          </a:p>
          <a:p>
            <a:r>
              <a:rPr lang="ru-RU" dirty="0" smtClean="0">
                <a:latin typeface="Century Gothic" pitchFamily="34" charset="0"/>
              </a:rPr>
              <a:t>4 – и. п.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6776" y="3789040"/>
            <a:ext cx="49473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VI. </a:t>
            </a:r>
            <a:r>
              <a:rPr lang="ru-RU" dirty="0" smtClean="0">
                <a:latin typeface="Century Gothic" pitchFamily="34" charset="0"/>
              </a:rPr>
              <a:t>И</a:t>
            </a:r>
            <a:r>
              <a:rPr lang="ru-RU" dirty="0">
                <a:latin typeface="Century Gothic" pitchFamily="34" charset="0"/>
              </a:rPr>
              <a:t>. п. — стойка ноги </a:t>
            </a:r>
            <a:r>
              <a:rPr lang="ru-RU" dirty="0" smtClean="0">
                <a:latin typeface="Century Gothic" pitchFamily="34" charset="0"/>
              </a:rPr>
              <a:t>врозь, руки </a:t>
            </a:r>
            <a:r>
              <a:rPr lang="ru-RU" dirty="0">
                <a:latin typeface="Century Gothic" pitchFamily="34" charset="0"/>
              </a:rPr>
              <a:t>на поясе. </a:t>
            </a:r>
            <a:endParaRPr lang="ru-RU" dirty="0" smtClean="0">
              <a:latin typeface="Century Gothic" pitchFamily="34" charset="0"/>
            </a:endParaRPr>
          </a:p>
          <a:p>
            <a:r>
              <a:rPr lang="ru-RU" dirty="0" smtClean="0">
                <a:latin typeface="Century Gothic" pitchFamily="34" charset="0"/>
              </a:rPr>
              <a:t>1 </a:t>
            </a:r>
            <a:r>
              <a:rPr lang="ru-RU" dirty="0">
                <a:latin typeface="Century Gothic" pitchFamily="34" charset="0"/>
              </a:rPr>
              <a:t>— сгибая левую, наклон вправо, левую руку вверх; </a:t>
            </a:r>
            <a:endParaRPr lang="ru-RU" dirty="0" smtClean="0">
              <a:latin typeface="Century Gothic" pitchFamily="34" charset="0"/>
            </a:endParaRPr>
          </a:p>
          <a:p>
            <a:r>
              <a:rPr lang="ru-RU" dirty="0" smtClean="0">
                <a:latin typeface="Century Gothic" pitchFamily="34" charset="0"/>
              </a:rPr>
              <a:t>2</a:t>
            </a:r>
            <a:r>
              <a:rPr lang="ru-RU" dirty="0">
                <a:latin typeface="Century Gothic" pitchFamily="34" charset="0"/>
              </a:rPr>
              <a:t>— и. п.; </a:t>
            </a:r>
            <a:endParaRPr lang="ru-RU" dirty="0" smtClean="0">
              <a:latin typeface="Century Gothic" pitchFamily="34" charset="0"/>
            </a:endParaRPr>
          </a:p>
          <a:p>
            <a:r>
              <a:rPr lang="ru-RU" dirty="0" smtClean="0">
                <a:latin typeface="Century Gothic" pitchFamily="34" charset="0"/>
              </a:rPr>
              <a:t>3—4—то </a:t>
            </a:r>
            <a:r>
              <a:rPr lang="ru-RU" dirty="0">
                <a:latin typeface="Century Gothic" pitchFamily="34" charset="0"/>
              </a:rPr>
              <a:t>же, в др. сторону;</a:t>
            </a:r>
          </a:p>
          <a:p>
            <a:r>
              <a:rPr lang="ru-RU" dirty="0" smtClean="0">
                <a:latin typeface="Century Gothic" pitchFamily="34" charset="0"/>
              </a:rPr>
              <a:t>5 — </a:t>
            </a:r>
            <a:r>
              <a:rPr lang="ru-RU" dirty="0">
                <a:latin typeface="Century Gothic" pitchFamily="34" charset="0"/>
              </a:rPr>
              <a:t>сгибая левую, наклон</a:t>
            </a:r>
          </a:p>
          <a:p>
            <a:r>
              <a:rPr lang="ru-RU" dirty="0">
                <a:latin typeface="Century Gothic" pitchFamily="34" charset="0"/>
              </a:rPr>
              <a:t>вправо, правую руку за спину, левую вверх;</a:t>
            </a:r>
          </a:p>
          <a:p>
            <a:r>
              <a:rPr lang="ru-RU" dirty="0" smtClean="0">
                <a:latin typeface="Century Gothic" pitchFamily="34" charset="0"/>
              </a:rPr>
              <a:t>6 — </a:t>
            </a:r>
            <a:r>
              <a:rPr lang="ru-RU" dirty="0">
                <a:latin typeface="Century Gothic" pitchFamily="34" charset="0"/>
              </a:rPr>
              <a:t>и. п.;</a:t>
            </a:r>
          </a:p>
          <a:p>
            <a:r>
              <a:rPr lang="ru-RU" dirty="0">
                <a:latin typeface="Century Gothic" pitchFamily="34" charset="0"/>
              </a:rPr>
              <a:t>7</a:t>
            </a:r>
            <a:r>
              <a:rPr lang="ru-RU" dirty="0" smtClean="0">
                <a:latin typeface="Century Gothic" pitchFamily="34" charset="0"/>
              </a:rPr>
              <a:t>— 8 </a:t>
            </a:r>
            <a:r>
              <a:rPr lang="ru-RU" dirty="0">
                <a:latin typeface="Century Gothic" pitchFamily="34" charset="0"/>
              </a:rPr>
              <a:t>— то же, в др. </a:t>
            </a:r>
            <a:r>
              <a:rPr lang="ru-RU" dirty="0" smtClean="0">
                <a:latin typeface="Century Gothic" pitchFamily="34" charset="0"/>
              </a:rPr>
              <a:t>сторону</a:t>
            </a:r>
            <a:r>
              <a:rPr lang="ru-RU" dirty="0">
                <a:latin typeface="Century Gothic" pitchFamily="34" charset="0"/>
              </a:rPr>
              <a:t>.</a:t>
            </a:r>
          </a:p>
        </p:txBody>
      </p:sp>
      <p:pic>
        <p:nvPicPr>
          <p:cNvPr id="2050" name="Рисунок 10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7800" y="325020"/>
            <a:ext cx="3328128" cy="2053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621" y="1844824"/>
            <a:ext cx="3637331" cy="1791521"/>
          </a:xfrm>
          <a:prstGeom prst="roundRect">
            <a:avLst>
              <a:gd name="adj" fmla="val 14050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Рисунок 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3518" y="3789039"/>
            <a:ext cx="1956582" cy="29241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3620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245544"/>
            <a:ext cx="4320480" cy="231317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VII. 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И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. п. — стойка ноги врозь, руки в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стороны. </a:t>
            </a:r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1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— поворот туловища налево; </a:t>
            </a:r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2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— наклон вправо, правой рукой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коснуться пола; </a:t>
            </a:r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3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— положение счета 1; </a:t>
            </a:r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5—8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— то же, в др. сторону</a:t>
            </a:r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3074" name="Рисунок 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7815" y="31122"/>
            <a:ext cx="2395323" cy="2564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9776" y="2564904"/>
            <a:ext cx="4878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VIII. </a:t>
            </a:r>
            <a:r>
              <a:rPr lang="ru-RU" dirty="0" smtClean="0">
                <a:latin typeface="Century Gothic" pitchFamily="34" charset="0"/>
              </a:rPr>
              <a:t>И</a:t>
            </a:r>
            <a:r>
              <a:rPr lang="ru-RU" dirty="0">
                <a:latin typeface="Century Gothic" pitchFamily="34" charset="0"/>
              </a:rPr>
              <a:t>. п. — широкая стойка ноги врозь, руки в стороны.</a:t>
            </a:r>
          </a:p>
          <a:p>
            <a:r>
              <a:rPr lang="ru-RU" dirty="0" smtClean="0">
                <a:latin typeface="Century Gothic" pitchFamily="34" charset="0"/>
              </a:rPr>
              <a:t>1 — </a:t>
            </a:r>
            <a:r>
              <a:rPr lang="ru-RU" dirty="0">
                <a:latin typeface="Century Gothic" pitchFamily="34" charset="0"/>
              </a:rPr>
              <a:t>наклон вправо, правую руку </a:t>
            </a:r>
            <a:r>
              <a:rPr lang="ru-RU" dirty="0" smtClean="0">
                <a:latin typeface="Century Gothic" pitchFamily="34" charset="0"/>
              </a:rPr>
              <a:t>книзу</a:t>
            </a:r>
            <a:r>
              <a:rPr lang="ru-RU" dirty="0">
                <a:latin typeface="Century Gothic" pitchFamily="34" charset="0"/>
              </a:rPr>
              <a:t>, левую за голову;</a:t>
            </a:r>
          </a:p>
          <a:p>
            <a:r>
              <a:rPr lang="ru-RU" dirty="0" smtClean="0">
                <a:latin typeface="Century Gothic" pitchFamily="34" charset="0"/>
              </a:rPr>
              <a:t>2 — </a:t>
            </a:r>
            <a:r>
              <a:rPr lang="ru-RU" dirty="0">
                <a:latin typeface="Century Gothic" pitchFamily="34" charset="0"/>
              </a:rPr>
              <a:t>и. п.;</a:t>
            </a:r>
          </a:p>
          <a:p>
            <a:r>
              <a:rPr lang="ru-RU" dirty="0" smtClean="0">
                <a:latin typeface="Century Gothic" pitchFamily="34" charset="0"/>
              </a:rPr>
              <a:t>3 — 4 </a:t>
            </a:r>
            <a:r>
              <a:rPr lang="ru-RU" dirty="0">
                <a:latin typeface="Century Gothic" pitchFamily="34" charset="0"/>
              </a:rPr>
              <a:t>— то же, в др. сторону.</a:t>
            </a:r>
          </a:p>
        </p:txBody>
      </p:sp>
      <p:pic>
        <p:nvPicPr>
          <p:cNvPr id="3075" name="Рисунок 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5101" y="2276872"/>
            <a:ext cx="2531315" cy="23706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20480" y="465313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IX. </a:t>
            </a:r>
            <a:r>
              <a:rPr lang="ru-RU" dirty="0" smtClean="0">
                <a:latin typeface="Century Gothic" pitchFamily="34" charset="0"/>
              </a:rPr>
              <a:t>И</a:t>
            </a:r>
            <a:r>
              <a:rPr lang="ru-RU" dirty="0">
                <a:latin typeface="Century Gothic" pitchFamily="34" charset="0"/>
              </a:rPr>
              <a:t>. п. — широкая стойка ноги врозь, руки в стороны-кверху, ладони вперед.</a:t>
            </a:r>
          </a:p>
          <a:p>
            <a:pPr lvl="0"/>
            <a:r>
              <a:rPr lang="ru-RU" dirty="0" smtClean="0">
                <a:latin typeface="Century Gothic" pitchFamily="34" charset="0"/>
              </a:rPr>
              <a:t>1 — </a:t>
            </a:r>
            <a:r>
              <a:rPr lang="ru-RU" dirty="0">
                <a:latin typeface="Century Gothic" pitchFamily="34" charset="0"/>
              </a:rPr>
              <a:t>наклон, взяться за голеностопы;</a:t>
            </a:r>
          </a:p>
          <a:p>
            <a:pPr lvl="0"/>
            <a:r>
              <a:rPr lang="ru-RU" dirty="0" smtClean="0">
                <a:latin typeface="Century Gothic" pitchFamily="34" charset="0"/>
              </a:rPr>
              <a:t>2 — </a:t>
            </a:r>
            <a:r>
              <a:rPr lang="ru-RU" dirty="0">
                <a:latin typeface="Century Gothic" pitchFamily="34" charset="0"/>
              </a:rPr>
              <a:t>сгибая правую руку, наклон к правой;</a:t>
            </a:r>
          </a:p>
          <a:p>
            <a:pPr lvl="0"/>
            <a:r>
              <a:rPr lang="ru-RU" dirty="0" smtClean="0">
                <a:latin typeface="Century Gothic" pitchFamily="34" charset="0"/>
              </a:rPr>
              <a:t>3 — </a:t>
            </a:r>
            <a:r>
              <a:rPr lang="ru-RU" dirty="0">
                <a:latin typeface="Century Gothic" pitchFamily="34" charset="0"/>
              </a:rPr>
              <a:t>сгибая левую руку, к левой;</a:t>
            </a:r>
          </a:p>
          <a:p>
            <a:pPr lvl="0"/>
            <a:r>
              <a:rPr lang="ru-RU" dirty="0" smtClean="0">
                <a:latin typeface="Century Gothic" pitchFamily="34" charset="0"/>
              </a:rPr>
              <a:t>4 — </a:t>
            </a:r>
            <a:r>
              <a:rPr lang="ru-RU" dirty="0">
                <a:latin typeface="Century Gothic" pitchFamily="34" charset="0"/>
              </a:rPr>
              <a:t>и. п.</a:t>
            </a:r>
          </a:p>
        </p:txBody>
      </p:sp>
      <p:pic>
        <p:nvPicPr>
          <p:cNvPr id="3076" name="Рисунок 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49080"/>
            <a:ext cx="3553799" cy="23818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910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4824536" cy="2736304"/>
          </a:xfrm>
        </p:spPr>
        <p:txBody>
          <a:bodyPr>
            <a:no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X. </a:t>
            </a:r>
            <a:r>
              <a:rPr lang="ru-RU" sz="1600" dirty="0" smtClean="0">
                <a:solidFill>
                  <a:schemeClr val="tx1"/>
                </a:solidFill>
                <a:latin typeface="Century Gothic" pitchFamily="34" charset="0"/>
              </a:rPr>
              <a:t>и. 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</a:rPr>
              <a:t>п. — широкая стойка ноги врозь, руки за голову.</a:t>
            </a:r>
          </a:p>
          <a:p>
            <a:pPr lvl="0" algn="l"/>
            <a:r>
              <a:rPr lang="ru-RU" sz="1600" dirty="0" smtClean="0">
                <a:solidFill>
                  <a:schemeClr val="tx1"/>
                </a:solidFill>
                <a:latin typeface="Century Gothic" pitchFamily="34" charset="0"/>
              </a:rPr>
              <a:t>1 — 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</a:rPr>
              <a:t>сгибая правую, выпад;</a:t>
            </a:r>
          </a:p>
          <a:p>
            <a:pPr lvl="0" algn="l"/>
            <a:r>
              <a:rPr lang="ru-RU" sz="1600" dirty="0" smtClean="0">
                <a:solidFill>
                  <a:schemeClr val="tx1"/>
                </a:solidFill>
                <a:latin typeface="Century Gothic" pitchFamily="34" charset="0"/>
              </a:rPr>
              <a:t>2 — 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</a:rPr>
              <a:t>наклон к правой, локтем левой руки коснуться правого носка;</a:t>
            </a:r>
          </a:p>
          <a:p>
            <a:pPr lvl="0" algn="l"/>
            <a:r>
              <a:rPr lang="ru-RU" sz="1600" dirty="0" smtClean="0">
                <a:solidFill>
                  <a:schemeClr val="tx1"/>
                </a:solidFill>
                <a:latin typeface="Century Gothic" pitchFamily="34" charset="0"/>
              </a:rPr>
              <a:t>3 — 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</a:rPr>
              <a:t>с поворотом туловища направо локтем правой руки коснуться пола у носка снаружи;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entury Gothic" pitchFamily="34" charset="0"/>
              </a:rPr>
              <a:t>4 — 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</a:rPr>
              <a:t>толчком правой и. п.;</a:t>
            </a:r>
            <a:br>
              <a:rPr lang="ru-RU" sz="1600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Century Gothic" pitchFamily="34" charset="0"/>
              </a:rPr>
              <a:t>5—8 — то же, с др. ноги</a:t>
            </a:r>
            <a:r>
              <a:rPr lang="ru-RU" sz="1600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  <a:endParaRPr lang="ru-RU" sz="16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4098" name="Рисунок 30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6798" y="188640"/>
            <a:ext cx="3731666" cy="2880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891951" y="3264060"/>
            <a:ext cx="3851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XI.</a:t>
            </a:r>
            <a:r>
              <a:rPr lang="ru-RU" dirty="0" smtClean="0">
                <a:latin typeface="Century Gothic" pitchFamily="34" charset="0"/>
              </a:rPr>
              <a:t>И</a:t>
            </a:r>
            <a:r>
              <a:rPr lang="ru-RU" dirty="0">
                <a:latin typeface="Century Gothic" pitchFamily="34" charset="0"/>
              </a:rPr>
              <a:t>. п. — упор присев.</a:t>
            </a:r>
          </a:p>
          <a:p>
            <a:pPr lvl="0"/>
            <a:r>
              <a:rPr lang="ru-RU" dirty="0" smtClean="0">
                <a:latin typeface="Century Gothic" pitchFamily="34" charset="0"/>
              </a:rPr>
              <a:t>1 — </a:t>
            </a:r>
            <a:r>
              <a:rPr lang="ru-RU" dirty="0">
                <a:latin typeface="Century Gothic" pitchFamily="34" charset="0"/>
              </a:rPr>
              <a:t>толчком двумя упор лежа;</a:t>
            </a:r>
          </a:p>
          <a:p>
            <a:pPr lvl="0"/>
            <a:r>
              <a:rPr lang="ru-RU" dirty="0" smtClean="0">
                <a:latin typeface="Century Gothic" pitchFamily="34" charset="0"/>
              </a:rPr>
              <a:t>2 — </a:t>
            </a:r>
            <a:r>
              <a:rPr lang="ru-RU" dirty="0">
                <a:latin typeface="Century Gothic" pitchFamily="34" charset="0"/>
              </a:rPr>
              <a:t>и. п.</a:t>
            </a:r>
          </a:p>
        </p:txBody>
      </p:sp>
      <p:pic>
        <p:nvPicPr>
          <p:cNvPr id="4099" name="Рисунок 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96952"/>
            <a:ext cx="3456384" cy="18294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7217" y="51571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XII. </a:t>
            </a:r>
            <a:r>
              <a:rPr lang="ru-RU" dirty="0" smtClean="0">
                <a:latin typeface="Century Gothic" pitchFamily="34" charset="0"/>
              </a:rPr>
              <a:t>И</a:t>
            </a:r>
            <a:r>
              <a:rPr lang="ru-RU" dirty="0">
                <a:latin typeface="Century Gothic" pitchFamily="34" charset="0"/>
              </a:rPr>
              <a:t>. п. — упор присев на левой, правую</a:t>
            </a:r>
          </a:p>
          <a:p>
            <a:r>
              <a:rPr lang="ru-RU" dirty="0">
                <a:latin typeface="Century Gothic" pitchFamily="34" charset="0"/>
              </a:rPr>
              <a:t>назад на носок. На каждый счет смена положения ног.</a:t>
            </a:r>
          </a:p>
        </p:txBody>
      </p:sp>
      <p:pic>
        <p:nvPicPr>
          <p:cNvPr id="4100" name="Рисунок 14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1448" y="4180281"/>
            <a:ext cx="3840992" cy="22466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843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76671"/>
            <a:ext cx="4680520" cy="2121803"/>
          </a:xfrm>
        </p:spPr>
        <p:txBody>
          <a:bodyPr>
            <a:normAutofit/>
          </a:bodyPr>
          <a:lstStyle/>
          <a:p>
            <a:pPr algn="l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XIII. </a:t>
            </a:r>
            <a:r>
              <a:rPr lang="ru-RU" sz="2200" dirty="0" smtClean="0">
                <a:solidFill>
                  <a:schemeClr val="tx1"/>
                </a:solidFill>
                <a:latin typeface="Century Gothic" pitchFamily="34" charset="0"/>
              </a:rPr>
              <a:t>И</a:t>
            </a:r>
            <a:r>
              <a:rPr lang="ru-RU" sz="2200" dirty="0">
                <a:solidFill>
                  <a:schemeClr val="tx1"/>
                </a:solidFill>
                <a:latin typeface="Century Gothic" pitchFamily="34" charset="0"/>
              </a:rPr>
              <a:t>. п. — </a:t>
            </a:r>
            <a:r>
              <a:rPr lang="ru-RU" sz="2200" dirty="0" err="1">
                <a:solidFill>
                  <a:schemeClr val="tx1"/>
                </a:solidFill>
                <a:latin typeface="Century Gothic" pitchFamily="34" charset="0"/>
              </a:rPr>
              <a:t>полуприсед</a:t>
            </a:r>
            <a:r>
              <a:rPr lang="ru-RU" sz="2200" dirty="0"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ru-RU" sz="2200" dirty="0" smtClean="0">
                <a:solidFill>
                  <a:schemeClr val="tx1"/>
                </a:solidFill>
                <a:latin typeface="Century Gothic" pitchFamily="34" charset="0"/>
              </a:rPr>
              <a:t>руки </a:t>
            </a:r>
            <a:r>
              <a:rPr lang="ru-RU" sz="2200" dirty="0" err="1" smtClean="0">
                <a:solidFill>
                  <a:schemeClr val="tx1"/>
                </a:solidFill>
                <a:latin typeface="Century Gothic" pitchFamily="34" charset="0"/>
              </a:rPr>
              <a:t>скрестно</a:t>
            </a:r>
            <a:r>
              <a:rPr lang="ru-RU" sz="2200" dirty="0">
                <a:solidFill>
                  <a:schemeClr val="tx1"/>
                </a:solidFill>
                <a:latin typeface="Century Gothic" pitchFamily="34" charset="0"/>
              </a:rPr>
              <a:t>. </a:t>
            </a:r>
            <a:endParaRPr lang="ru-RU" sz="2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Century Gothic" pitchFamily="34" charset="0"/>
              </a:rPr>
              <a:t>1 </a:t>
            </a:r>
            <a:r>
              <a:rPr lang="ru-RU" sz="2200" dirty="0">
                <a:solidFill>
                  <a:schemeClr val="tx1"/>
                </a:solidFill>
                <a:latin typeface="Century Gothic" pitchFamily="34" charset="0"/>
              </a:rPr>
              <a:t>— прыжок ноги врозь, </a:t>
            </a:r>
            <a:r>
              <a:rPr lang="ru-RU" sz="2200" dirty="0" smtClean="0">
                <a:solidFill>
                  <a:schemeClr val="tx1"/>
                </a:solidFill>
                <a:latin typeface="Century Gothic" pitchFamily="34" charset="0"/>
              </a:rPr>
              <a:t>руки вверх-в </a:t>
            </a:r>
            <a:r>
              <a:rPr lang="ru-RU" sz="2200" dirty="0">
                <a:solidFill>
                  <a:schemeClr val="tx1"/>
                </a:solidFill>
                <a:latin typeface="Century Gothic" pitchFamily="34" charset="0"/>
              </a:rPr>
              <a:t>стороны;</a:t>
            </a:r>
          </a:p>
          <a:p>
            <a:pPr algn="l"/>
            <a:r>
              <a:rPr lang="ru-RU" sz="2200" dirty="0">
                <a:solidFill>
                  <a:schemeClr val="tx1"/>
                </a:solidFill>
                <a:latin typeface="Century Gothic" pitchFamily="34" charset="0"/>
              </a:rPr>
              <a:t>2— и. п.</a:t>
            </a:r>
            <a:endParaRPr lang="ru-RU" sz="22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5122" name="Рисунок 2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6632"/>
            <a:ext cx="2808312" cy="24098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3772" y="2639396"/>
            <a:ext cx="48422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XIV. </a:t>
            </a:r>
            <a:r>
              <a:rPr lang="ru-RU" dirty="0" smtClean="0">
                <a:latin typeface="Century Gothic" pitchFamily="34" charset="0"/>
              </a:rPr>
              <a:t>И</a:t>
            </a:r>
            <a:r>
              <a:rPr lang="ru-RU" dirty="0">
                <a:latin typeface="Century Gothic" pitchFamily="34" charset="0"/>
              </a:rPr>
              <a:t>. п. — стойка, руки согнуть, кисть в кулак.</a:t>
            </a:r>
          </a:p>
          <a:p>
            <a:pPr lvl="0"/>
            <a:r>
              <a:rPr lang="ru-RU" dirty="0" smtClean="0">
                <a:latin typeface="Century Gothic" pitchFamily="34" charset="0"/>
              </a:rPr>
              <a:t>1 — </a:t>
            </a:r>
            <a:r>
              <a:rPr lang="ru-RU" dirty="0">
                <a:latin typeface="Century Gothic" pitchFamily="34" charset="0"/>
              </a:rPr>
              <a:t>подскок на двух;</a:t>
            </a:r>
          </a:p>
          <a:p>
            <a:pPr lvl="0"/>
            <a:r>
              <a:rPr lang="ru-RU" dirty="0" smtClean="0">
                <a:latin typeface="Century Gothic" pitchFamily="34" charset="0"/>
              </a:rPr>
              <a:t>2 — </a:t>
            </a:r>
            <a:r>
              <a:rPr lang="ru-RU" dirty="0">
                <a:latin typeface="Century Gothic" pitchFamily="34" charset="0"/>
              </a:rPr>
              <a:t>подскок на правой, левую согнуть </a:t>
            </a:r>
            <a:r>
              <a:rPr lang="ru-RU" dirty="0" smtClean="0">
                <a:latin typeface="Century Gothic" pitchFamily="34" charset="0"/>
              </a:rPr>
              <a:t>вперед</a:t>
            </a:r>
            <a:r>
              <a:rPr lang="ru-RU" dirty="0">
                <a:latin typeface="Century Gothic" pitchFamily="34" charset="0"/>
              </a:rPr>
              <a:t>, правым локтем коснуться левого колена; 3—4 — то же, др. ногой.</a:t>
            </a:r>
          </a:p>
        </p:txBody>
      </p:sp>
      <p:pic>
        <p:nvPicPr>
          <p:cNvPr id="5123" name="Рисунок 2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72816"/>
            <a:ext cx="2592288" cy="31421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04048" y="4814628"/>
            <a:ext cx="38164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XV. </a:t>
            </a:r>
            <a:r>
              <a:rPr lang="ru-RU" sz="2200" dirty="0" smtClean="0">
                <a:latin typeface="Century Gothic" pitchFamily="34" charset="0"/>
              </a:rPr>
              <a:t>И</a:t>
            </a:r>
            <a:r>
              <a:rPr lang="ru-RU" sz="2200" dirty="0">
                <a:latin typeface="Century Gothic" pitchFamily="34" charset="0"/>
              </a:rPr>
              <a:t>. п. — о. с.</a:t>
            </a:r>
          </a:p>
          <a:p>
            <a:pPr lvl="0"/>
            <a:r>
              <a:rPr lang="ru-RU" sz="2200" dirty="0" smtClean="0">
                <a:latin typeface="Century Gothic" pitchFamily="34" charset="0"/>
              </a:rPr>
              <a:t>1 — </a:t>
            </a:r>
            <a:r>
              <a:rPr lang="ru-RU" sz="2200" dirty="0">
                <a:latin typeface="Century Gothic" pitchFamily="34" charset="0"/>
              </a:rPr>
              <a:t>прыжок на двух;</a:t>
            </a:r>
          </a:p>
          <a:p>
            <a:pPr lvl="0"/>
            <a:r>
              <a:rPr lang="ru-RU" sz="2200" dirty="0" smtClean="0">
                <a:latin typeface="Century Gothic" pitchFamily="34" charset="0"/>
              </a:rPr>
              <a:t>2 — </a:t>
            </a:r>
            <a:r>
              <a:rPr lang="ru-RU" sz="2200" dirty="0">
                <a:latin typeface="Century Gothic" pitchFamily="34" charset="0"/>
              </a:rPr>
              <a:t>мах правой вперед; </a:t>
            </a:r>
            <a:endParaRPr lang="ru-RU" sz="2200" dirty="0" smtClean="0">
              <a:latin typeface="Century Gothic" pitchFamily="34" charset="0"/>
            </a:endParaRPr>
          </a:p>
          <a:p>
            <a:pPr lvl="0"/>
            <a:r>
              <a:rPr lang="ru-RU" sz="2200" dirty="0" smtClean="0">
                <a:latin typeface="Century Gothic" pitchFamily="34" charset="0"/>
              </a:rPr>
              <a:t>3</a:t>
            </a:r>
            <a:r>
              <a:rPr lang="ru-RU" sz="2200" dirty="0">
                <a:latin typeface="Century Gothic" pitchFamily="34" charset="0"/>
              </a:rPr>
              <a:t> </a:t>
            </a:r>
            <a:r>
              <a:rPr lang="ru-RU" sz="2200" dirty="0" smtClean="0">
                <a:latin typeface="Century Gothic" pitchFamily="34" charset="0"/>
              </a:rPr>
              <a:t>— 4  </a:t>
            </a:r>
            <a:r>
              <a:rPr lang="ru-RU" sz="2200" dirty="0">
                <a:latin typeface="Century Gothic" pitchFamily="34" charset="0"/>
              </a:rPr>
              <a:t>— то же, левой.</a:t>
            </a:r>
          </a:p>
        </p:txBody>
      </p:sp>
      <p:pic>
        <p:nvPicPr>
          <p:cNvPr id="5124" name="Рисунок 2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6830" y="4149080"/>
            <a:ext cx="3113162" cy="24445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208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1549526"/>
            <a:ext cx="6750387" cy="519184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32440" cy="1944216"/>
          </a:xfrm>
        </p:spPr>
        <p:txBody>
          <a:bodyPr>
            <a:noAutofit/>
          </a:bodyPr>
          <a:lstStyle/>
          <a:p>
            <a:pPr indent="446088" algn="l"/>
            <a:r>
              <a:rPr lang="ru-RU" sz="2800" dirty="0">
                <a:solidFill>
                  <a:schemeClr val="tx1"/>
                </a:solidFill>
                <a:latin typeface="Century Gothic" pitchFamily="34" charset="0"/>
              </a:rPr>
              <a:t>Выполнение разнообразных ОРУ улучшает координационные способности, образует определенные навыки и помогает быстрее усвоить сложные формы спортивной </a:t>
            </a:r>
            <a:r>
              <a:rPr lang="ru-RU" sz="2800" dirty="0" smtClean="0">
                <a:solidFill>
                  <a:schemeClr val="tx1"/>
                </a:solidFill>
                <a:latin typeface="Century Gothic" pitchFamily="34" charset="0"/>
              </a:rPr>
              <a:t>техники.</a:t>
            </a:r>
            <a:endParaRPr lang="ru-RU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844824"/>
            <a:ext cx="43924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2425"/>
            <a:r>
              <a:rPr lang="ru-RU" sz="2800" dirty="0">
                <a:latin typeface="Century Gothic" pitchFamily="34" charset="0"/>
              </a:rPr>
              <a:t>При этом, необходимо так подбирать упражнения и методы их выполнения, чтобы без значительного увеличения мышечной массы выработать умение и навыки владения своими мышцами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043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496944" cy="1252728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Century Gothic" pitchFamily="34" charset="0"/>
              </a:rPr>
              <a:t>Спасибо за внимание</a:t>
            </a:r>
            <a:endParaRPr lang="ru-RU" sz="5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9190" y="4214819"/>
            <a:ext cx="3891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Gothic" pitchFamily="34" charset="0"/>
              </a:rPr>
              <a:t>Выполнил Коряков </a:t>
            </a:r>
            <a:r>
              <a:rPr lang="en-US" sz="2400" dirty="0" smtClean="0">
                <a:latin typeface="Century Gothic" pitchFamily="34" charset="0"/>
              </a:rPr>
              <a:t>C</a:t>
            </a:r>
            <a:r>
              <a:rPr lang="ru-RU" sz="2400" dirty="0" smtClean="0">
                <a:latin typeface="Century Gothic" pitchFamily="34" charset="0"/>
              </a:rPr>
              <a:t>. </a:t>
            </a:r>
            <a:r>
              <a:rPr lang="ru-RU" sz="2400" dirty="0" smtClean="0">
                <a:latin typeface="Century Gothic" pitchFamily="34" charset="0"/>
              </a:rPr>
              <a:t>Н.</a:t>
            </a:r>
          </a:p>
          <a:p>
            <a:endParaRPr lang="ru-RU" sz="2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59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23129" y="1675275"/>
            <a:ext cx="6840760" cy="5130570"/>
          </a:xfrm>
          <a:prstGeom prst="rect">
            <a:avLst/>
          </a:prstGeom>
          <a:effectLst>
            <a:softEdge rad="7874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24936" cy="2520280"/>
          </a:xfrm>
        </p:spPr>
        <p:txBody>
          <a:bodyPr>
            <a:normAutofit/>
          </a:bodyPr>
          <a:lstStyle/>
          <a:p>
            <a:pPr indent="446088" algn="l"/>
            <a:r>
              <a:rPr lang="ru-RU" sz="2800" dirty="0">
                <a:solidFill>
                  <a:schemeClr val="tx1"/>
                </a:solidFill>
                <a:latin typeface="Century Gothic" pitchFamily="34" charset="0"/>
              </a:rPr>
              <a:t>Общеразвивающие упражнения направлены на развитие координационных способностей, гибкости и подвижности в суставах, укрепление отдельных мышц или их </a:t>
            </a:r>
            <a:r>
              <a:rPr lang="ru-RU" sz="2800" dirty="0" smtClean="0">
                <a:solidFill>
                  <a:schemeClr val="tx1"/>
                </a:solidFill>
                <a:latin typeface="Century Gothic" pitchFamily="34" charset="0"/>
              </a:rPr>
              <a:t>групп.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420888"/>
            <a:ext cx="534797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/>
            <a:r>
              <a:rPr lang="ru-RU" sz="2800" dirty="0">
                <a:latin typeface="Century Gothic" pitchFamily="34" charset="0"/>
              </a:rPr>
              <a:t>Выполнение разнообразных ОРУ улучшает координационные способности, образует определенные навыки и помогает быстрее усвоить сложные формы спортивной техники.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738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352928" cy="5328592"/>
          </a:xfrm>
        </p:spPr>
        <p:txBody>
          <a:bodyPr>
            <a:normAutofit fontScale="92500" lnSpcReduction="20000"/>
          </a:bodyPr>
          <a:lstStyle/>
          <a:p>
            <a:pPr indent="446088" algn="l"/>
            <a:r>
              <a:rPr lang="ru-RU" sz="3600" b="1" dirty="0">
                <a:latin typeface="Century Gothic" pitchFamily="34" charset="0"/>
              </a:rPr>
              <a:t>К общеразвивающим упражнениям можно </a:t>
            </a:r>
            <a:r>
              <a:rPr lang="ru-RU" sz="3600" b="1" dirty="0" smtClean="0">
                <a:latin typeface="Century Gothic" pitchFamily="34" charset="0"/>
              </a:rPr>
              <a:t>отнести:</a:t>
            </a:r>
          </a:p>
          <a:p>
            <a:pPr marL="457200" indent="-457200" algn="l">
              <a:buClr>
                <a:schemeClr val="tx2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3200" dirty="0" smtClean="0">
                <a:latin typeface="Century Gothic" pitchFamily="34" charset="0"/>
              </a:rPr>
              <a:t>наклоны</a:t>
            </a:r>
          </a:p>
          <a:p>
            <a:pPr marL="457200" indent="-457200" algn="l">
              <a:buClr>
                <a:schemeClr val="tx2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3200" dirty="0" smtClean="0">
                <a:latin typeface="Century Gothic" pitchFamily="34" charset="0"/>
              </a:rPr>
              <a:t>выпады</a:t>
            </a:r>
          </a:p>
          <a:p>
            <a:pPr marL="457200" indent="-457200" algn="l">
              <a:buClr>
                <a:schemeClr val="tx2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3200" dirty="0" smtClean="0">
                <a:latin typeface="Century Gothic" pitchFamily="34" charset="0"/>
              </a:rPr>
              <a:t>приседания</a:t>
            </a:r>
          </a:p>
          <a:p>
            <a:pPr marL="457200" indent="-457200" algn="l">
              <a:buClr>
                <a:schemeClr val="tx2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3200" dirty="0" smtClean="0">
                <a:latin typeface="Century Gothic" pitchFamily="34" charset="0"/>
              </a:rPr>
              <a:t>повороты</a:t>
            </a:r>
          </a:p>
          <a:p>
            <a:pPr marL="457200" indent="-457200" algn="l">
              <a:buClr>
                <a:schemeClr val="tx2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3200" dirty="0" smtClean="0">
                <a:latin typeface="Century Gothic" pitchFamily="34" charset="0"/>
              </a:rPr>
              <a:t>круговые </a:t>
            </a:r>
            <a:r>
              <a:rPr lang="ru-RU" sz="3200" dirty="0">
                <a:latin typeface="Century Gothic" pitchFamily="34" charset="0"/>
              </a:rPr>
              <a:t>вращения в </a:t>
            </a:r>
            <a:r>
              <a:rPr lang="ru-RU" sz="3200" dirty="0" smtClean="0">
                <a:latin typeface="Century Gothic" pitchFamily="34" charset="0"/>
              </a:rPr>
              <a:t>суставах</a:t>
            </a:r>
          </a:p>
          <a:p>
            <a:pPr marL="457200" indent="-457200" algn="l">
              <a:buClr>
                <a:schemeClr val="tx2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3200" dirty="0" smtClean="0">
                <a:latin typeface="Century Gothic" pitchFamily="34" charset="0"/>
              </a:rPr>
              <a:t>строевые </a:t>
            </a:r>
            <a:r>
              <a:rPr lang="ru-RU" sz="3200" dirty="0">
                <a:latin typeface="Century Gothic" pitchFamily="34" charset="0"/>
              </a:rPr>
              <a:t>упражнения</a:t>
            </a:r>
            <a:r>
              <a:rPr lang="ru-RU" sz="3200" dirty="0" smtClean="0">
                <a:latin typeface="Century Gothic" pitchFamily="34" charset="0"/>
              </a:rPr>
              <a:t>.</a:t>
            </a:r>
          </a:p>
          <a:p>
            <a:pPr indent="257175" algn="l"/>
            <a:r>
              <a:rPr lang="ru-RU" sz="3200" dirty="0" smtClean="0">
                <a:latin typeface="Century Gothic" pitchFamily="34" charset="0"/>
              </a:rPr>
              <a:t>Для </a:t>
            </a:r>
            <a:r>
              <a:rPr lang="ru-RU" sz="3200" dirty="0">
                <a:latin typeface="Century Gothic" pitchFamily="34" charset="0"/>
              </a:rPr>
              <a:t>получения необходимого эффекта каждое упражнение должно выполняться не менее 10—15 раз.</a:t>
            </a:r>
          </a:p>
        </p:txBody>
      </p:sp>
    </p:spTree>
    <p:extLst>
      <p:ext uri="{BB962C8B-B14F-4D97-AF65-F5344CB8AC3E}">
        <p14:creationId xmlns:p14="http://schemas.microsoft.com/office/powerpoint/2010/main" xmlns="" val="35570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24936" cy="5184576"/>
          </a:xfrm>
        </p:spPr>
        <p:txBody>
          <a:bodyPr>
            <a:normAutofit/>
          </a:bodyPr>
          <a:lstStyle/>
          <a:p>
            <a:pPr indent="446088" algn="l"/>
            <a:endParaRPr lang="ru-RU" sz="2800" dirty="0" smtClean="0">
              <a:latin typeface="Century Gothic" pitchFamily="34" charset="0"/>
            </a:endParaRPr>
          </a:p>
          <a:p>
            <a:pPr indent="446088" algn="l"/>
            <a:endParaRPr lang="ru-RU" sz="2800" dirty="0" smtClean="0">
              <a:latin typeface="Century Gothic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031940" y="2132856"/>
            <a:ext cx="648072" cy="5760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031940" y="4077072"/>
            <a:ext cx="648072" cy="5760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548680"/>
            <a:ext cx="7848872" cy="158417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indent="446088" algn="ctr"/>
            <a:r>
              <a:rPr lang="ru-RU" sz="2400" dirty="0" smtClean="0">
                <a:latin typeface="Century Gothic" pitchFamily="34" charset="0"/>
              </a:rPr>
              <a:t>Начать комплекс общеразвивающих упражнений целесообразно с движений в мелких мышечных группах (вращения в голеностопных, лучезапястных суставах)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2768425"/>
            <a:ext cx="7848872" cy="129614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indent="446088" algn="ctr"/>
            <a:r>
              <a:rPr lang="ru-RU" sz="2400" dirty="0" smtClean="0">
                <a:latin typeface="Century Gothic" pitchFamily="34" charset="0"/>
              </a:rPr>
              <a:t>постепенно увеличивать нагрузку, переходя к средним мышечным группам (мышцы рук, мышцы ног),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4653136"/>
            <a:ext cx="7848872" cy="9361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indent="446088" algn="ctr"/>
            <a:r>
              <a:rPr lang="ru-RU" sz="2400" dirty="0" smtClean="0">
                <a:latin typeface="Century Gothic" pitchFamily="34" charset="0"/>
              </a:rPr>
              <a:t>затем - к крупным мышечным группам (мышцы туловища).</a:t>
            </a:r>
            <a:endParaRPr lang="ru-RU" sz="2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2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24936" cy="5544616"/>
          </a:xfrm>
        </p:spPr>
        <p:txBody>
          <a:bodyPr>
            <a:noAutofit/>
          </a:bodyPr>
          <a:lstStyle/>
          <a:p>
            <a:pPr indent="633413" algn="l">
              <a:buClr>
                <a:schemeClr val="tx2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800" dirty="0" smtClean="0">
                <a:latin typeface="Century Gothic" pitchFamily="34" charset="0"/>
              </a:rPr>
              <a:t>Наклоны </a:t>
            </a:r>
            <a:r>
              <a:rPr lang="ru-RU" sz="2800" dirty="0">
                <a:latin typeface="Century Gothic" pitchFamily="34" charset="0"/>
              </a:rPr>
              <a:t>к прямым ногам из положений стоя и сидя, глубокие выпады и </a:t>
            </a:r>
            <a:r>
              <a:rPr lang="ru-RU" sz="2800" dirty="0" smtClean="0">
                <a:latin typeface="Century Gothic" pitchFamily="34" charset="0"/>
              </a:rPr>
              <a:t>др. развивают подвижность в суставах (гибкость) </a:t>
            </a:r>
          </a:p>
          <a:p>
            <a:pPr indent="633413" algn="l">
              <a:buClr>
                <a:schemeClr val="tx2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800" dirty="0" smtClean="0">
                <a:latin typeface="Century Gothic" pitchFamily="34" charset="0"/>
              </a:rPr>
              <a:t>Растягивание увеличивает обмен веществ в растягиваемых мышцах, повышает кровообращение в них.</a:t>
            </a:r>
          </a:p>
          <a:p>
            <a:pPr indent="633413" algn="l">
              <a:buClr>
                <a:schemeClr val="tx2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800" dirty="0" smtClean="0">
                <a:latin typeface="Century Gothic" pitchFamily="34" charset="0"/>
              </a:rPr>
              <a:t>Наклоны </a:t>
            </a:r>
            <a:r>
              <a:rPr lang="ru-RU" sz="2800" dirty="0">
                <a:latin typeface="Century Gothic" pitchFamily="34" charset="0"/>
              </a:rPr>
              <a:t>к прямым ногам из положения седа ноги вместе улучшают кровоснабжение позвоночника, повышают эластичность суставных элементов и мышц спины.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6859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540" y="5445224"/>
            <a:ext cx="8424936" cy="1152128"/>
          </a:xfrm>
        </p:spPr>
        <p:txBody>
          <a:bodyPr>
            <a:noAutofit/>
          </a:bodyPr>
          <a:lstStyle/>
          <a:p>
            <a:pPr indent="539750" algn="l"/>
            <a:r>
              <a:rPr lang="ru-RU" sz="2800" dirty="0" smtClean="0">
                <a:solidFill>
                  <a:schemeClr val="tx1"/>
                </a:solidFill>
              </a:rPr>
              <a:t>Упражнения </a:t>
            </a:r>
            <a:r>
              <a:rPr lang="ru-RU" sz="2800" dirty="0">
                <a:solidFill>
                  <a:schemeClr val="tx1"/>
                </a:solidFill>
              </a:rPr>
              <a:t>всех 4-х групп могут быть направлены на развитие силы, гибкости и быстроты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9632" y="1987225"/>
            <a:ext cx="7200800" cy="72169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ru-RU" sz="2500" dirty="0" smtClean="0">
                <a:latin typeface="Century Gothic" pitchFamily="34" charset="0"/>
              </a:rPr>
              <a:t>Упражнения для мышц шеи, рук и плечевого пояса</a:t>
            </a:r>
            <a:endParaRPr lang="ru-RU" sz="2500" dirty="0">
              <a:latin typeface="Century Gothic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74658" y="2924944"/>
            <a:ext cx="7185774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dirty="0" smtClean="0">
                <a:latin typeface="Century Gothic" pitchFamily="34" charset="0"/>
              </a:rPr>
              <a:t>Упражнения для туловища</a:t>
            </a:r>
            <a:endParaRPr lang="ru-RU" sz="2600" dirty="0">
              <a:latin typeface="Century Gothic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74658" y="3789040"/>
            <a:ext cx="7185774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2"/>
              </a:buClr>
            </a:pPr>
            <a:r>
              <a:rPr lang="ru-RU" sz="2800" dirty="0" smtClean="0">
                <a:latin typeface="Century Gothic" pitchFamily="34" charset="0"/>
              </a:rPr>
              <a:t>Упражнения для мышц ног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59632" y="4725144"/>
            <a:ext cx="7200800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latin typeface="Century Gothic" pitchFamily="34" charset="0"/>
              </a:rPr>
              <a:t>Упражнения для мышц всего тела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683568" y="1484784"/>
            <a:ext cx="540000" cy="1224136"/>
          </a:xfrm>
          <a:prstGeom prst="curvedRightArrow">
            <a:avLst>
              <a:gd name="adj1" fmla="val 25000"/>
              <a:gd name="adj2" fmla="val 94444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611560" y="1484784"/>
            <a:ext cx="648072" cy="2088232"/>
          </a:xfrm>
          <a:prstGeom prst="curvedRightArrow">
            <a:avLst>
              <a:gd name="adj1" fmla="val 25000"/>
              <a:gd name="adj2" fmla="val 82821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611560" y="1484784"/>
            <a:ext cx="648072" cy="2880320"/>
          </a:xfrm>
          <a:prstGeom prst="curvedRightArrow">
            <a:avLst>
              <a:gd name="adj1" fmla="val 25000"/>
              <a:gd name="adj2" fmla="val 75528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лево стрелка 13"/>
          <p:cNvSpPr/>
          <p:nvPr/>
        </p:nvSpPr>
        <p:spPr>
          <a:xfrm>
            <a:off x="611560" y="1484784"/>
            <a:ext cx="648072" cy="3816424"/>
          </a:xfrm>
          <a:prstGeom prst="curvedRightArrow">
            <a:avLst>
              <a:gd name="adj1" fmla="val 50001"/>
              <a:gd name="adj2" fmla="val 79174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064896" cy="151216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Классификация ОРУ: (в основу положен анатомический признак разделения упражнений на группы по их воздействию на отдельные части тела):</a:t>
            </a:r>
            <a:endParaRPr lang="ru-RU" sz="240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41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082" y="980728"/>
            <a:ext cx="860923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/>
            <a:r>
              <a:rPr lang="ru-RU" sz="3200" b="1" dirty="0">
                <a:latin typeface="Century Gothic" pitchFamily="34" charset="0"/>
              </a:rPr>
              <a:t>Упражнения для рук и плечевого пояса. </a:t>
            </a:r>
            <a:endParaRPr lang="ru-RU" sz="3200" b="1" dirty="0" smtClean="0">
              <a:latin typeface="Century Gothic" pitchFamily="34" charset="0"/>
            </a:endParaRPr>
          </a:p>
          <a:p>
            <a:pPr indent="633413"/>
            <a:endParaRPr lang="ru-RU" sz="3000" dirty="0" smtClean="0">
              <a:latin typeface="Century Gothic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6082" y="2329626"/>
            <a:ext cx="8352382" cy="38164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633413"/>
            <a:r>
              <a:rPr lang="ru-RU" sz="2800" dirty="0" smtClean="0">
                <a:latin typeface="Century Gothic" pitchFamily="34" charset="0"/>
              </a:rPr>
              <a:t>Одновременные, попеременные и последовательные движения в плечевых, локтевых и лучезапястных суставах (сгибание, разгибание, отведение и приведение, повороты, маховые движения, круговые движения); сгибание рук, в упоре лежа (руки на полу, гимнастической скамейке).</a:t>
            </a:r>
            <a:endParaRPr lang="ru-RU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2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1540" y="1052736"/>
            <a:ext cx="8316924" cy="165618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633413"/>
            <a:r>
              <a:rPr lang="ru-RU" sz="2600" dirty="0" smtClean="0">
                <a:latin typeface="Century Gothic" pitchFamily="34" charset="0"/>
              </a:rPr>
              <a:t>Упражнения для формирования правильной осанки (наклоны вперед, назад и в стороны из различных исходных положений и с различными движениями руками).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1540" y="2924944"/>
            <a:ext cx="8316924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633413"/>
            <a:r>
              <a:rPr lang="ru-RU" sz="2800" dirty="0" smtClean="0">
                <a:latin typeface="Century Gothic" pitchFamily="34" charset="0"/>
              </a:rPr>
              <a:t>Дополнительные пружинящие наклоны. Круговые движения туловища</a:t>
            </a:r>
            <a:r>
              <a:rPr lang="ru-RU" sz="2800" dirty="0" smtClean="0"/>
              <a:t>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1540" y="4149080"/>
            <a:ext cx="8316924" cy="9361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2425"/>
            <a:r>
              <a:rPr lang="ru-RU" sz="2600" dirty="0" err="1" smtClean="0">
                <a:latin typeface="Century Gothic" pitchFamily="34" charset="0"/>
              </a:rPr>
              <a:t>Прогибание</a:t>
            </a:r>
            <a:r>
              <a:rPr lang="ru-RU" sz="2600" dirty="0" smtClean="0">
                <a:latin typeface="Century Gothic" pitchFamily="34" charset="0"/>
              </a:rPr>
              <a:t>, лежа лицом вниз с различными положениями и движениями руками и ногами.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1540" y="5301208"/>
            <a:ext cx="8316924" cy="144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6088"/>
            <a:r>
              <a:rPr lang="ru-RU" sz="2400" dirty="0" smtClean="0">
                <a:latin typeface="Century Gothic" pitchFamily="34" charset="0"/>
              </a:rPr>
              <a:t>Переходы из упора лежа в упор, лежа боком, в упор, лежа на спине; поднимание туловища, не отрывая ног от пола; круговые движения ногами (</a:t>
            </a:r>
            <a:r>
              <a:rPr lang="ru-RU" sz="2400" dirty="0" err="1" smtClean="0">
                <a:latin typeface="Century Gothic" pitchFamily="34" charset="0"/>
              </a:rPr>
              <a:t>педалирование</a:t>
            </a:r>
            <a:r>
              <a:rPr lang="ru-RU" sz="2400" dirty="0" smtClean="0">
                <a:latin typeface="Century Gothic" pitchFamily="34" charset="0"/>
              </a:rPr>
              <a:t>).</a:t>
            </a:r>
            <a:endParaRPr lang="ru-RU" sz="2400" dirty="0">
              <a:latin typeface="Century Gothic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1540" y="41569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/>
            <a:r>
              <a:rPr lang="ru-RU" sz="3600" b="1" dirty="0">
                <a:solidFill>
                  <a:prstClr val="black"/>
                </a:solidFill>
                <a:latin typeface="Century Gothic" pitchFamily="34" charset="0"/>
              </a:rPr>
              <a:t>Упражнения для </a:t>
            </a:r>
            <a:r>
              <a:rPr lang="ru-RU" sz="3600" b="1" dirty="0" smtClean="0">
                <a:solidFill>
                  <a:prstClr val="black"/>
                </a:solidFill>
                <a:latin typeface="Century Gothic" pitchFamily="34" charset="0"/>
              </a:rPr>
              <a:t>туловища</a:t>
            </a:r>
            <a:r>
              <a:rPr lang="ru-RU" sz="3000" b="1" dirty="0" smtClean="0">
                <a:solidFill>
                  <a:prstClr val="black"/>
                </a:solidFill>
                <a:latin typeface="Century Gothic" pitchFamily="34" charset="0"/>
              </a:rPr>
              <a:t> </a:t>
            </a:r>
            <a:endParaRPr lang="ru-RU" sz="30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11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92879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/>
            <a:r>
              <a:rPr lang="ru-RU" sz="3600" b="1" dirty="0">
                <a:latin typeface="Century Gothic" pitchFamily="34" charset="0"/>
              </a:rPr>
              <a:t>Упражнения для </a:t>
            </a:r>
            <a:r>
              <a:rPr lang="ru-RU" sz="3600" b="1" dirty="0" smtClean="0">
                <a:latin typeface="Century Gothic" pitchFamily="34" charset="0"/>
              </a:rPr>
              <a:t>ног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1772816"/>
            <a:ext cx="8712968" cy="48965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/>
            <a:r>
              <a:rPr lang="ru-RU" sz="3200" dirty="0" smtClean="0">
                <a:latin typeface="Century Gothic" pitchFamily="34" charset="0"/>
              </a:rPr>
              <a:t>Стоя — различные движения прямой и согнутой ногой, приседание на двух и на одной ноге, маховые движения, выпады с дополнительными пружинящими движениями, поднимание на носки, различные прыжки на одной и двух ногах, на месте и в движении, продвижения прыжками на одной и двух ногах на 30—60 м.</a:t>
            </a:r>
            <a:endParaRPr lang="ru-RU" sz="3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06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477</TotalTime>
  <Words>1139</Words>
  <Application>Microsoft Office PowerPoint</Application>
  <PresentationFormat>Экран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Корякова Екатерина Евгеньевна</dc:creator>
  <cp:lastModifiedBy>highschool</cp:lastModifiedBy>
  <cp:revision>39</cp:revision>
  <dcterms:created xsi:type="dcterms:W3CDTF">2013-01-18T13:10:22Z</dcterms:created>
  <dcterms:modified xsi:type="dcterms:W3CDTF">2013-11-14T06:47:20Z</dcterms:modified>
</cp:coreProperties>
</file>