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79" r:id="rId5"/>
    <p:sldId id="267" r:id="rId6"/>
    <p:sldId id="275" r:id="rId7"/>
    <p:sldId id="276" r:id="rId8"/>
    <p:sldId id="281" r:id="rId9"/>
    <p:sldId id="285" r:id="rId10"/>
    <p:sldId id="284" r:id="rId11"/>
    <p:sldId id="283" r:id="rId12"/>
    <p:sldId id="286" r:id="rId13"/>
    <p:sldId id="263" r:id="rId14"/>
    <p:sldId id="265" r:id="rId15"/>
    <p:sldId id="259" r:id="rId16"/>
    <p:sldId id="260" r:id="rId17"/>
    <p:sldId id="273" r:id="rId18"/>
    <p:sldId id="288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0E1446-4C21-4CE0-84FD-262545323F4D}" type="datetimeFigureOut">
              <a:rPr lang="ru-RU" smtClean="0"/>
              <a:pPr/>
              <a:t>12.07.2013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75232B-2458-4873-A532-52166F1B6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1643051"/>
            <a:ext cx="4643438" cy="135732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Водород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146" name="Picture 2" descr="&amp;Vcy;&amp;ocy;&amp;dcy;&amp;ocy;&amp;rcy;&amp;ocy;&amp;d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16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4. Получение водорода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643998" cy="523400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/>
              <a:t>Разложение воды под действием электрического тока</a:t>
            </a:r>
          </a:p>
          <a:p>
            <a:pPr marL="742950" indent="-742950">
              <a:buNone/>
            </a:pPr>
            <a:endParaRPr lang="ru-RU" sz="3600" b="1" dirty="0"/>
          </a:p>
        </p:txBody>
      </p:sp>
      <p:pic>
        <p:nvPicPr>
          <p:cNvPr id="34818" name="Picture 2" descr="http://chemistry-chemists.com/N6_2011/U7/Electrolysis_of_Wat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643998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2. При взаимодействии </a:t>
            </a:r>
          </a:p>
          <a:p>
            <a:pPr>
              <a:buNone/>
            </a:pPr>
            <a:r>
              <a:rPr lang="ru-RU" sz="3200" b="1" dirty="0" smtClean="0"/>
              <a:t>металлов с кислотами 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  Аппарат </a:t>
            </a:r>
            <a:r>
              <a:rPr lang="ru-RU" sz="3200" b="1" dirty="0" err="1" smtClean="0"/>
              <a:t>Киппа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/>
          </a:p>
        </p:txBody>
      </p:sp>
      <p:pic>
        <p:nvPicPr>
          <p:cNvPr id="35842" name="Picture 2" descr="http://www.xumuk.ru/bse/images/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48055"/>
            <a:ext cx="3733803" cy="6509945"/>
          </a:xfrm>
          <a:prstGeom prst="rect">
            <a:avLst/>
          </a:prstGeom>
          <a:noFill/>
        </p:spPr>
      </p:pic>
      <p:pic>
        <p:nvPicPr>
          <p:cNvPr id="35844" name="Picture 4" descr="http://lab-plus.com.ua/products_pictures/c24323.jpg"/>
          <p:cNvPicPr>
            <a:picLocks noChangeAspect="1" noChangeArrowheads="1"/>
          </p:cNvPicPr>
          <p:nvPr/>
        </p:nvPicPr>
        <p:blipFill>
          <a:blip r:embed="rId3"/>
          <a:srcRect b="3141"/>
          <a:stretch>
            <a:fillRect/>
          </a:stretch>
        </p:blipFill>
        <p:spPr bwMode="auto">
          <a:xfrm>
            <a:off x="1500166" y="1857364"/>
            <a:ext cx="2214578" cy="38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5. Свойства водорода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28802"/>
            <a:ext cx="7772400" cy="471490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sz="3200" b="1" dirty="0" smtClean="0"/>
              <a:t>Первый я на белом свете:</a:t>
            </a:r>
            <a:br>
              <a:rPr lang="ru-RU" sz="3200" b="1" dirty="0" smtClean="0"/>
            </a:br>
            <a:r>
              <a:rPr lang="ru-RU" sz="3200" b="1" dirty="0" smtClean="0"/>
              <a:t>Во Вселенной, на планете,</a:t>
            </a:r>
            <a:br>
              <a:rPr lang="ru-RU" sz="3200" b="1" dirty="0" smtClean="0"/>
            </a:br>
            <a:r>
              <a:rPr lang="ru-RU" sz="3200" b="1" dirty="0" smtClean="0"/>
              <a:t>Превращаюсь в лёгкий гелий,</a:t>
            </a:r>
            <a:br>
              <a:rPr lang="ru-RU" sz="3200" b="1" dirty="0" smtClean="0"/>
            </a:br>
            <a:r>
              <a:rPr lang="ru-RU" sz="3200" b="1" dirty="0" smtClean="0"/>
              <a:t>Зажигаю солнце в небе.</a:t>
            </a:r>
          </a:p>
          <a:p>
            <a:pPr algn="ctr">
              <a:buNone/>
            </a:pPr>
            <a:r>
              <a:rPr lang="ru-RU" sz="3200" b="1" dirty="0" smtClean="0"/>
              <a:t>     Гость из космоса пришёл,</a:t>
            </a:r>
            <a:br>
              <a:rPr lang="ru-RU" sz="3200" b="1" dirty="0" smtClean="0"/>
            </a:br>
            <a:r>
              <a:rPr lang="ru-RU" sz="3200" b="1" dirty="0" smtClean="0"/>
              <a:t>В воде приют себе нашёл,</a:t>
            </a:r>
          </a:p>
          <a:p>
            <a:pPr algn="ctr">
              <a:buNone/>
            </a:pPr>
            <a:r>
              <a:rPr lang="ru-RU" sz="3200" b="1" dirty="0" smtClean="0"/>
              <a:t>Про вкус и запах я забыл,</a:t>
            </a:r>
          </a:p>
          <a:p>
            <a:pPr algn="ctr">
              <a:buNone/>
            </a:pPr>
            <a:r>
              <a:rPr lang="ru-RU" sz="3200" b="1" dirty="0" smtClean="0"/>
              <a:t>А в смеси с воздухом что натворил?</a:t>
            </a:r>
          </a:p>
          <a:p>
            <a:pPr algn="ctr">
              <a:buNone/>
            </a:pPr>
            <a:r>
              <a:rPr lang="ru-RU" sz="3200" b="1" dirty="0" smtClean="0"/>
              <a:t>     Я, газ легчайший и бесцветный,</a:t>
            </a:r>
            <a:br>
              <a:rPr lang="ru-RU" sz="3200" b="1" dirty="0" smtClean="0"/>
            </a:br>
            <a:r>
              <a:rPr lang="ru-RU" sz="3200" b="1" dirty="0" smtClean="0"/>
              <a:t>Неядовитый и безвредный.</a:t>
            </a:r>
            <a:br>
              <a:rPr lang="ru-RU" sz="3200" b="1" dirty="0" smtClean="0"/>
            </a:br>
            <a:r>
              <a:rPr lang="ru-RU" sz="3200" b="1" dirty="0" smtClean="0"/>
              <a:t>Соединяясь с кислородом,</a:t>
            </a:r>
            <a:br>
              <a:rPr lang="ru-RU" sz="3200" b="1" dirty="0" smtClean="0"/>
            </a:br>
            <a:r>
              <a:rPr lang="ru-RU" sz="3200" b="1" dirty="0" smtClean="0"/>
              <a:t>Я для питья даю вам воду</a:t>
            </a:r>
            <a:r>
              <a:rPr lang="ru-RU" sz="3200" b="1" dirty="0" smtClean="0"/>
              <a:t>.</a:t>
            </a:r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Выпишите в тетрадь перечисленные свойства водорода.</a:t>
            </a:r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endParaRPr lang="ru-RU" sz="3200" b="1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6. Применение водорода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214554"/>
            <a:ext cx="8501122" cy="4357718"/>
          </a:xfrm>
        </p:spPr>
        <p:txBody>
          <a:bodyPr/>
          <a:lstStyle/>
          <a:p>
            <a:r>
              <a:rPr lang="ru-RU" sz="3200" b="1" dirty="0" smtClean="0">
                <a:latin typeface="Cambria" pitchFamily="18" charset="0"/>
              </a:rPr>
              <a:t>Производство азотной и соляной кислот (для удобрений)</a:t>
            </a:r>
          </a:p>
          <a:p>
            <a:r>
              <a:rPr lang="ru-RU" sz="3200" b="1" dirty="0" smtClean="0">
                <a:latin typeface="Cambria" pitchFamily="18" charset="0"/>
              </a:rPr>
              <a:t>Восстановление металлов</a:t>
            </a:r>
          </a:p>
          <a:p>
            <a:r>
              <a:rPr lang="ru-RU" sz="3200" b="1" dirty="0" smtClean="0">
                <a:latin typeface="Cambria" pitchFamily="18" charset="0"/>
              </a:rPr>
              <a:t>Резание и сварка металлов</a:t>
            </a:r>
          </a:p>
          <a:p>
            <a:r>
              <a:rPr lang="ru-RU" sz="3200" b="1" dirty="0" smtClean="0">
                <a:latin typeface="Cambria" pitchFamily="18" charset="0"/>
              </a:rPr>
              <a:t>Топливо в </a:t>
            </a:r>
            <a:r>
              <a:rPr lang="ru-RU" sz="3200" b="1" dirty="0" smtClean="0">
                <a:latin typeface="Cambria" pitchFamily="18" charset="0"/>
              </a:rPr>
              <a:t>двигателях</a:t>
            </a:r>
          </a:p>
          <a:p>
            <a:r>
              <a:rPr lang="ru-RU" sz="3200" b="1" dirty="0" smtClean="0">
                <a:latin typeface="Cambria" pitchFamily="18" charset="0"/>
              </a:rPr>
              <a:t>……</a:t>
            </a:r>
            <a:endParaRPr lang="ru-RU" sz="3200" b="1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74638"/>
            <a:ext cx="5572164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Дирижабль 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4377720" cy="47339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000496" y="1071546"/>
            <a:ext cx="4929222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1937 год</a:t>
            </a:r>
          </a:p>
          <a:p>
            <a:pPr marL="0" indent="0" algn="ctr">
              <a:buNone/>
            </a:pPr>
            <a:r>
              <a:rPr lang="ru-RU" b="1" dirty="0" smtClean="0"/>
              <a:t>      В воздухе сгорел крупнейший в мире</a:t>
            </a:r>
          </a:p>
          <a:p>
            <a:pPr marL="0" indent="0" algn="ctr">
              <a:buNone/>
            </a:pPr>
            <a:r>
              <a:rPr lang="ru-RU" b="1" dirty="0" smtClean="0"/>
              <a:t>(в два футбольных поля размером) заполненный водородом немецкий дирижабль «Гинденбург»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&amp;Pcy;&amp;rcy;&amp;icy;&amp;mcy;&amp;iecy;&amp;ncy;&amp;iecy;&amp;ncy;&amp;icy;&amp;iecy;: &amp;Ncy;&amp;acy;&amp;rcy;&amp;acy;&amp;bcy;&amp;ocy;&amp;tcy;&amp;acy;&amp;vcy; &amp;vcy; &amp;dcy;&amp;ocy;&amp;scy;&amp;tcy;&amp;acy;&amp;tcy;&amp;ocy;&amp;chcy;&amp;ncy;&amp;ocy;&amp;mcy; &amp;kcy;&amp;ocy;&amp;lcy;&amp;icy;&amp;chcy;&amp;iecy;&amp;scy;&amp;tcy;&amp;vcy;&amp;iecy; &amp;ecy;&amp;tcy;&amp;ocy;&amp;tcy; &amp;lcy;&amp;iecy;&amp;gcy;&amp;kcy;&amp;icy;&amp;jcy; &amp;gcy;&amp;acy;&amp;zcy;, &amp;lcy;&amp;yucy;&amp;dcy;&amp;icy; &amp;scy;&amp;ncy;&amp;acy;&amp;chcy;&amp;acy;&amp;lcy;&amp;acy; &amp;pcy;&amp;rcy;&amp;icy;&amp;scy;&amp;pcy;&amp;ocy;&amp;scy;&amp;ocy;&amp;bcy;&amp;icy;&amp;lcy;&amp;icy; &amp;iecy;&amp;gcy;&amp;ocy; &amp;dcy;&amp;lcy;&amp;yacy; &amp;vcy;&amp;ocy;&amp;zcy;&amp;dcy;&amp;ucy;&amp;shcy;&amp;ncy;&amp;ycy;&amp;khcy; &amp;pcy;&amp;ocy;&amp;lcy;&amp;iecy;&amp;tcy;&amp;ocy;&amp;vcy;. &amp;Vcy; &amp;ecy;&amp;tcy;&amp;ocy;&amp;mcy; &amp;kcy;&amp;acy;&amp;chcy;&amp;iecy;&amp;scy;&amp;tcy;&amp;vcy;&amp;iecy; &amp;pcy;&amp;iecy;&amp;rcy;&amp;vcy;&amp;ycy;&amp;jcy; &amp;ecy;&amp;lcy;&amp;iecy;&amp;mcy;&amp;iecy;&amp;ncy;&amp;tcy; &amp;Tcy;&amp;acy;&amp;bcy;&amp;lcy;&amp;icy;&amp;tscy;&amp;ycy; &amp;Mcy;&amp;iecy;&amp;ncy;&amp;dcy;&amp;iecy;&amp;lcy;&amp;iecy;&amp;iecy;&amp;vcy;&amp;acy; &amp;pcy;&amp;rcy;&amp;icy;&amp;mcy;&amp;iecy;&amp;ncy;&amp;yacy;&amp;lcy;&amp;icy; &amp;vcy;&amp;pcy;&amp;lcy;&amp;ocy;&amp;tcy;&amp;softcy; &amp;dcy;&amp;ocy; 1937 &amp;gcy;&amp;ocy;&amp;dcy;&amp;acy;, &amp;kcy;&amp;ocy;&amp;gcy;&amp;dcy;&amp;acy; &amp;vcy; &amp;vcy;&amp;ocy;&amp;zcy;&amp;dcy;&amp;ucy;&amp;khcy;&amp;iecy; &amp;scy;&amp;gcy;&amp;ocy;&amp;rcy;&amp;iecy;&amp;lcy; &amp;kcy;&amp;rcy;&amp;ucy;&amp;pcy;&amp;ncy;&amp;iecy;&amp;jcy;&amp;shcy;&amp;icy;&amp;jcy; &amp;vcy; &amp;mcy;&amp;icy;&amp;rcy;&amp;iecy;, &amp;vcy; &amp;dcy;&amp;vcy;&amp;acy; &amp;fcy;&amp;ucy;&amp;tcy;&amp;bcy;&amp;ocy;&amp;lcy;&amp;softcy;&amp;ncy;&amp;ycy;&amp;khcy; &amp;pcy;&amp;ocy;&amp;lcy;&amp;yacy; &amp;rcy;&amp;acy;&amp;zcy;&amp;mcy;&amp;iecy;&amp;rcy;&amp;ocy;&amp;mcy;, &amp;zcy;&amp;acy;&amp;pcy;&amp;ocy;&amp;lcy;&amp;ncy;&amp;iecy;&amp;ncy;&amp;ncy;&amp;ycy;&amp;jcy; &amp;vcy;&amp;ocy;&amp;dcy;&amp;ocy;&amp;rcy;&amp;ocy;&amp;dcy;&amp;ocy;&amp;mcy; &amp;ncy;&amp;iecy;&amp;mcy;&amp;iecy;&amp;tscy;&amp;kcy;&amp;icy;&amp;jcy; &amp;dcy;&amp;icy;&amp;rcy;&amp;icy;&amp;zhcy;&amp;acy;&amp;bcy;&amp;lcy;&amp;softcy; «&amp;Gcy;&amp;icy;&amp;ncy;&amp;dcy;&amp;iecy;&amp;ncy;&amp;bcy;&amp;ucy;&amp;rcy;&amp;gcy;». &amp;Kcy;&amp;acy;&amp;tcy;&amp;acy;&amp;scy;&amp;tcy;&amp;rcy;&amp;ocy;&amp;fcy;&amp;acy; &amp;ucy;&amp;ncy;&amp;iecy;&amp;scy;&amp;lcy;&amp;acy; &amp;zhcy;&amp;icy;&amp;zcy;&amp;ncy;&amp;icy; 36 &amp;chcy;&amp;iecy;&amp;lcy;&amp;ocy;&amp;vcy;&amp;iecy;&amp;kcy;, &amp;icy; &amp;ncy;&amp;acy; &amp;tcy;&amp;acy;&amp;kcy;&amp;ocy;&amp;mcy; &amp;icy;&amp;scy;&amp;pcy;&amp;ocy;&amp;lcy;&amp;softcy;&amp;zcy;&amp;ocy;&amp;vcy;&amp;acy;&amp;ncy;&amp;icy;&amp;icy; &amp;vcy;&amp;ocy;&amp;dcy;&amp;ocy;&amp;rcy;&amp;ocy;&amp;dcy;&amp;acy; &amp;bcy;&amp;ycy;&amp;lcy;&amp;pcy;&amp;ocy;&amp;scy;&amp;tcy;&amp;acy;&amp;vcy;&amp;lcy;&amp;iecy;&amp;ncy; &amp;kcy;&amp;rcy;&amp;iecy;&amp;scy;&amp;t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429024" cy="3525038"/>
          </a:xfrm>
          <a:prstGeom prst="rect">
            <a:avLst/>
          </a:prstGeom>
          <a:noFill/>
        </p:spPr>
      </p:pic>
      <p:pic>
        <p:nvPicPr>
          <p:cNvPr id="4098" name="Picture 2" descr="http://www.livejournal.ru/static/files/themes/quote/8862_s640x480-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67274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http://s4.images.drive2.ru/user.blog.photos/x3/4400/000/000/101/ede/88cd576642bf5ffd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14290"/>
            <a:ext cx="3905277" cy="2928958"/>
          </a:xfrm>
          <a:prstGeom prst="rect">
            <a:avLst/>
          </a:prstGeom>
          <a:noFill/>
        </p:spPr>
      </p:pic>
      <p:pic>
        <p:nvPicPr>
          <p:cNvPr id="5" name="Picture 2" descr="http://nbene.narod.ru/wallpapers/car/ca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929090" cy="2946818"/>
          </a:xfrm>
          <a:prstGeom prst="rect">
            <a:avLst/>
          </a:prstGeom>
          <a:noFill/>
        </p:spPr>
      </p:pic>
      <p:pic>
        <p:nvPicPr>
          <p:cNvPr id="8194" name="Picture 2" descr="http://www.sciencemuseum.org.uk/energy/media/images/25b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357562"/>
            <a:ext cx="4285331" cy="322471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img0.liveinternet.ru/images/attach/c/0/35/9/35009877_bo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6675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4714908" cy="464347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Почему…</a:t>
            </a:r>
          </a:p>
          <a:p>
            <a:r>
              <a:rPr lang="ru-RU" sz="5100" b="1" dirty="0" smtClean="0"/>
              <a:t>мыльные пузыри наполненные водородом, поднимаются вверх?</a:t>
            </a:r>
          </a:p>
          <a:p>
            <a:endParaRPr lang="ru-RU" sz="5100" b="1" dirty="0" smtClean="0"/>
          </a:p>
          <a:p>
            <a:r>
              <a:rPr lang="ru-RU" sz="5100" b="1" dirty="0" smtClean="0"/>
              <a:t>на высоте 50 км от Земли в атмосфере содержится 3% водорода, а на высоте 100 км – 95%?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428604"/>
            <a:ext cx="4286280" cy="4000528"/>
          </a:xfrm>
          <a:solidFill>
            <a:schemeClr val="accent1"/>
          </a:solidFill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5100" b="1" dirty="0" smtClean="0"/>
              <a:t>Предложите способ, с помощью которого можно определить, в каком из двух одинаковых баллонов содержится водород, а в каком – кислород.</a:t>
            </a:r>
            <a:endParaRPr lang="ru-RU" sz="5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Оцените степень усвоения </a:t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пунктов плана на уроке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4214842" cy="49101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1. История открытия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2. Распространение в природе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3. Водород как химический элемент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4. Получение водорода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5. Свойства водорода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6. Применение водорода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0" y="2071678"/>
            <a:ext cx="4429156" cy="42862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latin typeface="Cambria" pitchFamily="18" charset="0"/>
              </a:rPr>
              <a:t>V</a:t>
            </a:r>
            <a:r>
              <a:rPr lang="ru-RU" sz="3200" b="1" dirty="0" smtClean="0">
                <a:latin typeface="Cambria" pitchFamily="18" charset="0"/>
              </a:rPr>
              <a:t>      это я знаю</a:t>
            </a:r>
          </a:p>
          <a:p>
            <a:pPr>
              <a:buNone/>
            </a:pPr>
            <a:endParaRPr lang="ru-RU" sz="32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Cambria" pitchFamily="18" charset="0"/>
              </a:rPr>
              <a:t>-     не знаю</a:t>
            </a:r>
          </a:p>
          <a:p>
            <a:pPr>
              <a:buNone/>
            </a:pPr>
            <a:endParaRPr lang="ru-RU" sz="32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Cambria" pitchFamily="18" charset="0"/>
              </a:rPr>
              <a:t>?     нужно еще спросить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357422" y="357166"/>
            <a:ext cx="4552952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D60093"/>
              </a:solidFill>
              <a:latin typeface="Monotype Corsiva" pitchFamily="66" charset="0"/>
              <a:cs typeface="Arial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28596" y="785812"/>
            <a:ext cx="7815263" cy="5394326"/>
            <a:chOff x="405" y="495"/>
            <a:chExt cx="4923" cy="3398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05" y="3375"/>
              <a:ext cx="14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00FF"/>
                  </a:solidFill>
                </a:rPr>
                <a:t>Мне было интересно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544" y="2688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 dirty="0">
                <a:solidFill>
                  <a:srgbClr val="0066FF"/>
                </a:solidFill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496" y="495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0066FF"/>
                  </a:solidFill>
                </a:rPr>
                <a:t>Здорово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888" y="3600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 dirty="0">
                <a:solidFill>
                  <a:srgbClr val="3399FF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38200" y="1214438"/>
            <a:ext cx="8153400" cy="2830513"/>
            <a:chOff x="528" y="765"/>
            <a:chExt cx="5136" cy="1783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28" y="765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0000"/>
                  </a:solidFill>
                </a:rPr>
                <a:t>Важная тема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792" y="1104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1" dirty="0">
                <a:solidFill>
                  <a:srgbClr val="FF0066"/>
                </a:solidFill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792" y="2025"/>
              <a:ext cx="187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solidFill>
                    <a:srgbClr val="FF0066"/>
                  </a:solidFill>
                </a:rPr>
                <a:t>Ничего особенного</a:t>
              </a:r>
            </a:p>
          </p:txBody>
        </p: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643042" y="3571876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</a:rPr>
              <a:t>Ничего не понятно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28596" y="2643182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Есть вопросы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643306" y="2857496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996633"/>
                </a:solidFill>
              </a:rPr>
              <a:t>Было скучно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262658" y="47244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B050"/>
                </a:solidFill>
              </a:rPr>
              <a:t>Узнал(а) много нового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143240" y="4643446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66FF"/>
                </a:solidFill>
              </a:rPr>
              <a:t>Я молодец!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2986058" y="5638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Легкая тема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429124" y="1928802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00FF"/>
                </a:solidFill>
              </a:rPr>
              <a:t>Урок понравился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План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1. История открытия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2. Распространение в природе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3. Водород как химический элемент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4. Получение водорода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5. Свойства водорода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6. Применение водорода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614366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1. История открытия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68" y="1714488"/>
            <a:ext cx="5114932" cy="5143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1766 год</a:t>
            </a:r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  Генри Кавендиш</a:t>
            </a:r>
            <a:r>
              <a:rPr lang="ru-RU" sz="3600" b="1" dirty="0" smtClean="0">
                <a:latin typeface="Cambria" pitchFamily="18" charset="0"/>
              </a:rPr>
              <a:t>, английский физик и  химик</a:t>
            </a:r>
          </a:p>
          <a:p>
            <a:pPr marL="0" indent="0" algn="ctr">
              <a:buNone/>
            </a:pPr>
            <a:endParaRPr lang="ru-RU" sz="3600" b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Cambria" pitchFamily="18" charset="0"/>
              </a:rPr>
              <a:t>«горючий воздух»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Cambria" pitchFamily="18" charset="0"/>
              </a:rPr>
              <a:t>(при сжигании дает воду)</a:t>
            </a:r>
          </a:p>
        </p:txBody>
      </p:sp>
      <p:pic>
        <p:nvPicPr>
          <p:cNvPr id="25602" name="Picture 2" descr="&amp;Icy;&amp;scy;&amp;tcy;&amp;ocy;&amp;rcy;&amp;icy;&amp;yacy; &amp;ocy;&amp;tcy;&amp;kcy;&amp;rcy;&amp;ycy;&amp;tcy;&amp;icy;&amp;yacy;. &amp;Vcy;&amp;pcy;&amp;iecy;&amp;rcy;&amp;vcy;&amp;ycy;&amp;iecy; &amp;ecy;&amp;tcy;&amp;ocy;&amp;tcy; &amp;gcy;&amp;acy;&amp;zcy; &amp;vcy; &amp;chcy;&amp;icy;&amp;scy;&amp;tcy;&amp;ocy;&amp;mcy; &amp;vcy;&amp;icy;&amp;dcy;&amp;iecy; &amp;vcy;&amp;ycy;&amp;dcy;&amp;iecy;&amp;lcy;&amp;icy;&amp;lcy; 240 &amp;lcy;&amp;iecy;&amp;tcy; &amp;ncy;&amp;acy;&amp;zcy;&amp;acy;&amp;dcy; &amp;acy;&amp;ncy;&amp;gcy;&amp;lcy;&amp;icy;&amp;jcy;&amp;scy;&amp;kcy;&amp;icy;&amp;jcy; &amp;khcy;&amp;icy;&amp;mcy;&amp;icy;&amp;kcy; &amp;Gcy;&amp;iecy;&amp;ncy;&amp;rcy;&amp;icy; &amp;Kcy;&amp;acy;&amp;vcy;&amp;iecy;&amp;ncy;&amp;dcy;&amp;icy;&amp;shcy;. &amp;Scy;&amp;vcy;&amp;ocy;&amp;jcy;&amp;scy;&amp;tcy;&amp;vcy;&amp;acy; &amp;pcy;&amp;ocy;&amp;lcy;&amp;ucy;&amp;chcy;&amp;iecy;&amp;ncy;&amp;ncy;&amp;ocy;&amp;gcy;&amp;ocy; &amp;icy;&amp;mcy; &amp;gcy;&amp;acy;&amp;zcy;&amp;acy; &amp;bcy;&amp;ycy;&amp;lcy;&amp;icy; &amp;ncy;&amp;acy;&amp;scy;&amp;tcy;&amp;ocy;&amp;lcy;&amp;softcy;&amp;kcy;&amp;ocy; &amp;ucy;&amp;dcy;&amp;icy;&amp;vcy;&amp;icy;&amp;tcy;&amp;iecy;&amp;lcy;&amp;softcy;&amp;ncy;&amp;ycy;, &amp;chcy;&amp;tcy;&amp;ocy; &amp;ucy;&amp;chcy;&amp;iecy;&amp;ncy;&amp;ycy;&amp;jcy; &amp;pcy;&amp;rcy;&amp;icy;&amp;ncy;&amp;yacy;&amp;lcy; &amp;iecy;&amp;gcy;&amp;ocy; &amp;zcy;&amp;acy; &amp;lcy;&amp;iecy;&amp;gcy;&amp;iecy;&amp;ncy;&amp;dcy;&amp;acy;&amp;rcy;&amp;ncy;&amp;ycy;&amp;jcy; «&amp;fcy;&amp;lcy;&amp;ocy;&amp;gcy;&amp;icy;&amp;scy;&amp;tcy;&amp;ocy;&amp;ncy;», «&amp;tcy;&amp;iecy;&amp;pcy;&amp;lcy;&amp;ocy;&amp;rcy;&amp;ocy;&amp;dcy;» — &amp;vcy;&amp;iecy;&amp;shchcy;&amp;iecy;&amp;scy;&amp;tcy;&amp;vcy;&amp;ocy;, &amp;pcy;&amp;ocy; &amp;kcy;&amp;acy;&amp;ncy;&amp;ocy;&amp;ncy;&amp;acy;&amp;mcy; &amp;ncy;&amp;acy;&amp;ucy;&amp;kcy;&amp;icy; &amp;tcy;&amp;ocy;&amp;gcy;&amp;ocy; &amp;vcy;&amp;rcy;&amp;iecy;&amp;mcy;&amp;iecy;&amp;ncy;&amp;icy; &amp;ocy;&amp;pcy;&amp;rcy;&amp;iecy;&amp;dcy;&amp;iecy;&amp;lcy;&amp;yacy;&amp;vcy;&amp;shcy;&amp;iecy;&amp;iecy; &amp;tcy;&amp;iecy;&amp;mcy;&amp;pcy;&amp;iecy;&amp;rcy;&amp;acy;&amp;tcy;&amp;ucy;&amp;rcy;&amp;ucy; &amp;tcy;&amp;iecy;&amp;lcy;. &amp;Ocy;&amp;ncy; &amp;pcy;&amp;rcy;&amp;iecy;&amp;kcy;&amp;rcy;&amp;acy;&amp;scy;&amp;ncy;&amp;ocy; &amp;gcy;&amp;ocy;&amp;rcy;&amp;iecy;&amp;lcy; (&amp;acy; &amp;ocy;&amp;gcy;&amp;ocy;&amp;ncy;&amp;softcy; &amp;scy;&amp;chcy;&amp;icy;&amp;tcy;&amp;acy;&amp;lcy;&amp;scy;&amp;yacy; &amp;pcy;&amp;ocy;&amp;chcy;&amp;tcy;&amp;icy; &amp;chcy;&amp;icy;&amp;scy;&amp;tcy;&amp;ycy;&amp;mcy; &amp;fcy;&amp;lcy;&amp;ocy;&amp;gcy;&amp;icy;&amp;scy;&amp;tcy;&amp;ocy;&amp;ncy;&amp;ocy;&amp;mcy;), &amp;bcy;&amp;ycy;&amp;lcy; &amp;ncy;&amp;iecy;&amp;ocy;&amp;bcy;&amp;ycy;&amp;chcy;&amp;acy;&amp;jcy;&amp;ncy;&amp;ocy; &amp;lcy;&amp;iecy;&amp;gcy;&amp;ocy;&amp;kcy;, &amp;vcy; 15 &amp;rcy;&amp;acy;&amp;zcy; &amp;lcy;&amp;iecy;&amp;gcy;&amp;chcy;&amp;iecy; &amp;vcy;&amp;ocy;&amp;zcy;&amp;dcy;&amp;ucy;&amp;acy;, &amp;khcy;&amp;ocy;&amp;rcy;&amp;ocy;&amp;shcy;&amp;ocy; &amp;vcy;&amp;pcy;&amp;icy;&amp;tcy;&amp;ycy;&amp;vcy;&amp;acy;&amp;lcy;&amp;scy;&amp;yacy; &amp;mcy;&amp;iecy;&amp;tcy;&amp;acy;&amp;lcy;&amp;lcy;&amp;acy;&amp;mcy;&amp;icy; &amp;icy; &amp;tcy;&amp;acy;&amp;kcy; &amp;dcy;&amp;acy;&amp;lcy;&amp;iecy;&amp;ie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357298"/>
            <a:ext cx="335563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1600200"/>
            <a:ext cx="492922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Cambria" pitchFamily="18" charset="0"/>
              </a:rPr>
              <a:t>1783 год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200" b="1" dirty="0" err="1" smtClean="0">
                <a:latin typeface="Cambria" pitchFamily="18" charset="0"/>
              </a:rPr>
              <a:t>Антуан-Лоран</a:t>
            </a:r>
            <a:r>
              <a:rPr lang="ru-RU" sz="4200" b="1" dirty="0" smtClean="0">
                <a:latin typeface="Cambria" pitchFamily="18" charset="0"/>
              </a:rPr>
              <a:t> </a:t>
            </a:r>
            <a:r>
              <a:rPr lang="ru-RU" sz="4200" b="1" dirty="0" smtClean="0">
                <a:solidFill>
                  <a:srgbClr val="FF0000"/>
                </a:solidFill>
                <a:latin typeface="Cambria" pitchFamily="18" charset="0"/>
              </a:rPr>
              <a:t>Лавуазье</a:t>
            </a:r>
            <a:r>
              <a:rPr lang="ru-RU" sz="4200" b="1" dirty="0" smtClean="0">
                <a:latin typeface="Cambria" pitchFamily="18" charset="0"/>
              </a:rPr>
              <a:t>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200" b="1" dirty="0" smtClean="0">
                <a:latin typeface="Cambria" pitchFamily="18" charset="0"/>
              </a:rPr>
              <a:t>французский химик</a:t>
            </a:r>
          </a:p>
          <a:p>
            <a:pPr algn="ctr">
              <a:lnSpc>
                <a:spcPct val="120000"/>
              </a:lnSpc>
              <a:buNone/>
            </a:pPr>
            <a:endParaRPr lang="ru-RU" sz="4200" b="1" dirty="0" smtClean="0">
              <a:latin typeface="Cambria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4200" b="1" dirty="0" smtClean="0">
                <a:latin typeface="Cambria" pitchFamily="18" charset="0"/>
              </a:rPr>
              <a:t>«горячий воздух»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200" b="1" dirty="0" smtClean="0">
                <a:latin typeface="Cambria" pitchFamily="18" charset="0"/>
              </a:rPr>
              <a:t> входит в состав воды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6626" name="Picture 2" descr="&amp;Dcy;&amp;rcy;&amp;ucy;&amp;gcy;&amp;ocy;&amp;jcy; &amp;vcy;&amp;iecy;&amp;lcy;&amp;icy;&amp;kcy;&amp;icy;&amp;jcy; &amp;khcy;&amp;icy;&amp;mcy;&amp;icy;&amp;kcy;, &amp;fcy;&amp;rcy;&amp;acy;&amp;ncy;&amp;tscy;&amp;ucy;&amp;zcy; &amp;Acy;&amp;ncy;&amp;tcy;&amp;ucy;&amp;acy;&amp;ncy;-&amp;Lcy;&amp;ocy;&amp;rcy;&amp;acy;&amp;ncy; &amp;Lcy;&amp;acy;&amp;vcy;&amp;ucy;&amp;acy;&amp;zcy;&amp;softcy;&amp;iecy;, &amp;ucy;&amp;zhcy;&amp;iecy; &amp;vcy; 1787 &amp;gcy;&amp;ocy;&amp;dcy;&amp;ucy; &amp;dcy;&amp;ocy;&amp;kcy;&amp;acy;&amp;zcy;&amp;acy;&amp;lcy;, &amp;chcy;&amp;tcy;&amp;ocy; &amp;pcy;&amp;ocy;&amp;lcy;&amp;ucy;&amp;chcy;&amp;iecy;&amp;ncy;&amp;ncy;&amp;ocy;&amp;iecy; &amp;Kcy;&amp;acy;&amp;vcy;&amp;iecy;&amp;ncy;&amp;dcy;&amp;icy;&amp;shcy;&amp;iecy;&amp;mcy; &amp;vcy;&amp;iecy;&amp;shchcy;&amp;iecy;&amp;scy;&amp;tcy;&amp;vcy;&amp;ocy; — &amp;vcy;&amp;pcy;&amp;ocy;&amp;lcy;&amp;ncy;&amp;iecy; &amp;ocy;&amp;bcy;&amp;ycy;&amp;chcy;&amp;ncy;&amp;ycy;&amp;jcy;, &amp;khcy;&amp;ocy;&amp;tcy;&amp;yacy; &amp;icy; &amp;ocy;&amp;chcy;&amp;iecy;&amp;ncy;&amp;softcy; &amp;icy;&amp;ncy;&amp;tcy;&amp;iecy;&amp;rcy;&amp;iecy;&amp;scy;&amp;ncy;&amp;ycy;&amp;jcy; &amp;khcy;&amp;icy;&amp;mcy;&amp;icy;&amp;chcy;&amp;iecy;&amp;scy;&amp;kcy;&amp;icy;&amp;jcy; &amp;ecy;&amp;lcy;&amp;iecy;&amp;mcy;&amp;iecy;&amp;ncy;&amp;tcy;. &amp;Scy;&amp;vcy;&amp;ocy;&amp;iecy; &amp;ncy;&amp;acy;&amp;zcy;&amp;vcy;&amp;acy;&amp;ncy;&amp;icy;&amp;iecy; &amp;ocy;&amp;ncy; &amp;pcy;&amp;ocy;&amp;lcy;&amp;ucy;&amp;chcy;&amp;icy;&amp;lcy; &amp;ocy;&amp;tcy;&amp;tcy;&amp;ocy;&amp;gcy;&amp;ocy;, &amp;chcy;&amp;tcy;&amp;ocy; &amp;pcy;&amp;rcy;&amp;icy; &amp;gcy;&amp;ocy;&amp;rcy;&amp;iecy;&amp;ncy;&amp;icy;&amp;icy; &amp;dcy;&amp;acy;&amp;vcy;&amp;acy;&amp;lcy; &amp;ncy;&amp;iecy; &amp;dcy;&amp;ycy;&amp;mcy;, &amp;scy;&amp;acy;&amp;zhcy;&amp;ucy; &amp;icy; &amp;kcy;&amp;ocy;&amp;pcy;&amp;ocy;&amp;tcy;&amp;softcy;, &amp;acy; &amp;vcy;&amp;ocy;&amp;dcy;&amp;u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51162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2.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Распространение в природе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4163406" cy="505303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Во Вселенной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92% всех атомов </a:t>
            </a:r>
            <a:r>
              <a:rPr lang="ru-RU" sz="3600" dirty="0" smtClean="0"/>
              <a:t>                   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714876" y="1447800"/>
            <a:ext cx="4286280" cy="50530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b="1" dirty="0" smtClean="0">
              <a:latin typeface="Cambria" pitchFamily="18" charset="0"/>
            </a:endParaRPr>
          </a:p>
          <a:p>
            <a:pPr>
              <a:buNone/>
            </a:pPr>
            <a:endParaRPr lang="ru-RU" sz="2800" b="1" dirty="0" smtClean="0">
              <a:latin typeface="Cambria" pitchFamily="18" charset="0"/>
            </a:endParaRPr>
          </a:p>
          <a:p>
            <a:pPr>
              <a:buNone/>
            </a:pPr>
            <a:endParaRPr lang="ru-RU" sz="2800" b="1" dirty="0" smtClean="0">
              <a:latin typeface="Cambria" pitchFamily="18" charset="0"/>
            </a:endParaRPr>
          </a:p>
          <a:p>
            <a:pPr>
              <a:buNone/>
            </a:pPr>
            <a:endParaRPr lang="ru-RU" sz="2800" b="1" dirty="0" smtClean="0">
              <a:latin typeface="Cambria" pitchFamily="18" charset="0"/>
            </a:endParaRPr>
          </a:p>
          <a:p>
            <a:pPr>
              <a:buNone/>
            </a:pPr>
            <a:endParaRPr lang="ru-RU" sz="2800" b="1" dirty="0" smtClean="0">
              <a:latin typeface="Cambria" pitchFamily="18" charset="0"/>
            </a:endParaRPr>
          </a:p>
          <a:p>
            <a:pPr>
              <a:buNone/>
            </a:pPr>
            <a:endParaRPr lang="ru-RU" sz="2800" b="1" dirty="0" smtClean="0">
              <a:latin typeface="Cambria" pitchFamily="18" charset="0"/>
            </a:endParaRPr>
          </a:p>
          <a:p>
            <a:pPr>
              <a:buNone/>
            </a:pPr>
            <a:endParaRPr lang="ru-RU" sz="2800" b="1" dirty="0" smtClean="0">
              <a:latin typeface="Cambria" pitchFamily="18" charset="0"/>
            </a:endParaRPr>
          </a:p>
          <a:p>
            <a:pPr>
              <a:buNone/>
            </a:pPr>
            <a:endParaRPr lang="ru-RU" sz="2800" b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Cambria" pitchFamily="18" charset="0"/>
              </a:rPr>
              <a:t>Солнце                                           (73% массы) </a:t>
            </a:r>
          </a:p>
          <a:p>
            <a:endParaRPr lang="ru-RU" dirty="0"/>
          </a:p>
        </p:txBody>
      </p:sp>
      <p:pic>
        <p:nvPicPr>
          <p:cNvPr id="24578" name="Picture 2" descr="&amp;Vcy;&amp;ocy;&amp;dcy;&amp;ocy;&amp;rcy;&amp;ocy;&amp;dcy; &amp;scy;&amp;acy;&amp;mcy;&amp;ycy;&amp;jcy; &amp;rcy;&amp;acy;&amp;scy;&amp;pcy;&amp;rcy;&amp;ocy;&amp;scy;&amp;tcy;&amp;rcy;&amp;acy;&amp;ncy;&amp;iecy;&amp;ncy;&amp;ncy;&amp;ycy;&amp;jcy; &amp;ecy;&amp;lcy;&amp;iecy;&amp;mcy;&amp;iecy;&amp;ncy;&amp;tcy; &amp;vcy;&amp;ocy; &amp;vcy;&amp;scy;&amp;iecy;&amp;lcy;&amp;iecy;&amp;ncy;&amp;ncy;&amp;ocy;&amp;j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894043" cy="3023946"/>
          </a:xfrm>
          <a:prstGeom prst="rect">
            <a:avLst/>
          </a:prstGeom>
          <a:noFill/>
        </p:spPr>
      </p:pic>
      <p:pic>
        <p:nvPicPr>
          <p:cNvPr id="18438" name="Picture 6" descr="The Sun by the Atmospheric Imaging Assembly of NASA's Solar Dynamics Observatory - 20100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857364"/>
            <a:ext cx="3214710" cy="307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15318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</a:t>
            </a:r>
            <a:r>
              <a:rPr lang="ru-RU" sz="3900" b="1" dirty="0" smtClean="0">
                <a:latin typeface="Cambria" pitchFamily="18" charset="0"/>
              </a:rPr>
              <a:t>Юпитер </a:t>
            </a:r>
          </a:p>
          <a:p>
            <a:pPr>
              <a:buNone/>
            </a:pPr>
            <a:r>
              <a:rPr lang="ru-RU" sz="3900" b="1" dirty="0" smtClean="0">
                <a:latin typeface="Cambria" pitchFamily="18" charset="0"/>
              </a:rPr>
              <a:t>                                               (90% массы)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900" dirty="0" smtClean="0">
                <a:latin typeface="Cambria" pitchFamily="18" charset="0"/>
              </a:rPr>
              <a:t>                                                        </a:t>
            </a:r>
            <a:r>
              <a:rPr lang="ru-RU" sz="3900" b="1" dirty="0" smtClean="0">
                <a:latin typeface="Cambria" pitchFamily="18" charset="0"/>
              </a:rPr>
              <a:t>Сатурн </a:t>
            </a:r>
          </a:p>
          <a:p>
            <a:pPr>
              <a:buNone/>
            </a:pPr>
            <a:r>
              <a:rPr lang="ru-RU" sz="3900" b="1" dirty="0" smtClean="0">
                <a:latin typeface="Cambria" pitchFamily="18" charset="0"/>
              </a:rPr>
              <a:t>                                                  (96% массы)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ile:Jupiter by Cassini-Huyg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3643338" cy="3444609"/>
          </a:xfrm>
          <a:prstGeom prst="rect">
            <a:avLst/>
          </a:prstGeom>
          <a:noFill/>
        </p:spPr>
      </p:pic>
      <p:pic>
        <p:nvPicPr>
          <p:cNvPr id="5" name="Picture 4" descr="Saturn during Equin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4873171" cy="236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8858312" cy="6072230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latin typeface="Cambria" pitchFamily="18" charset="0"/>
              </a:rPr>
              <a:t>В земной коре – 1% от массы (десятый по распространенности элемент</a:t>
            </a:r>
            <a:r>
              <a:rPr lang="ru-RU" sz="3600" b="1" dirty="0" smtClean="0">
                <a:latin typeface="Cambria" pitchFamily="18" charset="0"/>
              </a:rPr>
              <a:t>)</a:t>
            </a:r>
          </a:p>
          <a:p>
            <a:pPr>
              <a:buNone/>
            </a:pPr>
            <a:endParaRPr lang="ru-RU" sz="3600" b="1" dirty="0" smtClean="0">
              <a:latin typeface="Cambria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В природе по числу атомов – 17% </a:t>
            </a:r>
            <a:r>
              <a:rPr lang="ru-RU" sz="3600" b="1" dirty="0" smtClean="0">
                <a:latin typeface="Cambria" pitchFamily="18" charset="0"/>
              </a:rPr>
              <a:t>(второе место после кислорода)</a:t>
            </a:r>
          </a:p>
          <a:p>
            <a:pPr>
              <a:buNone/>
            </a:pPr>
            <a:endParaRPr lang="ru-RU" sz="3600" b="1" dirty="0" smtClean="0">
              <a:latin typeface="Cambria" pitchFamily="18" charset="0"/>
            </a:endParaRPr>
          </a:p>
          <a:p>
            <a:r>
              <a:rPr lang="ru-RU" sz="3600" b="1" dirty="0" smtClean="0">
                <a:latin typeface="Cambria" pitchFamily="18" charset="0"/>
              </a:rPr>
              <a:t>В свободном виде – в газах нефтяных скважин, в верхних слоях атмосферы</a:t>
            </a:r>
          </a:p>
          <a:p>
            <a:pPr>
              <a:buNone/>
            </a:pPr>
            <a:endParaRPr lang="ru-RU" sz="3600" b="1" dirty="0" smtClean="0">
              <a:latin typeface="Cambria" pitchFamily="18" charset="0"/>
            </a:endParaRPr>
          </a:p>
          <a:p>
            <a:r>
              <a:rPr lang="ru-RU" sz="3600" b="1" dirty="0" smtClean="0">
                <a:latin typeface="Cambria" pitchFamily="18" charset="0"/>
              </a:rPr>
              <a:t>В воде, в органических соединениях, в белках, жирах, углеводах, 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живых клетках (50%)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latin typeface="Cambria" pitchFamily="18" charset="0"/>
            </a:endParaRPr>
          </a:p>
          <a:p>
            <a:endParaRPr lang="ru-RU" sz="36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3. Водород как химический элемент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000240"/>
            <a:ext cx="8115328" cy="45005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    Используя периодическую таблицу Д.И.Менделеева (стр. 32-33 учебника), опишите водород как химический элемент</a:t>
            </a:r>
          </a:p>
          <a:p>
            <a:pPr>
              <a:buNone/>
            </a:pPr>
            <a:endParaRPr lang="ru-RU" sz="3000" b="1" i="1" dirty="0" smtClean="0">
              <a:solidFill>
                <a:srgbClr val="FF0000"/>
              </a:solidFill>
            </a:endParaRPr>
          </a:p>
          <a:p>
            <a:r>
              <a:rPr lang="ru-RU" sz="3600" b="1" dirty="0" smtClean="0"/>
              <a:t>Находится </a:t>
            </a:r>
            <a:r>
              <a:rPr lang="ru-RU" sz="3600" b="1" dirty="0" smtClean="0"/>
              <a:t>в ….периоде, … ряду, … группе</a:t>
            </a:r>
          </a:p>
          <a:p>
            <a:r>
              <a:rPr lang="ru-RU" sz="3600" b="1" dirty="0" smtClean="0"/>
              <a:t>Химический знак - …</a:t>
            </a:r>
          </a:p>
          <a:p>
            <a:r>
              <a:rPr lang="ru-RU" sz="3600" b="1" dirty="0" smtClean="0"/>
              <a:t>В состав атома входит … протонов, … электронов</a:t>
            </a:r>
          </a:p>
          <a:p>
            <a:r>
              <a:rPr lang="ru-RU" sz="3600" b="1" dirty="0" smtClean="0"/>
              <a:t>Молекула состоит из 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Директор\Рабочий стол\h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652662" cy="48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3c84d7fa4417cb61095a0b9cc749baa60cbb58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</TotalTime>
  <Words>417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Водород</vt:lpstr>
      <vt:lpstr>План </vt:lpstr>
      <vt:lpstr>1. История открытия</vt:lpstr>
      <vt:lpstr>Слайд 4</vt:lpstr>
      <vt:lpstr>           2. Распространение в природе</vt:lpstr>
      <vt:lpstr>Слайд 6</vt:lpstr>
      <vt:lpstr>Слайд 7</vt:lpstr>
      <vt:lpstr>3. Водород как химический элемент</vt:lpstr>
      <vt:lpstr>Слайд 9</vt:lpstr>
      <vt:lpstr>4. Получение водорода</vt:lpstr>
      <vt:lpstr>Слайд 11</vt:lpstr>
      <vt:lpstr>5. Свойства водорода</vt:lpstr>
      <vt:lpstr>6. Применение водорода</vt:lpstr>
      <vt:lpstr>Дирижабль </vt:lpstr>
      <vt:lpstr>Слайд 15</vt:lpstr>
      <vt:lpstr>Слайд 16</vt:lpstr>
      <vt:lpstr>Слайд 17</vt:lpstr>
      <vt:lpstr>Оцените степень усвоения  пунктов плана на уроке</vt:lpstr>
      <vt:lpstr>Слайд 19</vt:lpstr>
    </vt:vector>
  </TitlesOfParts>
  <Company>HOMEINC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28</cp:revision>
  <dcterms:created xsi:type="dcterms:W3CDTF">2012-12-07T11:05:34Z</dcterms:created>
  <dcterms:modified xsi:type="dcterms:W3CDTF">2013-07-12T11:56:12Z</dcterms:modified>
</cp:coreProperties>
</file>