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58" r:id="rId4"/>
    <p:sldId id="313" r:id="rId5"/>
    <p:sldId id="314" r:id="rId6"/>
    <p:sldId id="311" r:id="rId7"/>
    <p:sldId id="275" r:id="rId8"/>
    <p:sldId id="291" r:id="rId9"/>
    <p:sldId id="312" r:id="rId10"/>
    <p:sldId id="276" r:id="rId11"/>
    <p:sldId id="309" r:id="rId12"/>
    <p:sldId id="278" r:id="rId13"/>
    <p:sldId id="279" r:id="rId14"/>
    <p:sldId id="281" r:id="rId15"/>
    <p:sldId id="280" r:id="rId16"/>
    <p:sldId id="259" r:id="rId17"/>
    <p:sldId id="299" r:id="rId18"/>
    <p:sldId id="283" r:id="rId19"/>
    <p:sldId id="285" r:id="rId20"/>
    <p:sldId id="286" r:id="rId21"/>
    <p:sldId id="287" r:id="rId22"/>
    <p:sldId id="288" r:id="rId23"/>
    <p:sldId id="308" r:id="rId24"/>
    <p:sldId id="289" r:id="rId25"/>
    <p:sldId id="290" r:id="rId26"/>
    <p:sldId id="292" r:id="rId27"/>
    <p:sldId id="294" r:id="rId28"/>
    <p:sldId id="295" r:id="rId29"/>
    <p:sldId id="300" r:id="rId30"/>
    <p:sldId id="304" r:id="rId31"/>
    <p:sldId id="301" r:id="rId32"/>
    <p:sldId id="310" r:id="rId33"/>
    <p:sldId id="260" r:id="rId34"/>
    <p:sldId id="261" r:id="rId35"/>
    <p:sldId id="262" r:id="rId36"/>
    <p:sldId id="297" r:id="rId37"/>
    <p:sldId id="298" r:id="rId38"/>
    <p:sldId id="263" r:id="rId39"/>
    <p:sldId id="306" r:id="rId40"/>
    <p:sldId id="316" r:id="rId41"/>
    <p:sldId id="317" r:id="rId42"/>
    <p:sldId id="315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2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5.xml"/><Relationship Id="rId13" Type="http://schemas.openxmlformats.org/officeDocument/2006/relationships/slide" Target="slides/slide30.xml"/><Relationship Id="rId18" Type="http://schemas.openxmlformats.org/officeDocument/2006/relationships/slide" Target="slides/slide36.xml"/><Relationship Id="rId3" Type="http://schemas.openxmlformats.org/officeDocument/2006/relationships/slide" Target="slides/slide20.xml"/><Relationship Id="rId21" Type="http://schemas.openxmlformats.org/officeDocument/2006/relationships/slide" Target="slides/slide39.xml"/><Relationship Id="rId7" Type="http://schemas.openxmlformats.org/officeDocument/2006/relationships/slide" Target="slides/slide24.xml"/><Relationship Id="rId12" Type="http://schemas.openxmlformats.org/officeDocument/2006/relationships/slide" Target="slides/slide29.xml"/><Relationship Id="rId17" Type="http://schemas.openxmlformats.org/officeDocument/2006/relationships/slide" Target="slides/slide35.xml"/><Relationship Id="rId2" Type="http://schemas.openxmlformats.org/officeDocument/2006/relationships/slide" Target="slides/slide19.xml"/><Relationship Id="rId16" Type="http://schemas.openxmlformats.org/officeDocument/2006/relationships/slide" Target="slides/slide34.xml"/><Relationship Id="rId20" Type="http://schemas.openxmlformats.org/officeDocument/2006/relationships/slide" Target="slides/slide38.xml"/><Relationship Id="rId1" Type="http://schemas.openxmlformats.org/officeDocument/2006/relationships/slide" Target="slides/slide18.xml"/><Relationship Id="rId6" Type="http://schemas.openxmlformats.org/officeDocument/2006/relationships/slide" Target="slides/slide23.xml"/><Relationship Id="rId11" Type="http://schemas.openxmlformats.org/officeDocument/2006/relationships/slide" Target="slides/slide28.xml"/><Relationship Id="rId5" Type="http://schemas.openxmlformats.org/officeDocument/2006/relationships/slide" Target="slides/slide22.xml"/><Relationship Id="rId15" Type="http://schemas.openxmlformats.org/officeDocument/2006/relationships/slide" Target="slides/slide33.xml"/><Relationship Id="rId10" Type="http://schemas.openxmlformats.org/officeDocument/2006/relationships/slide" Target="slides/slide27.xml"/><Relationship Id="rId19" Type="http://schemas.openxmlformats.org/officeDocument/2006/relationships/slide" Target="slides/slide37.xml"/><Relationship Id="rId4" Type="http://schemas.openxmlformats.org/officeDocument/2006/relationships/slide" Target="slides/slide21.xml"/><Relationship Id="rId9" Type="http://schemas.openxmlformats.org/officeDocument/2006/relationships/slide" Target="slides/slide26.xml"/><Relationship Id="rId14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425BA-A921-4DC9-A7A1-C4032A9DA06D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9D238-A804-4C58-B7B1-C8BA04D91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114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9D238-A804-4C58-B7B1-C8BA04D917C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7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1C2A-D2F1-4D78-B595-1BFCD7CDD87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90D6-5BDE-4FFC-8CC3-6BFA657F1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1C2A-D2F1-4D78-B595-1BFCD7CDD87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90D6-5BDE-4FFC-8CC3-6BFA657F1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1C2A-D2F1-4D78-B595-1BFCD7CDD87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90D6-5BDE-4FFC-8CC3-6BFA657F1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1C2A-D2F1-4D78-B595-1BFCD7CDD87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90D6-5BDE-4FFC-8CC3-6BFA657F1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1C2A-D2F1-4D78-B595-1BFCD7CDD87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90D6-5BDE-4FFC-8CC3-6BFA657F1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1C2A-D2F1-4D78-B595-1BFCD7CDD87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90D6-5BDE-4FFC-8CC3-6BFA657F1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1C2A-D2F1-4D78-B595-1BFCD7CDD87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90D6-5BDE-4FFC-8CC3-6BFA657F1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1C2A-D2F1-4D78-B595-1BFCD7CDD87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8190D6-5BDE-4FFC-8CC3-6BFA657F1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1C2A-D2F1-4D78-B595-1BFCD7CDD87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90D6-5BDE-4FFC-8CC3-6BFA657F1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1C2A-D2F1-4D78-B595-1BFCD7CDD87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88190D6-5BDE-4FFC-8CC3-6BFA657F1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AC31C2A-D2F1-4D78-B595-1BFCD7CDD87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90D6-5BDE-4FFC-8CC3-6BFA657F1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AC31C2A-D2F1-4D78-B595-1BFCD7CDD87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88190D6-5BDE-4FFC-8CC3-6BFA657F1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7527312" cy="2971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Внутренняя энергия и способы ее изменения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chemeClr val="tx1"/>
                </a:solidFill>
              </a:rPr>
              <a:t>преподаватель   </a:t>
            </a:r>
            <a:r>
              <a:rPr lang="ru-RU" sz="4000" dirty="0" err="1" smtClean="0">
                <a:solidFill>
                  <a:schemeClr val="tx1"/>
                </a:solidFill>
              </a:rPr>
              <a:t>Н.А.Малышева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7451318" cy="804068"/>
          </a:xfrm>
        </p:spPr>
        <p:txBody>
          <a:bodyPr/>
          <a:lstStyle/>
          <a:p>
            <a:r>
              <a:rPr lang="ru-RU" dirty="0" smtClean="0"/>
              <a:t>Урок изучения нового материала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548681"/>
            <a:ext cx="2119186" cy="236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15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85938" y="214313"/>
            <a:ext cx="5572125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/>
                </a:solidFill>
              </a:rPr>
              <a:t>ЭНЕРГИЯ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504" y="2214554"/>
            <a:ext cx="3786188" cy="3429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Энергия, которая </a:t>
            </a:r>
            <a:r>
              <a:rPr lang="ru-RU" sz="2000" b="1" dirty="0" smtClean="0">
                <a:solidFill>
                  <a:schemeClr val="bg1"/>
                </a:solidFill>
              </a:rPr>
              <a:t>определяется взаимным </a:t>
            </a:r>
            <a:r>
              <a:rPr lang="ru-RU" sz="2000" b="1" dirty="0">
                <a:solidFill>
                  <a:schemeClr val="bg1"/>
                </a:solidFill>
              </a:rPr>
              <a:t>положением взаимодействующих тел или частей одного и того же тела.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625" y="2286000"/>
            <a:ext cx="3714750" cy="3429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Энергия, которой обладает тело вследствие своего движения.</a:t>
            </a:r>
          </a:p>
        </p:txBody>
      </p:sp>
      <p:sp>
        <p:nvSpPr>
          <p:cNvPr id="8" name="Стрелка вниз 7"/>
          <p:cNvSpPr/>
          <p:nvPr/>
        </p:nvSpPr>
        <p:spPr>
          <a:xfrm rot="3119561">
            <a:off x="2422526" y="1311275"/>
            <a:ext cx="419100" cy="109537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502524">
            <a:off x="6350795" y="1313656"/>
            <a:ext cx="417512" cy="109537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5143504" y="2214554"/>
            <a:ext cx="3786188" cy="1000125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</a:rPr>
              <a:t>ПОТЕНЦИАЛЬНАЯ</a:t>
            </a:r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428625" y="2286000"/>
            <a:ext cx="3714750" cy="1000125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</a:rPr>
              <a:t>КИНЕТИЧЕСКАЯ </a:t>
            </a:r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 rot="10800000">
            <a:off x="1571625" y="6072188"/>
            <a:ext cx="6357938" cy="57150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715250" y="5715000"/>
            <a:ext cx="285750" cy="357188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1500188" y="5715000"/>
            <a:ext cx="285750" cy="357188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00" name="TextBox 16"/>
          <p:cNvSpPr txBox="1">
            <a:spLocks noChangeArrowheads="1"/>
          </p:cNvSpPr>
          <p:nvPr/>
        </p:nvSpPr>
        <p:spPr bwMode="auto">
          <a:xfrm>
            <a:off x="2714625" y="6143625"/>
            <a:ext cx="4000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Взаимное превращение</a:t>
            </a:r>
          </a:p>
        </p:txBody>
      </p:sp>
    </p:spTree>
    <p:extLst>
      <p:ext uri="{BB962C8B-B14F-4D97-AF65-F5344CB8AC3E}">
        <p14:creationId xmlns:p14="http://schemas.microsoft.com/office/powerpoint/2010/main" val="216599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Внутренняя энергия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В состав внутренней энергии входят:</a:t>
            </a:r>
          </a:p>
          <a:p>
            <a:r>
              <a:rPr lang="ru-RU" dirty="0"/>
              <a:t>кинетическая энергия поступательного, вращательного и колебательного движения молекул;</a:t>
            </a:r>
          </a:p>
          <a:p>
            <a:r>
              <a:rPr lang="ru-RU" dirty="0"/>
              <a:t>потенциальная энергия взаимодействия атомов и молекул;</a:t>
            </a:r>
          </a:p>
          <a:p>
            <a:r>
              <a:rPr lang="ru-RU" dirty="0"/>
              <a:t>внутриатомная и внутриядерная энергии.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51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>
          <a:xfrm>
            <a:off x="714375" y="0"/>
            <a:ext cx="7756525" cy="7858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/>
              <a:t>Внутренняя энергия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28625" y="2000250"/>
            <a:ext cx="3571875" cy="135731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</a:rPr>
              <a:t>Кинетическая энергия молекул тела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214938" y="2000250"/>
            <a:ext cx="3571875" cy="135731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</a:rPr>
              <a:t>Потенциальная энергия молекул тела</a:t>
            </a:r>
          </a:p>
        </p:txBody>
      </p:sp>
      <p:sp>
        <p:nvSpPr>
          <p:cNvPr id="6" name="Крест 5"/>
          <p:cNvSpPr/>
          <p:nvPr/>
        </p:nvSpPr>
        <p:spPr>
          <a:xfrm>
            <a:off x="4143375" y="2143125"/>
            <a:ext cx="928688" cy="85725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14625" y="3857625"/>
            <a:ext cx="3786188" cy="2714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000500" y="4572000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857500" y="5929313"/>
            <a:ext cx="2143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29063" y="5500688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857500" y="4143375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857500" y="5072063"/>
            <a:ext cx="2143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715000" y="6215063"/>
            <a:ext cx="2143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572125" y="4286250"/>
            <a:ext cx="2143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00063" y="857250"/>
            <a:ext cx="83581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>
                <a:latin typeface="Times New Roman" pitchFamily="18" charset="0"/>
              </a:rPr>
              <a:t>Суммарная энергия движения и взаимодействия всех частиц, из которых состоит тело.</a:t>
            </a:r>
          </a:p>
        </p:txBody>
      </p:sp>
      <p:sp>
        <p:nvSpPr>
          <p:cNvPr id="16" name="Овал 15"/>
          <p:cNvSpPr/>
          <p:nvPr/>
        </p:nvSpPr>
        <p:spPr>
          <a:xfrm>
            <a:off x="6215063" y="6072188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3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-4.86586E-6 L 0.22413 -0.04555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23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16466E-6 L 0.19844 0.2689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0" y="134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844 0.26897 L 0.33334 0.321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26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05556E-6 3.25624E-6 L -0.00295 0.16373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82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0694E-6 L -0.04965 -0.06475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32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16374 L -0.07379 0.23728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37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65 -0.06476 L -0.02048 -0.2030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-69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-1.11008E-6 L 0.11268 -0.13945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-70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67808E-7 L -0.11666 -0.00278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-1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022E-6 L 0.05625 0.04001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20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25 0.04001 L 0.05625 -0.1265 C 0.05625 -0.2012 0.12518 -0.29302 0.18125 -0.29302 L 0.30625 -0.29302 " pathEditMode="relative" rAng="0" ptsTypes="FfFF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-0.00278 L -0.11458 -0.139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68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52359E-6 L -0.24948 -0.22225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  <p:bldP spid="15" grpId="1" animBg="1"/>
      <p:bldP spid="23" grpId="0"/>
      <p:bldP spid="16" grpId="0" animBg="1"/>
      <p:bldP spid="16" grpId="1" animBg="1"/>
      <p:bldP spid="16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143500" y="4429125"/>
            <a:ext cx="3643313" cy="2000250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Е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к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зависит от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 скорости движения молекул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(температуры)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143500" y="2000250"/>
            <a:ext cx="3643313" cy="214312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Молекулы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обладают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 кинетической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энергией, т.к.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непрерывно движутся</a:t>
            </a:r>
            <a:endParaRPr lang="ru-RU" sz="2800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500063" y="4429125"/>
            <a:ext cx="3571875" cy="2000250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Е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п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  зависит от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расстояния между молекулами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(агрегатного состояния вещества)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500063" y="2000250"/>
            <a:ext cx="3571875" cy="214312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Молекулы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 обладают </a:t>
            </a: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потенциальной 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энергией, т.к. </a:t>
            </a: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взаимодействуют 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друг с другом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357188" y="285750"/>
            <a:ext cx="8429625" cy="1428750"/>
          </a:xfrm>
          <a:prstGeom prst="rect">
            <a:avLst/>
          </a:prstGeom>
          <a:solidFill>
            <a:schemeClr val="bg1"/>
          </a:solidFill>
          <a:ln w="50800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Внутренняя энергия тела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Е</a:t>
            </a:r>
            <a:r>
              <a:rPr lang="ru-RU" sz="3600" b="1" i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вн</a:t>
            </a:r>
            <a:r>
              <a:rPr lang="ru-RU" sz="44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= </a:t>
            </a:r>
            <a:r>
              <a:rPr lang="ru-RU" sz="4800" b="1" i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Е</a:t>
            </a:r>
            <a:r>
              <a:rPr lang="ru-RU" sz="4000" b="1" i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</a:t>
            </a:r>
            <a:r>
              <a:rPr lang="ru-RU" sz="48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+ </a:t>
            </a:r>
            <a:r>
              <a:rPr lang="ru-RU" sz="4800" b="1" i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Е</a:t>
            </a:r>
            <a:r>
              <a:rPr lang="ru-RU" sz="4000" b="1" i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</a:t>
            </a:r>
            <a:r>
              <a:rPr lang="ru-RU" sz="48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40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всех молекул тела</a:t>
            </a:r>
            <a:endParaRPr lang="ru-RU" sz="4800" b="1" i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" name="Picture 5" descr="F:\ФИЗИКА\КАРТИНКИ и ТАБЛИЦЫ\ТЕРМОДИНАМИКА И МОЛЕКУЛЯРНАЯ ФИЗИКА\строение вещества\02003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3407">
            <a:off x="3671888" y="3373438"/>
            <a:ext cx="1816100" cy="18415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F:\ФИЗИКА\КАРТИНКИ и ТАБЛИЦЫ\ТЕРМОДИНАМИКА И МОЛЕКУЛЯРНАЯ ФИЗИКА\теплота\index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714750"/>
            <a:ext cx="1785938" cy="1214438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7B96F-5B51-4365-A8DB-631BEE8B3AFE}" type="slidenum">
              <a:rPr lang="ru-RU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21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87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FF0000"/>
                </a:solidFill>
              </a:rPr>
              <a:t>Зависимость внутренней энергии тела от температуры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625" y="2000250"/>
            <a:ext cx="8270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 b="1">
                <a:latin typeface="Calibri" pitchFamily="34" charset="0"/>
              </a:rPr>
              <a:t>t </a:t>
            </a:r>
            <a:r>
              <a:rPr lang="ru-RU" sz="6000" b="1">
                <a:latin typeface="Calibri" pitchFamily="34" charset="0"/>
              </a:rPr>
              <a:t>↑ →</a:t>
            </a:r>
            <a:r>
              <a:rPr lang="en-US" sz="6000" b="1">
                <a:latin typeface="Calibri" pitchFamily="34" charset="0"/>
              </a:rPr>
              <a:t> v</a:t>
            </a:r>
            <a:r>
              <a:rPr lang="ru-RU" sz="3200" b="1">
                <a:latin typeface="Calibri" pitchFamily="34" charset="0"/>
              </a:rPr>
              <a:t>молекул</a:t>
            </a:r>
            <a:r>
              <a:rPr lang="en-US" sz="6000" b="1">
                <a:latin typeface="Calibri" pitchFamily="34" charset="0"/>
              </a:rPr>
              <a:t> ↑ → U</a:t>
            </a:r>
            <a:r>
              <a:rPr lang="ru-RU" sz="4400" b="1">
                <a:latin typeface="Calibri" pitchFamily="34" charset="0"/>
              </a:rPr>
              <a:t>вн</a:t>
            </a:r>
            <a:r>
              <a:rPr lang="en-US" sz="4400" b="1">
                <a:latin typeface="Calibri" pitchFamily="34" charset="0"/>
              </a:rPr>
              <a:t> </a:t>
            </a:r>
            <a:r>
              <a:rPr lang="en-US" sz="6000" b="1">
                <a:latin typeface="Calibri" pitchFamily="34" charset="0"/>
              </a:rPr>
              <a:t>↑</a:t>
            </a:r>
            <a:r>
              <a:rPr lang="ru-RU" sz="6000" b="1">
                <a:latin typeface="Calibri" pitchFamily="34" charset="0"/>
              </a:rPr>
              <a:t>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625" y="2928938"/>
            <a:ext cx="83169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 b="1">
                <a:latin typeface="Calibri" pitchFamily="34" charset="0"/>
              </a:rPr>
              <a:t>t </a:t>
            </a:r>
            <a:r>
              <a:rPr lang="ru-RU" sz="6000" b="1">
                <a:latin typeface="Calibri" pitchFamily="34" charset="0"/>
              </a:rPr>
              <a:t>↓ →</a:t>
            </a:r>
            <a:r>
              <a:rPr lang="en-US" sz="6000" b="1">
                <a:latin typeface="Calibri" pitchFamily="34" charset="0"/>
              </a:rPr>
              <a:t> v</a:t>
            </a:r>
            <a:r>
              <a:rPr lang="ru-RU" sz="3200" b="1">
                <a:latin typeface="Calibri" pitchFamily="34" charset="0"/>
              </a:rPr>
              <a:t>молекул</a:t>
            </a:r>
            <a:r>
              <a:rPr lang="en-US" sz="6000" b="1">
                <a:latin typeface="Calibri" pitchFamily="34" charset="0"/>
              </a:rPr>
              <a:t> ↓ → U</a:t>
            </a:r>
            <a:r>
              <a:rPr lang="ru-RU" sz="4400" b="1">
                <a:latin typeface="Calibri" pitchFamily="34" charset="0"/>
              </a:rPr>
              <a:t>вн</a:t>
            </a:r>
            <a:r>
              <a:rPr lang="en-US" sz="6000" b="1">
                <a:latin typeface="Calibri" pitchFamily="34" charset="0"/>
              </a:rPr>
              <a:t> ↓</a:t>
            </a:r>
            <a:r>
              <a:rPr lang="ru-RU" sz="6000" b="1">
                <a:latin typeface="Calibri" pitchFamily="34" charset="0"/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57419" y="4143375"/>
            <a:ext cx="745774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400" b="1" i="1" dirty="0">
                <a:solidFill>
                  <a:srgbClr val="FF0000"/>
                </a:solidFill>
                <a:latin typeface="Calibri" pitchFamily="34" charset="0"/>
              </a:rPr>
              <a:t>Выясним, какими способами </a:t>
            </a:r>
          </a:p>
          <a:p>
            <a:pPr algn="ctr" eaLnBrk="1" hangingPunct="1"/>
            <a:r>
              <a:rPr lang="ru-RU" sz="4400" b="1" i="1" dirty="0">
                <a:solidFill>
                  <a:srgbClr val="FF0000"/>
                </a:solidFill>
                <a:latin typeface="Calibri" pitchFamily="34" charset="0"/>
              </a:rPr>
              <a:t>можно изменить </a:t>
            </a:r>
            <a:endParaRPr lang="ru-RU" sz="4400" b="1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 eaLnBrk="1" hangingPunct="1"/>
            <a:r>
              <a:rPr lang="ru-RU" sz="4400" b="1" i="1" dirty="0" smtClean="0">
                <a:solidFill>
                  <a:srgbClr val="FF0000"/>
                </a:solidFill>
                <a:latin typeface="Calibri" pitchFamily="34" charset="0"/>
              </a:rPr>
              <a:t>внутреннюю энергию тела </a:t>
            </a:r>
            <a:endParaRPr lang="ru-RU" sz="44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88215-81B3-4EA3-91FB-86D2FF03837E}" type="slidenum">
              <a:rPr lang="ru-RU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59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000108"/>
            <a:ext cx="68407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Внутренняя энергия тела не является какой-то постоянной величиной. У одного и того же тела она может меняться. Как определить </a:t>
            </a:r>
            <a:r>
              <a:rPr lang="ru-RU" sz="2400" dirty="0" smtClean="0"/>
              <a:t>что </a:t>
            </a:r>
            <a:r>
              <a:rPr lang="ru-RU" sz="2400" dirty="0"/>
              <a:t>внутренняя энергия тела изменилась</a:t>
            </a:r>
            <a:r>
              <a:rPr lang="ru-RU" sz="2400" dirty="0" smtClean="0"/>
              <a:t>?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285852" y="4143380"/>
            <a:ext cx="6629400" cy="18263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>
                <a:solidFill>
                  <a:srgbClr val="FF0000"/>
                </a:solidFill>
                <a:effectLst/>
              </a:rPr>
              <a:t>Изменить внутреннюю энергию тела – это значит нагреть тело или остудить.</a:t>
            </a:r>
            <a:endParaRPr lang="ru-RU" b="0" dirty="0">
              <a:solidFill>
                <a:srgbClr val="FF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28728" y="2500306"/>
            <a:ext cx="6629400" cy="1066688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00B0F0"/>
                </a:solidFill>
              </a:rPr>
              <a:t>По его температуре и агрегатному состоянию.</a:t>
            </a:r>
            <a:r>
              <a:rPr lang="ru-RU" sz="2400" b="1" dirty="0">
                <a:solidFill>
                  <a:srgbClr val="00B0F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4404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79928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«Очень хорошо известно, что теплота возбуждается движением: от взаимного трения руки согреваются, дерево загорается пламенем; при ударе кремня об огниво появляются искры; железо накаливается от </a:t>
            </a:r>
            <a:r>
              <a:rPr lang="ru-RU" sz="4000" dirty="0" err="1"/>
              <a:t>проковывания</a:t>
            </a:r>
            <a:r>
              <a:rPr lang="ru-RU" sz="4000" dirty="0"/>
              <a:t> частыми ударами...» </a:t>
            </a:r>
            <a:r>
              <a:rPr lang="ru-RU" sz="4000" dirty="0" err="1"/>
              <a:t>М.В.Ломоносов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1383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8500" y="2247900"/>
            <a:ext cx="4730750" cy="38782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b="1" dirty="0" smtClean="0"/>
              <a:t>Потрите несколько секунд ладонь о ладонь. Что вы чувствуете?</a:t>
            </a:r>
          </a:p>
          <a:p>
            <a:pPr eaLnBrk="1" hangingPunct="1"/>
            <a:r>
              <a:rPr lang="ru-RU" b="1" dirty="0" smtClean="0"/>
              <a:t>Как добывали огонь в древности?</a:t>
            </a:r>
          </a:p>
          <a:p>
            <a:pPr eaLnBrk="1" hangingPunct="1"/>
            <a:r>
              <a:rPr lang="ru-RU" b="1" dirty="0" smtClean="0"/>
              <a:t>Почему нагреваются детали работающего двигателя?</a:t>
            </a:r>
          </a:p>
          <a:p>
            <a:pPr eaLnBrk="1" hangingPunct="1">
              <a:buFont typeface="Wingdings" pitchFamily="2" charset="2"/>
              <a:buNone/>
            </a:pPr>
            <a:endParaRPr lang="ru-RU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75" y="357188"/>
            <a:ext cx="7756525" cy="1054100"/>
          </a:xfrm>
        </p:spPr>
        <p:txBody>
          <a:bodyPr/>
          <a:lstStyle/>
          <a:p>
            <a:pPr eaLnBrk="1" hangingPunct="1"/>
            <a:r>
              <a:rPr lang="ru-RU" b="1" dirty="0" smtClean="0"/>
              <a:t>Совершение работы</a:t>
            </a:r>
          </a:p>
        </p:txBody>
      </p:sp>
      <p:pic>
        <p:nvPicPr>
          <p:cNvPr id="4" name="Рисунок 3" descr="12477667_fire_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15140" y="3857628"/>
            <a:ext cx="1437978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ost-52-1197702369.jpg"/>
          <p:cNvPicPr>
            <a:picLocks noChangeAspect="1"/>
          </p:cNvPicPr>
          <p:nvPr/>
        </p:nvPicPr>
        <p:blipFill>
          <a:blip r:embed="rId3" cstate="print"/>
          <a:srcRect l="11364" t="17046" r="11363" b="7954"/>
          <a:stretch>
            <a:fillRect/>
          </a:stretch>
        </p:blipFill>
        <p:spPr>
          <a:xfrm>
            <a:off x="6072198" y="2071678"/>
            <a:ext cx="2428892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6662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Searches\Pictures\Таблицы и рисунки по физике\ТЕПЛОТА\fi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571500"/>
            <a:ext cx="6072187" cy="5715000"/>
          </a:xfrm>
          <a:prstGeom prst="rect">
            <a:avLst/>
          </a:prstGeom>
          <a:noFill/>
          <a:ln w="317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2" descr="F:\ФИЗИКА\КАРТИНКИ и ТАБЛИЦЫ\ТЕРМОДИНАМИКА И МОЛЕКУЛЯРНАЯ ФИЗИКА\работа газа\mo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928688"/>
            <a:ext cx="2000250" cy="1500187"/>
          </a:xfrm>
          <a:prstGeom prst="rect">
            <a:avLst/>
          </a:prstGeom>
          <a:noFill/>
          <a:ln w="254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916CC-0ACF-4418-93AF-1B07AAF4F1FF}" type="slidenum">
              <a:rPr lang="ru-RU"/>
              <a:pPr>
                <a:defRPr/>
              </a:pPr>
              <a:t>18</a:t>
            </a:fld>
            <a:endParaRPr lang="ru-RU"/>
          </a:p>
        </p:txBody>
      </p:sp>
      <p:pic>
        <p:nvPicPr>
          <p:cNvPr id="13317" name="Picture 5" descr="F:\ФИЗИКА\КАРТИНКИ и ТАБЛИЦЫ\ТЕРМОДИНАМИКА И МОЛЕКУЛЯРНАЯ ФИЗИКА\теплота\46r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786063"/>
            <a:ext cx="2000250" cy="1571625"/>
          </a:xfrm>
          <a:prstGeom prst="rect">
            <a:avLst/>
          </a:prstGeom>
          <a:noFill/>
          <a:ln w="317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36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1571625"/>
            <a:ext cx="4786313" cy="4643438"/>
          </a:xfrm>
          <a:solidFill>
            <a:schemeClr val="bg1"/>
          </a:solidFill>
          <a:ln w="31750">
            <a:solidFill>
              <a:schemeClr val="accent1">
                <a:shade val="50000"/>
              </a:schemeClr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  <a:cs typeface="Times New Roman" pitchFamily="18" charset="0"/>
              </a:rPr>
              <a:t>Увеличение внутренней энергии произошло за счет совершения работы </a:t>
            </a:r>
            <a:r>
              <a:rPr lang="ru-RU" b="1" i="1" dirty="0" smtClean="0">
                <a:cs typeface="Times New Roman" pitchFamily="18" charset="0"/>
              </a:rPr>
              <a:t>при натирании трубки веревкой</a:t>
            </a:r>
            <a:endParaRPr lang="ru-RU" b="1" i="1" dirty="0">
              <a:cs typeface="Times New Roman" pitchFamily="18" charset="0"/>
            </a:endParaRPr>
          </a:p>
        </p:txBody>
      </p:sp>
      <p:sp>
        <p:nvSpPr>
          <p:cNvPr id="5" name="Цилиндр 4"/>
          <p:cNvSpPr/>
          <p:nvPr/>
        </p:nvSpPr>
        <p:spPr>
          <a:xfrm>
            <a:off x="2000232" y="1000108"/>
            <a:ext cx="714380" cy="785818"/>
          </a:xfrm>
          <a:prstGeom prst="can">
            <a:avLst/>
          </a:prstGeom>
          <a:blipFill>
            <a:blip r:embed="rId2" cstate="email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Цилиндр 6"/>
          <p:cNvSpPr/>
          <p:nvPr/>
        </p:nvSpPr>
        <p:spPr>
          <a:xfrm>
            <a:off x="1928794" y="3643314"/>
            <a:ext cx="857256" cy="2071702"/>
          </a:xfrm>
          <a:prstGeom prst="can">
            <a:avLst>
              <a:gd name="adj" fmla="val 17488"/>
            </a:avLst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harsh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1142976" y="1928802"/>
            <a:ext cx="2286016" cy="1785950"/>
          </a:xfrm>
          <a:prstGeom prst="cloudCallout">
            <a:avLst>
              <a:gd name="adj1" fmla="val 2829"/>
              <a:gd name="adj2" fmla="val 39457"/>
            </a:avLst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0800000">
            <a:off x="214282" y="4572008"/>
            <a:ext cx="1714512" cy="1588"/>
          </a:xfrm>
          <a:prstGeom prst="line">
            <a:avLst/>
          </a:prstGeom>
          <a:ln w="111125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accent6">
                <a:lumMod val="75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786050" y="4357694"/>
            <a:ext cx="1285884" cy="1588"/>
          </a:xfrm>
          <a:prstGeom prst="line">
            <a:avLst/>
          </a:prstGeom>
          <a:ln w="98425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6">
                <a:lumMod val="40000"/>
                <a:lumOff val="6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928794" y="4429132"/>
            <a:ext cx="928694" cy="214314"/>
          </a:xfrm>
          <a:prstGeom prst="line">
            <a:avLst/>
          </a:prstGeom>
          <a:ln w="123825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extrusionH="76200" contourW="12700">
            <a:bevelT w="101600" prst="riblet"/>
            <a:extrusionClr>
              <a:schemeClr val="accent6">
                <a:lumMod val="40000"/>
                <a:lumOff val="6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право 16"/>
          <p:cNvSpPr/>
          <p:nvPr/>
        </p:nvSpPr>
        <p:spPr>
          <a:xfrm>
            <a:off x="500063" y="5072063"/>
            <a:ext cx="977900" cy="2143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>
            <a:off x="428625" y="5429250"/>
            <a:ext cx="1000125" cy="2143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3000375" y="5072063"/>
            <a:ext cx="977900" cy="2143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2928938" y="5429250"/>
            <a:ext cx="1000125" cy="2143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Цилиндр 23"/>
          <p:cNvSpPr/>
          <p:nvPr/>
        </p:nvSpPr>
        <p:spPr>
          <a:xfrm>
            <a:off x="2000232" y="3000372"/>
            <a:ext cx="714380" cy="785818"/>
          </a:xfrm>
          <a:prstGeom prst="can">
            <a:avLst/>
          </a:prstGeom>
          <a:blipFill>
            <a:blip r:embed="rId2" cstate="email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62" name="TextBox 15"/>
          <p:cNvSpPr txBox="1">
            <a:spLocks noChangeArrowheads="1"/>
          </p:cNvSpPr>
          <p:nvPr/>
        </p:nvSpPr>
        <p:spPr bwMode="auto">
          <a:xfrm>
            <a:off x="4929188" y="428625"/>
            <a:ext cx="2832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5400" b="1">
                <a:solidFill>
                  <a:srgbClr val="002060"/>
                </a:solidFill>
                <a:latin typeface="Calibri" pitchFamily="34" charset="0"/>
              </a:rPr>
              <a:t>Способ 1</a:t>
            </a: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C2BF2-085B-40B8-A82E-DFC17300C573}" type="slidenum">
              <a:rPr lang="ru-RU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37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Обобщение, закрепление и коррекция ранее полученных знаний о понятии «внутренняя энергия». Расширение и систематизация знаний, их практическая направленность.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253269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43438" y="500063"/>
            <a:ext cx="4257675" cy="5786437"/>
          </a:xfrm>
          <a:solidFill>
            <a:schemeClr val="bg1"/>
          </a:solidFill>
          <a:ln w="31750">
            <a:solidFill>
              <a:srgbClr val="0066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3600" b="1" i="1" dirty="0" smtClean="0">
                <a:solidFill>
                  <a:srgbClr val="FF0000"/>
                </a:solidFill>
              </a:rPr>
              <a:t>Внутреннюю энергию тела можно увеличить, </a:t>
            </a:r>
            <a:r>
              <a:rPr lang="ru-RU" sz="3600" b="1" i="1" u="sng" dirty="0" smtClean="0">
                <a:solidFill>
                  <a:srgbClr val="FF0000"/>
                </a:solidFill>
              </a:rPr>
              <a:t>совершая</a:t>
            </a:r>
            <a:r>
              <a:rPr lang="ru-RU" sz="3600" b="1" i="1" dirty="0" smtClean="0">
                <a:solidFill>
                  <a:srgbClr val="FF0000"/>
                </a:solidFill>
              </a:rPr>
              <a:t> над телом </a:t>
            </a:r>
            <a:r>
              <a:rPr lang="ru-RU" sz="3600" b="1" i="1" u="sng" dirty="0" smtClean="0">
                <a:solidFill>
                  <a:srgbClr val="FF0000"/>
                </a:solidFill>
              </a:rPr>
              <a:t>механическую работу</a:t>
            </a:r>
            <a:r>
              <a:rPr lang="ru-RU" sz="3600" b="1" i="1" dirty="0" smtClean="0">
                <a:solidFill>
                  <a:srgbClr val="FF0000"/>
                </a:solidFill>
              </a:rPr>
              <a:t>.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(удар, сгибание, разгибание – деформация)</a:t>
            </a:r>
          </a:p>
        </p:txBody>
      </p:sp>
      <p:pic>
        <p:nvPicPr>
          <p:cNvPr id="11267" name="Picture 2" descr="C:\Users\USER\Searches\Pictures\Таблицы и рисунки по физике\ТЕПЛОТА\vol8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4071937" cy="5786437"/>
          </a:xfrm>
          <a:prstGeom prst="rect">
            <a:avLst/>
          </a:prstGeom>
          <a:noFill/>
          <a:ln w="254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8AB62-324A-4481-A913-BB354B3451CF}" type="slidenum">
              <a:rPr lang="ru-RU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2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50" y="357188"/>
            <a:ext cx="6215063" cy="1928812"/>
          </a:xfrm>
          <a:solidFill>
            <a:schemeClr val="bg1"/>
          </a:solidFill>
          <a:ln w="31750">
            <a:solidFill>
              <a:srgbClr val="00660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Сжатый воздух выталкивает пробку                  и при этом охлаждается.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5" name="Picture 3" descr="F:\ФИЗИКА\КАРТИНКИ и ТАБЛИЦЫ\ТЕРМОДИНАМИКА И МОЛЕКУЛЯРНАЯ ФИЗИКА\теплота\07h-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7188"/>
            <a:ext cx="18573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F:\ФИЗИКА\КАРТИНКИ и ТАБЛИЦЫ\ТЕРМОДИНАМИКА И МОЛЕКУЛЯРНАЯ ФИЗИКА\теплота\07h-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429000"/>
            <a:ext cx="1857375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71750" y="2428875"/>
            <a:ext cx="6215063" cy="3786188"/>
          </a:xfrm>
          <a:prstGeom prst="rect">
            <a:avLst/>
          </a:prstGeom>
          <a:solidFill>
            <a:schemeClr val="bg1"/>
          </a:solidFill>
          <a:ln w="31750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 b="1" i="1" dirty="0">
                <a:solidFill>
                  <a:srgbClr val="FF0000"/>
                </a:solidFill>
                <a:latin typeface="Calibri" pitchFamily="34" charset="0"/>
              </a:rPr>
              <a:t>Внутренняя </a:t>
            </a:r>
          </a:p>
          <a:p>
            <a:pPr algn="ctr" eaLnBrk="1" hangingPunct="1"/>
            <a:r>
              <a:rPr lang="ru-RU" sz="4000" b="1" i="1" dirty="0">
                <a:solidFill>
                  <a:srgbClr val="FF0000"/>
                </a:solidFill>
                <a:latin typeface="Calibri" pitchFamily="34" charset="0"/>
              </a:rPr>
              <a:t>энергия тела </a:t>
            </a:r>
          </a:p>
          <a:p>
            <a:pPr algn="ctr" eaLnBrk="1" hangingPunct="1"/>
            <a:r>
              <a:rPr lang="ru-RU" sz="4000" b="1" i="1" dirty="0">
                <a:solidFill>
                  <a:srgbClr val="FF0000"/>
                </a:solidFill>
                <a:latin typeface="Calibri" pitchFamily="34" charset="0"/>
              </a:rPr>
              <a:t>уменьшается, </a:t>
            </a:r>
          </a:p>
          <a:p>
            <a:pPr algn="ctr" eaLnBrk="1" hangingPunct="1"/>
            <a:r>
              <a:rPr lang="ru-RU" sz="4000" b="1" i="1" dirty="0">
                <a:solidFill>
                  <a:srgbClr val="FF0000"/>
                </a:solidFill>
                <a:latin typeface="Calibri" pitchFamily="34" charset="0"/>
              </a:rPr>
              <a:t>если тело само </a:t>
            </a:r>
          </a:p>
          <a:p>
            <a:pPr algn="ctr" eaLnBrk="1" hangingPunct="1"/>
            <a:r>
              <a:rPr lang="ru-RU" sz="4000" b="1" i="1" dirty="0">
                <a:solidFill>
                  <a:srgbClr val="FF0000"/>
                </a:solidFill>
                <a:latin typeface="Calibri" pitchFamily="34" charset="0"/>
              </a:rPr>
              <a:t>совершает </a:t>
            </a:r>
          </a:p>
          <a:p>
            <a:pPr algn="ctr" eaLnBrk="1" hangingPunct="1"/>
            <a:r>
              <a:rPr lang="ru-RU" sz="4000" b="1" i="1" dirty="0">
                <a:solidFill>
                  <a:srgbClr val="FF0000"/>
                </a:solidFill>
                <a:latin typeface="Calibri" pitchFamily="34" charset="0"/>
              </a:rPr>
              <a:t>механическую работу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C69376-0D3D-4CCE-87AA-504FC273C620}" type="slidenum">
              <a:rPr lang="ru-RU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85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AC98F-5815-4188-866D-9E62FCF5B22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9" name="Цилиндр 8"/>
          <p:cNvSpPr/>
          <p:nvPr/>
        </p:nvSpPr>
        <p:spPr>
          <a:xfrm>
            <a:off x="1571604" y="785794"/>
            <a:ext cx="714380" cy="785818"/>
          </a:xfrm>
          <a:prstGeom prst="can">
            <a:avLst/>
          </a:prstGeom>
          <a:blipFill>
            <a:blip r:embed="rId2" cstate="email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571875" y="428625"/>
            <a:ext cx="4786313" cy="600233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 dirty="0"/>
              <a:t>Вода в цилиндре нагревается, </a:t>
            </a:r>
          </a:p>
          <a:p>
            <a:pPr algn="ctr" eaLnBrk="1" hangingPunct="1"/>
            <a:r>
              <a:rPr lang="ru-RU" sz="3200" b="1" dirty="0"/>
              <a:t>кипит, образуется пар. </a:t>
            </a:r>
          </a:p>
          <a:p>
            <a:pPr algn="ctr" eaLnBrk="1" hangingPunct="1"/>
            <a:r>
              <a:rPr lang="ru-RU" sz="3200" b="1" dirty="0"/>
              <a:t>Нагретый пар расширяется </a:t>
            </a:r>
          </a:p>
          <a:p>
            <a:pPr algn="ctr" eaLnBrk="1" hangingPunct="1"/>
            <a:r>
              <a:rPr lang="ru-RU" sz="3200" b="1" dirty="0"/>
              <a:t>и выталкивает пробку.</a:t>
            </a:r>
          </a:p>
          <a:p>
            <a:pPr algn="ctr" eaLnBrk="1" hangingPunct="1"/>
            <a:endParaRPr lang="ru-RU" sz="3200" b="1" i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ru-RU" sz="3200" b="1" i="1" dirty="0">
                <a:solidFill>
                  <a:srgbClr val="FF0000"/>
                </a:solidFill>
              </a:rPr>
              <a:t>Внутренняя энергия пара</a:t>
            </a:r>
          </a:p>
          <a:p>
            <a:pPr algn="ctr" eaLnBrk="1" hangingPunct="1"/>
            <a:r>
              <a:rPr lang="ru-RU" sz="3200" b="1" i="1" dirty="0">
                <a:solidFill>
                  <a:srgbClr val="FF0000"/>
                </a:solidFill>
              </a:rPr>
              <a:t>превращается</a:t>
            </a:r>
          </a:p>
          <a:p>
            <a:pPr algn="ctr" eaLnBrk="1" hangingPunct="1"/>
            <a:r>
              <a:rPr lang="ru-RU" sz="3200" b="1" i="1" dirty="0">
                <a:solidFill>
                  <a:srgbClr val="FF0000"/>
                </a:solidFill>
              </a:rPr>
              <a:t>в механическую</a:t>
            </a:r>
          </a:p>
          <a:p>
            <a:pPr algn="ctr" eaLnBrk="1" hangingPunct="1"/>
            <a:r>
              <a:rPr lang="ru-RU" sz="3200" b="1" i="1" dirty="0">
                <a:solidFill>
                  <a:srgbClr val="FF0000"/>
                </a:solidFill>
              </a:rPr>
              <a:t>энергию пробки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6" name="Picture 3" descr="C:\Users\USER\Searches\Pictures\т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214938"/>
            <a:ext cx="164306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Цилиндр 16"/>
          <p:cNvSpPr/>
          <p:nvPr/>
        </p:nvSpPr>
        <p:spPr>
          <a:xfrm>
            <a:off x="1571604" y="3429000"/>
            <a:ext cx="857256" cy="2071702"/>
          </a:xfrm>
          <a:prstGeom prst="can">
            <a:avLst>
              <a:gd name="adj" fmla="val 17488"/>
            </a:avLst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harsh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Цилиндр 17"/>
          <p:cNvSpPr/>
          <p:nvPr/>
        </p:nvSpPr>
        <p:spPr>
          <a:xfrm>
            <a:off x="1643042" y="2786058"/>
            <a:ext cx="714380" cy="785818"/>
          </a:xfrm>
          <a:prstGeom prst="can">
            <a:avLst/>
          </a:prstGeom>
          <a:blipFill>
            <a:blip r:embed="rId2" cstate="email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>
            <a:off x="785786" y="1714488"/>
            <a:ext cx="2286016" cy="1785950"/>
          </a:xfrm>
          <a:prstGeom prst="cloudCallout">
            <a:avLst>
              <a:gd name="adj1" fmla="val 2829"/>
              <a:gd name="adj2" fmla="val 44505"/>
            </a:avLst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14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2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4000504"/>
            <a:ext cx="1714512" cy="1428760"/>
          </a:xfrm>
        </p:spPr>
      </p:pic>
      <p:pic>
        <p:nvPicPr>
          <p:cNvPr id="5" name="Picture 2" descr="http://www.bochkavpechatleniy.com/data/event/aa0381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3929066"/>
            <a:ext cx="1714512" cy="15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02" y="3929066"/>
            <a:ext cx="1500198" cy="15001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5984" y="500042"/>
            <a:ext cx="4000528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357422" y="85723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sz="2400" dirty="0" smtClean="0"/>
              <a:t>Совершение работы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3071810"/>
            <a:ext cx="171451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14348" y="335756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Удар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3143248"/>
            <a:ext cx="171451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571868" y="328612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Трение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643702" y="3143248"/>
            <a:ext cx="150019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643702" y="328612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Деформация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stCxn id="7" idx="2"/>
            <a:endCxn id="11" idx="0"/>
          </p:cNvCxnSpPr>
          <p:nvPr/>
        </p:nvCxnSpPr>
        <p:spPr>
          <a:xfrm rot="5400000">
            <a:off x="3607587" y="2464587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7" idx="2"/>
            <a:endCxn id="9" idx="0"/>
          </p:cNvCxnSpPr>
          <p:nvPr/>
        </p:nvCxnSpPr>
        <p:spPr>
          <a:xfrm rot="5400000">
            <a:off x="2285984" y="1071546"/>
            <a:ext cx="1285884" cy="2714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7" idx="2"/>
            <a:endCxn id="14" idx="0"/>
          </p:cNvCxnSpPr>
          <p:nvPr/>
        </p:nvCxnSpPr>
        <p:spPr>
          <a:xfrm rot="16200000" flipH="1">
            <a:off x="5125644" y="946529"/>
            <a:ext cx="1500198" cy="31789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7188" y="1071563"/>
            <a:ext cx="8572500" cy="3140075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>
              <a:latin typeface="Calibri" pitchFamily="34" charset="0"/>
            </a:endParaRPr>
          </a:p>
          <a:p>
            <a:pPr eaLnBrk="1" hangingPunct="1"/>
            <a:endParaRPr lang="ru-RU">
              <a:latin typeface="Calibri" pitchFamily="34" charset="0"/>
            </a:endParaRPr>
          </a:p>
          <a:p>
            <a:pPr eaLnBrk="1" hangingPunct="1"/>
            <a:endParaRPr lang="ru-RU">
              <a:latin typeface="Calibri" pitchFamily="34" charset="0"/>
            </a:endParaRPr>
          </a:p>
          <a:p>
            <a:pPr eaLnBrk="1" hangingPunct="1"/>
            <a:endParaRPr lang="ru-RU">
              <a:latin typeface="Calibri" pitchFamily="34" charset="0"/>
            </a:endParaRPr>
          </a:p>
          <a:p>
            <a:pPr eaLnBrk="1" hangingPunct="1"/>
            <a:endParaRPr lang="ru-RU">
              <a:latin typeface="Calibri" pitchFamily="34" charset="0"/>
            </a:endParaRPr>
          </a:p>
          <a:p>
            <a:pPr eaLnBrk="1" hangingPunct="1"/>
            <a:endParaRPr lang="ru-RU">
              <a:latin typeface="Calibri" pitchFamily="34" charset="0"/>
            </a:endParaRPr>
          </a:p>
          <a:p>
            <a:pPr eaLnBrk="1" hangingPunct="1"/>
            <a:endParaRPr lang="ru-RU">
              <a:latin typeface="Calibri" pitchFamily="34" charset="0"/>
            </a:endParaRPr>
          </a:p>
          <a:p>
            <a:pPr eaLnBrk="1" hangingPunct="1"/>
            <a:endParaRPr lang="ru-RU">
              <a:latin typeface="Calibri" pitchFamily="34" charset="0"/>
            </a:endParaRPr>
          </a:p>
          <a:p>
            <a:pPr eaLnBrk="1" hangingPunct="1"/>
            <a:endParaRPr lang="ru-RU">
              <a:latin typeface="Calibri" pitchFamily="34" charset="0"/>
            </a:endParaRPr>
          </a:p>
          <a:p>
            <a:pPr eaLnBrk="1" hangingPunct="1"/>
            <a:endParaRPr lang="ru-RU">
              <a:latin typeface="Calibri" pitchFamily="34" charset="0"/>
            </a:endParaRPr>
          </a:p>
          <a:p>
            <a:pPr eaLnBrk="1" hangingPunct="1"/>
            <a:endParaRPr lang="ru-RU">
              <a:latin typeface="Calibri" pitchFamily="34" charset="0"/>
            </a:endParaRPr>
          </a:p>
        </p:txBody>
      </p:sp>
      <p:pic>
        <p:nvPicPr>
          <p:cNvPr id="18" name="Picture 2" descr="F:\ФИЗИКА\КАРТИНКИ и ТАБЛИЦЫ\07c-i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05"/>
          <a:stretch>
            <a:fillRect/>
          </a:stretch>
        </p:blipFill>
        <p:spPr bwMode="auto">
          <a:xfrm>
            <a:off x="714375" y="1714500"/>
            <a:ext cx="12922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F:\ФИЗИКА\КАРТИНКИ и ТАБЛИЦЫ\07c-i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1" t="65079" r="6670" b="7509"/>
          <a:stretch>
            <a:fillRect/>
          </a:stretch>
        </p:blipFill>
        <p:spPr bwMode="auto">
          <a:xfrm>
            <a:off x="1357313" y="3000375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C:\Users\USER\Searches\Pictures\т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928813"/>
            <a:ext cx="42862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F:\ФИЗИКА\КАРТИНКИ и ТАБЛИЦЫ\07c-i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1" t="65079" r="6670" b="7509"/>
          <a:stretch>
            <a:fillRect/>
          </a:stretch>
        </p:blipFill>
        <p:spPr bwMode="auto">
          <a:xfrm>
            <a:off x="2428875" y="3214688"/>
            <a:ext cx="4302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F:\ФИЗИКА\КАРТИНКИ и ТАБЛИЦЫ\07c-i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05"/>
          <a:stretch>
            <a:fillRect/>
          </a:stretch>
        </p:blipFill>
        <p:spPr bwMode="auto">
          <a:xfrm>
            <a:off x="3857625" y="1785938"/>
            <a:ext cx="12858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F:\ФИЗИКА\КАРТИНКИ и ТАБЛИЦЫ\07c-i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4" r="24455" b="17522"/>
          <a:stretch>
            <a:fillRect/>
          </a:stretch>
        </p:blipFill>
        <p:spPr bwMode="auto">
          <a:xfrm>
            <a:off x="6429375" y="2071688"/>
            <a:ext cx="357188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F:\ФИЗИКА\КАРТИНКИ и ТАБЛИЦЫ\07c-i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1" t="65079" r="6670" b="7509"/>
          <a:stretch>
            <a:fillRect/>
          </a:stretch>
        </p:blipFill>
        <p:spPr bwMode="auto">
          <a:xfrm>
            <a:off x="6143625" y="3214688"/>
            <a:ext cx="500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14563" y="1500188"/>
            <a:ext cx="801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latin typeface="Calibri" pitchFamily="34" charset="0"/>
              </a:rPr>
              <a:t>100⁰ С</a:t>
            </a:r>
          </a:p>
        </p:txBody>
      </p:sp>
      <p:pic>
        <p:nvPicPr>
          <p:cNvPr id="14" name="Picture 3" descr="C:\Users\USER\Searches\Pictures\т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785938"/>
            <a:ext cx="12858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786438" y="2786063"/>
            <a:ext cx="684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latin typeface="Calibri" pitchFamily="34" charset="0"/>
              </a:rPr>
              <a:t>60⁰ С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7188" y="4357688"/>
            <a:ext cx="8501062" cy="1938337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 b="1" dirty="0">
                <a:latin typeface="Calibri" pitchFamily="34" charset="0"/>
              </a:rPr>
              <a:t>Металлический цилиндр </a:t>
            </a:r>
          </a:p>
          <a:p>
            <a:pPr algn="ctr" eaLnBrk="1" hangingPunct="1"/>
            <a:r>
              <a:rPr lang="ru-RU" sz="4000" b="1" dirty="0">
                <a:latin typeface="Calibri" pitchFamily="34" charset="0"/>
              </a:rPr>
              <a:t>передал воде</a:t>
            </a:r>
          </a:p>
          <a:p>
            <a:pPr algn="ctr" eaLnBrk="1" hangingPunct="1"/>
            <a:r>
              <a:rPr lang="ru-RU" sz="4000" b="1" dirty="0">
                <a:latin typeface="Calibri" pitchFamily="34" charset="0"/>
              </a:rPr>
              <a:t>часть своей внутренней энергии</a:t>
            </a: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19546-63BF-404E-B16D-E7A20E132A54}" type="slidenum">
              <a:rPr lang="ru-RU"/>
              <a:pPr>
                <a:defRPr/>
              </a:pPr>
              <a:t>24</a:t>
            </a:fld>
            <a:endParaRPr lang="ru-RU"/>
          </a:p>
        </p:txBody>
      </p:sp>
      <p:sp>
        <p:nvSpPr>
          <p:cNvPr id="27" name="Двойная стрелка влево/вправо 26"/>
          <p:cNvSpPr/>
          <p:nvPr/>
        </p:nvSpPr>
        <p:spPr>
          <a:xfrm>
            <a:off x="3214688" y="2286000"/>
            <a:ext cx="2714625" cy="105568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2786063" y="142875"/>
            <a:ext cx="37861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Способ 2</a:t>
            </a:r>
          </a:p>
        </p:txBody>
      </p:sp>
    </p:spTree>
    <p:extLst>
      <p:ext uri="{BB962C8B-B14F-4D97-AF65-F5344CB8AC3E}">
        <p14:creationId xmlns:p14="http://schemas.microsoft.com/office/powerpoint/2010/main" val="288370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/>
      <p:bldP spid="13" grpId="1"/>
      <p:bldP spid="13" grpId="2"/>
      <p:bldP spid="15" grpId="0"/>
      <p:bldP spid="1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571500" y="714375"/>
            <a:ext cx="8115300" cy="2714625"/>
          </a:xfrm>
          <a:solidFill>
            <a:schemeClr val="bg1"/>
          </a:solidFill>
          <a:ln w="25400">
            <a:solidFill>
              <a:srgbClr val="006600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mtClean="0"/>
              <a:t>    </a:t>
            </a:r>
            <a:r>
              <a:rPr lang="ru-RU" sz="4000" b="1" i="1" smtClean="0">
                <a:solidFill>
                  <a:srgbClr val="CC0000"/>
                </a:solidFill>
              </a:rPr>
              <a:t>Процесс изменения внутренней энергии без совершения работы над телом или самим телом называется </a:t>
            </a:r>
            <a:r>
              <a:rPr lang="ru-RU" sz="4000" b="1" i="1" u="sng" smtClean="0">
                <a:solidFill>
                  <a:srgbClr val="CC0000"/>
                </a:solidFill>
              </a:rPr>
              <a:t>теплопередачей</a:t>
            </a:r>
            <a:endParaRPr lang="ru-RU" b="1" i="1" u="sng" smtClean="0">
              <a:solidFill>
                <a:srgbClr val="CC0000"/>
              </a:solidFill>
            </a:endParaRPr>
          </a:p>
        </p:txBody>
      </p:sp>
      <p:pic>
        <p:nvPicPr>
          <p:cNvPr id="16387" name="Picture 3" descr="C:\Users\USER\Searches\Pictures\Таблицы и рисунки по физике\ТЕПЛОТА\опыт с физическим прибором куб Лесл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52963"/>
            <a:ext cx="2143125" cy="1857375"/>
          </a:xfrm>
          <a:prstGeom prst="rect">
            <a:avLst/>
          </a:prstGeom>
          <a:noFill/>
          <a:ln w="254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2" descr="F:\ФИЗИКА\КАРТИНКИ и ТАБЛИЦЫ\ТЕРМОДИНАМИКА И МОЛЕКУЛЯРНАЯ ФИЗИКА\излучение\EH714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508500"/>
            <a:ext cx="2708275" cy="1857375"/>
          </a:xfrm>
          <a:prstGeom prst="rect">
            <a:avLst/>
          </a:prstGeom>
          <a:noFill/>
          <a:ln w="254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4" descr="F:\ФИЗИКА\КАРТИНКИ и ТАБЛИЦЫ\ТЕРМОДИНАМИКА И МОЛЕКУЛЯРНАЯ ФИЗИКА\теплопроводность\te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581525"/>
            <a:ext cx="2581275" cy="1857375"/>
          </a:xfrm>
          <a:prstGeom prst="rect">
            <a:avLst/>
          </a:prstGeom>
          <a:noFill/>
          <a:ln w="254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8EB64-6E8C-4ED2-B320-9DA51EA17027}" type="slidenum">
              <a:rPr lang="ru-RU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19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1656184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b="1" dirty="0" smtClean="0"/>
              <a:t>Тип теплопередачи, когда тепло перемещается от более нагретых участков тела к менее нагретым вследствие теплового движения молекул.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38" y="0"/>
            <a:ext cx="7756525" cy="6445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/>
              <a:t>Теплопроводность</a:t>
            </a:r>
          </a:p>
        </p:txBody>
      </p:sp>
      <p:pic>
        <p:nvPicPr>
          <p:cNvPr id="4" name="Рисунок 3" descr="DSC01271.JPG"/>
          <p:cNvPicPr>
            <a:picLocks noChangeAspect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852936"/>
            <a:ext cx="1928812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DSC0127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067" y="2839224"/>
            <a:ext cx="21304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DSC0127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944" y="2839224"/>
            <a:ext cx="21034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95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54"/>
          <p:cNvGrpSpPr>
            <a:grpSpLocks/>
          </p:cNvGrpSpPr>
          <p:nvPr/>
        </p:nvGrpSpPr>
        <p:grpSpPr bwMode="auto">
          <a:xfrm>
            <a:off x="1428750" y="2643188"/>
            <a:ext cx="2000250" cy="2786062"/>
            <a:chOff x="2857488" y="1357298"/>
            <a:chExt cx="2000264" cy="2786082"/>
          </a:xfrm>
        </p:grpSpPr>
        <p:grpSp>
          <p:nvGrpSpPr>
            <p:cNvPr id="19474" name="Группа 52"/>
            <p:cNvGrpSpPr>
              <a:grpSpLocks/>
            </p:cNvGrpSpPr>
            <p:nvPr/>
          </p:nvGrpSpPr>
          <p:grpSpPr bwMode="auto">
            <a:xfrm>
              <a:off x="2857488" y="1357298"/>
              <a:ext cx="2000264" cy="2786082"/>
              <a:chOff x="2857488" y="1357298"/>
              <a:chExt cx="2000264" cy="2786082"/>
            </a:xfrm>
          </p:grpSpPr>
          <p:grpSp>
            <p:nvGrpSpPr>
              <p:cNvPr id="19476" name="Группа 49"/>
              <p:cNvGrpSpPr>
                <a:grpSpLocks/>
              </p:cNvGrpSpPr>
              <p:nvPr/>
            </p:nvGrpSpPr>
            <p:grpSpPr bwMode="auto">
              <a:xfrm>
                <a:off x="2857488" y="1357298"/>
                <a:ext cx="2000264" cy="2786082"/>
                <a:chOff x="1428728" y="2714620"/>
                <a:chExt cx="2000264" cy="2786082"/>
              </a:xfrm>
            </p:grpSpPr>
            <p:sp>
              <p:nvSpPr>
                <p:cNvPr id="44" name="Прямоугольник с двумя скругленными соседними углами 43"/>
                <p:cNvSpPr/>
                <p:nvPr/>
              </p:nvSpPr>
              <p:spPr>
                <a:xfrm rot="10800000">
                  <a:off x="1428728" y="2714620"/>
                  <a:ext cx="2000264" cy="2786082"/>
                </a:xfrm>
                <a:prstGeom prst="round2SameRect">
                  <a:avLst/>
                </a:prstGeom>
                <a:blipFill>
                  <a:blip r:embed="rId2" cstate="print"/>
                  <a:tile tx="0" ty="0" sx="100000" sy="100000" flip="none" algn="tl"/>
                </a:blipFill>
                <a:ln>
                  <a:solidFill>
                    <a:srgbClr val="66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9" name="Овал 8"/>
                <p:cNvSpPr/>
                <p:nvPr/>
              </p:nvSpPr>
              <p:spPr>
                <a:xfrm>
                  <a:off x="1928795" y="5429264"/>
                  <a:ext cx="142876" cy="71438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2" name="Овал 11"/>
                <p:cNvSpPr/>
                <p:nvPr/>
              </p:nvSpPr>
              <p:spPr>
                <a:xfrm flipH="1">
                  <a:off x="2143108" y="5286388"/>
                  <a:ext cx="71439" cy="214314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" name="Овал 13"/>
                <p:cNvSpPr/>
                <p:nvPr/>
              </p:nvSpPr>
              <p:spPr>
                <a:xfrm>
                  <a:off x="2643175" y="5429264"/>
                  <a:ext cx="71437" cy="71438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5" name="Овал 14"/>
                <p:cNvSpPr/>
                <p:nvPr/>
              </p:nvSpPr>
              <p:spPr>
                <a:xfrm>
                  <a:off x="2285984" y="5429264"/>
                  <a:ext cx="71439" cy="71438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9" name="Овал 18"/>
                <p:cNvSpPr/>
                <p:nvPr/>
              </p:nvSpPr>
              <p:spPr>
                <a:xfrm>
                  <a:off x="2428860" y="5357826"/>
                  <a:ext cx="142876" cy="142876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52" name="Овал 51"/>
              <p:cNvSpPr/>
              <p:nvPr/>
            </p:nvSpPr>
            <p:spPr>
              <a:xfrm>
                <a:off x="3786183" y="4071942"/>
                <a:ext cx="71437" cy="7143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54" name="Овал 53"/>
            <p:cNvSpPr/>
            <p:nvPr/>
          </p:nvSpPr>
          <p:spPr>
            <a:xfrm>
              <a:off x="4000496" y="4000504"/>
              <a:ext cx="71439" cy="14287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" name="Группа 45"/>
          <p:cNvGrpSpPr>
            <a:grpSpLocks/>
          </p:cNvGrpSpPr>
          <p:nvPr/>
        </p:nvGrpSpPr>
        <p:grpSpPr bwMode="auto">
          <a:xfrm>
            <a:off x="1428750" y="3357563"/>
            <a:ext cx="2000250" cy="2071687"/>
            <a:chOff x="5786446" y="2786058"/>
            <a:chExt cx="2071702" cy="2500330"/>
          </a:xfrm>
        </p:grpSpPr>
        <p:sp>
          <p:nvSpPr>
            <p:cNvPr id="36" name="Блок-схема: ссылка на другую страницу 35"/>
            <p:cNvSpPr/>
            <p:nvPr/>
          </p:nvSpPr>
          <p:spPr>
            <a:xfrm rot="10800000">
              <a:off x="5786446" y="2786058"/>
              <a:ext cx="2071702" cy="1643896"/>
            </a:xfrm>
            <a:prstGeom prst="flowChartOffpageConnector">
              <a:avLst/>
            </a:prstGeom>
            <a:gradFill>
              <a:gsLst>
                <a:gs pos="0">
                  <a:srgbClr val="A4F6F4"/>
                </a:gs>
                <a:gs pos="50000">
                  <a:srgbClr val="BA8CDC"/>
                </a:gs>
                <a:gs pos="100000">
                  <a:srgbClr val="9F5FCF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Прямоугольник с двумя скругленными соседними углами 44"/>
            <p:cNvSpPr/>
            <p:nvPr/>
          </p:nvSpPr>
          <p:spPr>
            <a:xfrm rot="10800000">
              <a:off x="5786446" y="3715299"/>
              <a:ext cx="2071702" cy="1571089"/>
            </a:xfrm>
            <a:prstGeom prst="round2SameRect">
              <a:avLst/>
            </a:prstGeom>
            <a:gradFill>
              <a:gsLst>
                <a:gs pos="0">
                  <a:srgbClr val="BA8CDC"/>
                </a:gs>
                <a:gs pos="50000">
                  <a:srgbClr val="9F5FCF"/>
                </a:gs>
                <a:gs pos="100000">
                  <a:srgbClr val="7030A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85813" y="928688"/>
            <a:ext cx="7745412" cy="538162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ru-RU" b="1" dirty="0" smtClean="0"/>
              <a:t>Перенос энергии струями жидкости или газа.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38" y="0"/>
            <a:ext cx="7756525" cy="6429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/>
              <a:t>Конвекция </a:t>
            </a:r>
          </a:p>
        </p:txBody>
      </p:sp>
      <p:sp>
        <p:nvSpPr>
          <p:cNvPr id="29" name="Молния 28"/>
          <p:cNvSpPr/>
          <p:nvPr/>
        </p:nvSpPr>
        <p:spPr>
          <a:xfrm rot="12166759">
            <a:off x="2530475" y="4494213"/>
            <a:ext cx="153988" cy="928687"/>
          </a:xfrm>
          <a:prstGeom prst="lightningBolt">
            <a:avLst/>
          </a:prstGeom>
          <a:gradFill>
            <a:gsLst>
              <a:gs pos="0">
                <a:srgbClr val="DFC9EF"/>
              </a:gs>
              <a:gs pos="50000">
                <a:srgbClr val="9F5FCF"/>
              </a:gs>
              <a:gs pos="100000">
                <a:srgbClr val="7030A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2143125" y="4429125"/>
            <a:ext cx="142875" cy="1000125"/>
          </a:xfrm>
          <a:custGeom>
            <a:avLst/>
            <a:gdLst>
              <a:gd name="connsiteX0" fmla="*/ 0 w 745587"/>
              <a:gd name="connsiteY0" fmla="*/ 742908 h 742908"/>
              <a:gd name="connsiteX1" fmla="*/ 0 w 745587"/>
              <a:gd name="connsiteY1" fmla="*/ 742908 h 742908"/>
              <a:gd name="connsiteX2" fmla="*/ 126609 w 745587"/>
              <a:gd name="connsiteY2" fmla="*/ 560028 h 742908"/>
              <a:gd name="connsiteX3" fmla="*/ 168812 w 745587"/>
              <a:gd name="connsiteY3" fmla="*/ 489690 h 742908"/>
              <a:gd name="connsiteX4" fmla="*/ 196947 w 745587"/>
              <a:gd name="connsiteY4" fmla="*/ 433419 h 742908"/>
              <a:gd name="connsiteX5" fmla="*/ 253218 w 745587"/>
              <a:gd name="connsiteY5" fmla="*/ 377148 h 742908"/>
              <a:gd name="connsiteX6" fmla="*/ 281353 w 745587"/>
              <a:gd name="connsiteY6" fmla="*/ 320878 h 742908"/>
              <a:gd name="connsiteX7" fmla="*/ 295421 w 745587"/>
              <a:gd name="connsiteY7" fmla="*/ 278675 h 742908"/>
              <a:gd name="connsiteX8" fmla="*/ 436098 w 745587"/>
              <a:gd name="connsiteY8" fmla="*/ 194268 h 742908"/>
              <a:gd name="connsiteX9" fmla="*/ 492369 w 745587"/>
              <a:gd name="connsiteY9" fmla="*/ 180201 h 742908"/>
              <a:gd name="connsiteX10" fmla="*/ 520504 w 745587"/>
              <a:gd name="connsiteY10" fmla="*/ 152065 h 742908"/>
              <a:gd name="connsiteX11" fmla="*/ 464233 w 745587"/>
              <a:gd name="connsiteY11" fmla="*/ 81727 h 742908"/>
              <a:gd name="connsiteX12" fmla="*/ 436098 w 745587"/>
              <a:gd name="connsiteY12" fmla="*/ 53591 h 742908"/>
              <a:gd name="connsiteX13" fmla="*/ 464233 w 745587"/>
              <a:gd name="connsiteY13" fmla="*/ 25456 h 742908"/>
              <a:gd name="connsiteX14" fmla="*/ 548640 w 745587"/>
              <a:gd name="connsiteY14" fmla="*/ 67659 h 742908"/>
              <a:gd name="connsiteX15" fmla="*/ 661181 w 745587"/>
              <a:gd name="connsiteY15" fmla="*/ 166133 h 742908"/>
              <a:gd name="connsiteX16" fmla="*/ 675249 w 745587"/>
              <a:gd name="connsiteY16" fmla="*/ 208336 h 742908"/>
              <a:gd name="connsiteX17" fmla="*/ 647113 w 745587"/>
              <a:gd name="connsiteY17" fmla="*/ 517825 h 742908"/>
              <a:gd name="connsiteX18" fmla="*/ 661181 w 745587"/>
              <a:gd name="connsiteY18" fmla="*/ 672570 h 742908"/>
              <a:gd name="connsiteX19" fmla="*/ 703384 w 745587"/>
              <a:gd name="connsiteY19" fmla="*/ 700705 h 742908"/>
              <a:gd name="connsiteX20" fmla="*/ 745587 w 745587"/>
              <a:gd name="connsiteY20" fmla="*/ 714773 h 742908"/>
              <a:gd name="connsiteX21" fmla="*/ 745587 w 745587"/>
              <a:gd name="connsiteY21" fmla="*/ 728841 h 74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45587" h="742908">
                <a:moveTo>
                  <a:pt x="0" y="742908"/>
                </a:moveTo>
                <a:lnTo>
                  <a:pt x="0" y="742908"/>
                </a:lnTo>
                <a:cubicBezTo>
                  <a:pt x="105594" y="576974"/>
                  <a:pt x="55241" y="631396"/>
                  <a:pt x="126609" y="560028"/>
                </a:cubicBezTo>
                <a:cubicBezTo>
                  <a:pt x="159263" y="462063"/>
                  <a:pt x="117317" y="566932"/>
                  <a:pt x="168812" y="489690"/>
                </a:cubicBezTo>
                <a:cubicBezTo>
                  <a:pt x="180445" y="472241"/>
                  <a:pt x="184365" y="450196"/>
                  <a:pt x="196947" y="433419"/>
                </a:cubicBezTo>
                <a:cubicBezTo>
                  <a:pt x="212863" y="412198"/>
                  <a:pt x="241355" y="400874"/>
                  <a:pt x="253218" y="377148"/>
                </a:cubicBezTo>
                <a:cubicBezTo>
                  <a:pt x="262596" y="358391"/>
                  <a:pt x="273092" y="340153"/>
                  <a:pt x="281353" y="320878"/>
                </a:cubicBezTo>
                <a:cubicBezTo>
                  <a:pt x="287194" y="307248"/>
                  <a:pt x="284936" y="289160"/>
                  <a:pt x="295421" y="278675"/>
                </a:cubicBezTo>
                <a:cubicBezTo>
                  <a:pt x="315052" y="259044"/>
                  <a:pt x="400576" y="207589"/>
                  <a:pt x="436098" y="194268"/>
                </a:cubicBezTo>
                <a:cubicBezTo>
                  <a:pt x="454201" y="187479"/>
                  <a:pt x="473612" y="184890"/>
                  <a:pt x="492369" y="180201"/>
                </a:cubicBezTo>
                <a:cubicBezTo>
                  <a:pt x="501747" y="170822"/>
                  <a:pt x="518324" y="165148"/>
                  <a:pt x="520504" y="152065"/>
                </a:cubicBezTo>
                <a:cubicBezTo>
                  <a:pt x="530730" y="90706"/>
                  <a:pt x="503386" y="94778"/>
                  <a:pt x="464233" y="81727"/>
                </a:cubicBezTo>
                <a:cubicBezTo>
                  <a:pt x="454855" y="72348"/>
                  <a:pt x="442922" y="64964"/>
                  <a:pt x="436098" y="53591"/>
                </a:cubicBezTo>
                <a:cubicBezTo>
                  <a:pt x="403944" y="0"/>
                  <a:pt x="421359" y="4019"/>
                  <a:pt x="464233" y="25456"/>
                </a:cubicBezTo>
                <a:cubicBezTo>
                  <a:pt x="573313" y="79996"/>
                  <a:pt x="442561" y="32299"/>
                  <a:pt x="548640" y="67659"/>
                </a:cubicBezTo>
                <a:cubicBezTo>
                  <a:pt x="630933" y="149953"/>
                  <a:pt x="591389" y="119605"/>
                  <a:pt x="661181" y="166133"/>
                </a:cubicBezTo>
                <a:cubicBezTo>
                  <a:pt x="665870" y="180201"/>
                  <a:pt x="675249" y="193507"/>
                  <a:pt x="675249" y="208336"/>
                </a:cubicBezTo>
                <a:cubicBezTo>
                  <a:pt x="675249" y="445889"/>
                  <a:pt x="686927" y="398385"/>
                  <a:pt x="647113" y="517825"/>
                </a:cubicBezTo>
                <a:cubicBezTo>
                  <a:pt x="651802" y="569407"/>
                  <a:pt x="645949" y="623066"/>
                  <a:pt x="661181" y="672570"/>
                </a:cubicBezTo>
                <a:cubicBezTo>
                  <a:pt x="666153" y="688730"/>
                  <a:pt x="688262" y="693144"/>
                  <a:pt x="703384" y="700705"/>
                </a:cubicBezTo>
                <a:cubicBezTo>
                  <a:pt x="716647" y="707337"/>
                  <a:pt x="745587" y="714773"/>
                  <a:pt x="745587" y="714773"/>
                </a:cubicBezTo>
                <a:lnTo>
                  <a:pt x="745587" y="728841"/>
                </a:lnTo>
              </a:path>
            </a:pathLst>
          </a:custGeom>
          <a:gradFill>
            <a:gsLst>
              <a:gs pos="0">
                <a:srgbClr val="7030A0"/>
              </a:gs>
              <a:gs pos="50000">
                <a:srgbClr val="9F5FCF"/>
              </a:gs>
              <a:gs pos="100000">
                <a:srgbClr val="BA8CDC"/>
              </a:gs>
            </a:gsLst>
            <a:lin ang="16200000" scaled="1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>
            <a:off x="2357438" y="4429125"/>
            <a:ext cx="142875" cy="1000125"/>
          </a:xfrm>
          <a:prstGeom prst="triangle">
            <a:avLst/>
          </a:prstGeom>
          <a:gradFill>
            <a:gsLst>
              <a:gs pos="0">
                <a:srgbClr val="7030A0"/>
              </a:gs>
              <a:gs pos="50000">
                <a:srgbClr val="934BC9"/>
              </a:gs>
              <a:gs pos="100000">
                <a:srgbClr val="BA8CDC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 flipH="1">
            <a:off x="2000250" y="4714875"/>
            <a:ext cx="142875" cy="714375"/>
          </a:xfrm>
          <a:prstGeom prst="triangle">
            <a:avLst/>
          </a:prstGeom>
          <a:gradFill>
            <a:gsLst>
              <a:gs pos="0">
                <a:srgbClr val="7030A0"/>
              </a:gs>
              <a:gs pos="50000">
                <a:srgbClr val="9F5FCF"/>
              </a:gs>
              <a:gs pos="100000">
                <a:srgbClr val="BA8CDC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8" name="Группа 55"/>
          <p:cNvGrpSpPr>
            <a:grpSpLocks/>
          </p:cNvGrpSpPr>
          <p:nvPr/>
        </p:nvGrpSpPr>
        <p:grpSpPr bwMode="auto">
          <a:xfrm>
            <a:off x="1643063" y="6215063"/>
            <a:ext cx="1571625" cy="642937"/>
            <a:chOff x="1643042" y="6215082"/>
            <a:chExt cx="1571636" cy="642918"/>
          </a:xfrm>
        </p:grpSpPr>
        <p:sp>
          <p:nvSpPr>
            <p:cNvPr id="40" name="Трапеция 39"/>
            <p:cNvSpPr/>
            <p:nvPr/>
          </p:nvSpPr>
          <p:spPr>
            <a:xfrm>
              <a:off x="1643042" y="6429388"/>
              <a:ext cx="1571636" cy="428612"/>
            </a:xfrm>
            <a:prstGeom prst="trapezoi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Трапеция 42"/>
            <p:cNvSpPr/>
            <p:nvPr/>
          </p:nvSpPr>
          <p:spPr>
            <a:xfrm>
              <a:off x="2071670" y="6215082"/>
              <a:ext cx="785817" cy="214306"/>
            </a:xfrm>
            <a:prstGeom prst="trapezoi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8" name="Полилиния 47"/>
          <p:cNvSpPr/>
          <p:nvPr/>
        </p:nvSpPr>
        <p:spPr>
          <a:xfrm rot="20195490">
            <a:off x="2322513" y="5535613"/>
            <a:ext cx="298450" cy="603250"/>
          </a:xfrm>
          <a:custGeom>
            <a:avLst/>
            <a:gdLst>
              <a:gd name="connsiteX0" fmla="*/ 84406 w 604911"/>
              <a:gd name="connsiteY0" fmla="*/ 745588 h 1026942"/>
              <a:gd name="connsiteX1" fmla="*/ 84406 w 604911"/>
              <a:gd name="connsiteY1" fmla="*/ 745588 h 1026942"/>
              <a:gd name="connsiteX2" fmla="*/ 56271 w 604911"/>
              <a:gd name="connsiteY2" fmla="*/ 618979 h 1026942"/>
              <a:gd name="connsiteX3" fmla="*/ 42203 w 604911"/>
              <a:gd name="connsiteY3" fmla="*/ 562708 h 1026942"/>
              <a:gd name="connsiteX4" fmla="*/ 70339 w 604911"/>
              <a:gd name="connsiteY4" fmla="*/ 534573 h 1026942"/>
              <a:gd name="connsiteX5" fmla="*/ 98474 w 604911"/>
              <a:gd name="connsiteY5" fmla="*/ 450167 h 1026942"/>
              <a:gd name="connsiteX6" fmla="*/ 112542 w 604911"/>
              <a:gd name="connsiteY6" fmla="*/ 393896 h 1026942"/>
              <a:gd name="connsiteX7" fmla="*/ 154745 w 604911"/>
              <a:gd name="connsiteY7" fmla="*/ 323557 h 1026942"/>
              <a:gd name="connsiteX8" fmla="*/ 196948 w 604911"/>
              <a:gd name="connsiteY8" fmla="*/ 309490 h 1026942"/>
              <a:gd name="connsiteX9" fmla="*/ 422031 w 604911"/>
              <a:gd name="connsiteY9" fmla="*/ 295422 h 1026942"/>
              <a:gd name="connsiteX10" fmla="*/ 464234 w 604911"/>
              <a:gd name="connsiteY10" fmla="*/ 267287 h 1026942"/>
              <a:gd name="connsiteX11" fmla="*/ 492369 w 604911"/>
              <a:gd name="connsiteY11" fmla="*/ 196948 h 1026942"/>
              <a:gd name="connsiteX12" fmla="*/ 520505 w 604911"/>
              <a:gd name="connsiteY12" fmla="*/ 154745 h 1026942"/>
              <a:gd name="connsiteX13" fmla="*/ 534572 w 604911"/>
              <a:gd name="connsiteY13" fmla="*/ 98474 h 1026942"/>
              <a:gd name="connsiteX14" fmla="*/ 548640 w 604911"/>
              <a:gd name="connsiteY14" fmla="*/ 28136 h 1026942"/>
              <a:gd name="connsiteX15" fmla="*/ 576776 w 604911"/>
              <a:gd name="connsiteY15" fmla="*/ 0 h 1026942"/>
              <a:gd name="connsiteX16" fmla="*/ 604911 w 604911"/>
              <a:gd name="connsiteY16" fmla="*/ 168813 h 1026942"/>
              <a:gd name="connsiteX17" fmla="*/ 590843 w 604911"/>
              <a:gd name="connsiteY17" fmla="*/ 576776 h 1026942"/>
              <a:gd name="connsiteX18" fmla="*/ 534572 w 604911"/>
              <a:gd name="connsiteY18" fmla="*/ 675250 h 1026942"/>
              <a:gd name="connsiteX19" fmla="*/ 492369 w 604911"/>
              <a:gd name="connsiteY19" fmla="*/ 689317 h 1026942"/>
              <a:gd name="connsiteX20" fmla="*/ 422031 w 604911"/>
              <a:gd name="connsiteY20" fmla="*/ 745588 h 1026942"/>
              <a:gd name="connsiteX21" fmla="*/ 351692 w 604911"/>
              <a:gd name="connsiteY21" fmla="*/ 815927 h 1026942"/>
              <a:gd name="connsiteX22" fmla="*/ 168812 w 604911"/>
              <a:gd name="connsiteY22" fmla="*/ 858130 h 1026942"/>
              <a:gd name="connsiteX23" fmla="*/ 126609 w 604911"/>
              <a:gd name="connsiteY23" fmla="*/ 942536 h 1026942"/>
              <a:gd name="connsiteX24" fmla="*/ 112542 w 604911"/>
              <a:gd name="connsiteY24" fmla="*/ 998807 h 1026942"/>
              <a:gd name="connsiteX25" fmla="*/ 70339 w 604911"/>
              <a:gd name="connsiteY25" fmla="*/ 1026942 h 1026942"/>
              <a:gd name="connsiteX26" fmla="*/ 28136 w 604911"/>
              <a:gd name="connsiteY26" fmla="*/ 1012874 h 1026942"/>
              <a:gd name="connsiteX27" fmla="*/ 14068 w 604911"/>
              <a:gd name="connsiteY27" fmla="*/ 956603 h 1026942"/>
              <a:gd name="connsiteX28" fmla="*/ 0 w 604911"/>
              <a:gd name="connsiteY28" fmla="*/ 914400 h 1026942"/>
              <a:gd name="connsiteX29" fmla="*/ 14068 w 604911"/>
              <a:gd name="connsiteY29" fmla="*/ 787791 h 1026942"/>
              <a:gd name="connsiteX30" fmla="*/ 42203 w 604911"/>
              <a:gd name="connsiteY30" fmla="*/ 731520 h 1026942"/>
              <a:gd name="connsiteX31" fmla="*/ 70339 w 604911"/>
              <a:gd name="connsiteY31" fmla="*/ 661182 h 1026942"/>
              <a:gd name="connsiteX32" fmla="*/ 28136 w 604911"/>
              <a:gd name="connsiteY32" fmla="*/ 717453 h 1026942"/>
              <a:gd name="connsiteX33" fmla="*/ 84406 w 604911"/>
              <a:gd name="connsiteY33" fmla="*/ 745588 h 102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4911" h="1026942">
                <a:moveTo>
                  <a:pt x="84406" y="745588"/>
                </a:moveTo>
                <a:lnTo>
                  <a:pt x="84406" y="745588"/>
                </a:lnTo>
                <a:cubicBezTo>
                  <a:pt x="75028" y="703385"/>
                  <a:pt x="65992" y="661104"/>
                  <a:pt x="56271" y="618979"/>
                </a:cubicBezTo>
                <a:cubicBezTo>
                  <a:pt x="51924" y="600140"/>
                  <a:pt x="39024" y="581779"/>
                  <a:pt x="42203" y="562708"/>
                </a:cubicBezTo>
                <a:cubicBezTo>
                  <a:pt x="44384" y="549625"/>
                  <a:pt x="60960" y="543951"/>
                  <a:pt x="70339" y="534573"/>
                </a:cubicBezTo>
                <a:cubicBezTo>
                  <a:pt x="79717" y="506438"/>
                  <a:pt x="91281" y="478939"/>
                  <a:pt x="98474" y="450167"/>
                </a:cubicBezTo>
                <a:cubicBezTo>
                  <a:pt x="103163" y="431410"/>
                  <a:pt x="107231" y="412486"/>
                  <a:pt x="112542" y="393896"/>
                </a:cubicBezTo>
                <a:cubicBezTo>
                  <a:pt x="121700" y="361844"/>
                  <a:pt x="124266" y="341844"/>
                  <a:pt x="154745" y="323557"/>
                </a:cubicBezTo>
                <a:cubicBezTo>
                  <a:pt x="167460" y="315928"/>
                  <a:pt x="182201" y="311042"/>
                  <a:pt x="196948" y="309490"/>
                </a:cubicBezTo>
                <a:cubicBezTo>
                  <a:pt x="271709" y="301621"/>
                  <a:pt x="347003" y="300111"/>
                  <a:pt x="422031" y="295422"/>
                </a:cubicBezTo>
                <a:cubicBezTo>
                  <a:pt x="436099" y="286044"/>
                  <a:pt x="454407" y="281045"/>
                  <a:pt x="464234" y="267287"/>
                </a:cubicBezTo>
                <a:cubicBezTo>
                  <a:pt x="478912" y="246738"/>
                  <a:pt x="481076" y="219534"/>
                  <a:pt x="492369" y="196948"/>
                </a:cubicBezTo>
                <a:cubicBezTo>
                  <a:pt x="499930" y="181826"/>
                  <a:pt x="511126" y="168813"/>
                  <a:pt x="520505" y="154745"/>
                </a:cubicBezTo>
                <a:cubicBezTo>
                  <a:pt x="525194" y="135988"/>
                  <a:pt x="530378" y="117348"/>
                  <a:pt x="534572" y="98474"/>
                </a:cubicBezTo>
                <a:cubicBezTo>
                  <a:pt x="539759" y="75133"/>
                  <a:pt x="539221" y="50113"/>
                  <a:pt x="548640" y="28136"/>
                </a:cubicBezTo>
                <a:cubicBezTo>
                  <a:pt x="553865" y="15945"/>
                  <a:pt x="567397" y="9379"/>
                  <a:pt x="576776" y="0"/>
                </a:cubicBezTo>
                <a:cubicBezTo>
                  <a:pt x="584762" y="39934"/>
                  <a:pt x="604911" y="133921"/>
                  <a:pt x="604911" y="168813"/>
                </a:cubicBezTo>
                <a:cubicBezTo>
                  <a:pt x="604911" y="304881"/>
                  <a:pt x="603162" y="441266"/>
                  <a:pt x="590843" y="576776"/>
                </a:cubicBezTo>
                <a:cubicBezTo>
                  <a:pt x="590028" y="585737"/>
                  <a:pt x="546218" y="665933"/>
                  <a:pt x="534572" y="675250"/>
                </a:cubicBezTo>
                <a:cubicBezTo>
                  <a:pt x="522993" y="684513"/>
                  <a:pt x="506437" y="684628"/>
                  <a:pt x="492369" y="689317"/>
                </a:cubicBezTo>
                <a:cubicBezTo>
                  <a:pt x="382691" y="798999"/>
                  <a:pt x="563976" y="621386"/>
                  <a:pt x="422031" y="745588"/>
                </a:cubicBezTo>
                <a:cubicBezTo>
                  <a:pt x="397077" y="767423"/>
                  <a:pt x="379666" y="798125"/>
                  <a:pt x="351692" y="815927"/>
                </a:cubicBezTo>
                <a:cubicBezTo>
                  <a:pt x="306974" y="844384"/>
                  <a:pt x="217102" y="851231"/>
                  <a:pt x="168812" y="858130"/>
                </a:cubicBezTo>
                <a:cubicBezTo>
                  <a:pt x="137987" y="904368"/>
                  <a:pt x="141169" y="891576"/>
                  <a:pt x="126609" y="942536"/>
                </a:cubicBezTo>
                <a:cubicBezTo>
                  <a:pt x="121298" y="961126"/>
                  <a:pt x="123267" y="982720"/>
                  <a:pt x="112542" y="998807"/>
                </a:cubicBezTo>
                <a:cubicBezTo>
                  <a:pt x="103164" y="1012875"/>
                  <a:pt x="84407" y="1017564"/>
                  <a:pt x="70339" y="1026942"/>
                </a:cubicBezTo>
                <a:cubicBezTo>
                  <a:pt x="56271" y="1022253"/>
                  <a:pt x="37399" y="1024453"/>
                  <a:pt x="28136" y="1012874"/>
                </a:cubicBezTo>
                <a:cubicBezTo>
                  <a:pt x="16058" y="997776"/>
                  <a:pt x="19380" y="975193"/>
                  <a:pt x="14068" y="956603"/>
                </a:cubicBezTo>
                <a:cubicBezTo>
                  <a:pt x="9994" y="942345"/>
                  <a:pt x="4689" y="928468"/>
                  <a:pt x="0" y="914400"/>
                </a:cubicBezTo>
                <a:cubicBezTo>
                  <a:pt x="4689" y="872197"/>
                  <a:pt x="4520" y="829166"/>
                  <a:pt x="14068" y="787791"/>
                </a:cubicBezTo>
                <a:cubicBezTo>
                  <a:pt x="18783" y="767357"/>
                  <a:pt x="33942" y="750795"/>
                  <a:pt x="42203" y="731520"/>
                </a:cubicBezTo>
                <a:cubicBezTo>
                  <a:pt x="94342" y="609862"/>
                  <a:pt x="25064" y="751729"/>
                  <a:pt x="70339" y="661182"/>
                </a:cubicBezTo>
                <a:lnTo>
                  <a:pt x="28136" y="717453"/>
                </a:lnTo>
                <a:lnTo>
                  <a:pt x="84406" y="745588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rgbClr val="FFFF00"/>
              </a:gs>
              <a:gs pos="100000">
                <a:srgbClr val="7030A0"/>
              </a:gs>
            </a:gsLst>
            <a:lin ang="16200000" scaled="1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4071938" y="2286000"/>
            <a:ext cx="4572000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Опыт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В сосуд с водой опустите кристаллы марганцовокислого калия.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Поставьте сосуд на огонь. Наблюдайте за жидкостью.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283968" y="5143500"/>
            <a:ext cx="407422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Times New Roman" pitchFamily="18" charset="0"/>
              </a:rPr>
              <a:t>Конвекция в твёрдых  телах происходить не может. </a:t>
            </a:r>
          </a:p>
        </p:txBody>
      </p:sp>
    </p:spTree>
    <p:extLst>
      <p:ext uri="{BB962C8B-B14F-4D97-AF65-F5344CB8AC3E}">
        <p14:creationId xmlns:p14="http://schemas.microsoft.com/office/powerpoint/2010/main" val="153851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63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23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29" grpId="0" animBg="1"/>
      <p:bldP spid="38" grpId="0" animBg="1"/>
      <p:bldP spid="39" grpId="0" animBg="1"/>
      <p:bldP spid="49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38" y="928688"/>
            <a:ext cx="7745412" cy="538162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ru-RU" b="1" dirty="0" smtClean="0"/>
              <a:t>Перенос энергии в виде электромагнитных волн.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813" y="214313"/>
            <a:ext cx="7756525" cy="6429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/>
              <a:t>Излучение </a:t>
            </a:r>
          </a:p>
        </p:txBody>
      </p:sp>
      <p:pic>
        <p:nvPicPr>
          <p:cNvPr id="5" name="Рисунок 4" descr="07i-i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000240"/>
            <a:ext cx="3618288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07i-i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2000240"/>
            <a:ext cx="2521341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07i-i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4071942"/>
            <a:ext cx="278988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43375" y="5572125"/>
            <a:ext cx="4714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latin typeface="Times New Roman" pitchFamily="18" charset="0"/>
              </a:rPr>
              <a:t>Темные тела лучше поглощают и излучают энергию.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71938" y="4214813"/>
            <a:ext cx="4857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latin typeface="Times New Roman" pitchFamily="18" charset="0"/>
              </a:rPr>
              <a:t>Излучение может осуществляться в полном вакууме.</a:t>
            </a:r>
          </a:p>
        </p:txBody>
      </p:sp>
    </p:spTree>
    <p:extLst>
      <p:ext uri="{BB962C8B-B14F-4D97-AF65-F5344CB8AC3E}">
        <p14:creationId xmlns:p14="http://schemas.microsoft.com/office/powerpoint/2010/main" val="180535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9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81956" y="276226"/>
            <a:ext cx="5686425" cy="1065212"/>
          </a:xfrm>
          <a:solidFill>
            <a:srgbClr val="E6DCA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0066FF"/>
                </a:solidFill>
              </a:rPr>
              <a:t>Теплообмен</a:t>
            </a:r>
          </a:p>
        </p:txBody>
      </p:sp>
      <p:pic>
        <p:nvPicPr>
          <p:cNvPr id="22539" name="Picture 11" descr="Конвек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141663"/>
            <a:ext cx="212883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 descr="Солнц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644900"/>
            <a:ext cx="265588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Вентилятор для охлаждения процессора компьюте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44900"/>
            <a:ext cx="252095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3635375" y="2276475"/>
            <a:ext cx="1779588" cy="576263"/>
          </a:xfrm>
          <a:prstGeom prst="rect">
            <a:avLst/>
          </a:prstGeom>
          <a:solidFill>
            <a:srgbClr val="E6DCA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0066FF"/>
                </a:solidFill>
                <a:latin typeface="Times New Roman" pitchFamily="18" charset="0"/>
              </a:rPr>
              <a:t>конвекция</a:t>
            </a: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323850" y="2565400"/>
            <a:ext cx="2425700" cy="647700"/>
          </a:xfrm>
          <a:prstGeom prst="rect">
            <a:avLst/>
          </a:prstGeom>
          <a:solidFill>
            <a:srgbClr val="E6DCA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0066FF"/>
                </a:solidFill>
                <a:latin typeface="Times New Roman" pitchFamily="18" charset="0"/>
              </a:rPr>
              <a:t>теплопроводность</a:t>
            </a: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6588125" y="2492375"/>
            <a:ext cx="1778000" cy="576263"/>
          </a:xfrm>
          <a:prstGeom prst="rect">
            <a:avLst/>
          </a:prstGeom>
          <a:solidFill>
            <a:srgbClr val="E6DCA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0066FF"/>
                </a:solidFill>
                <a:latin typeface="Times New Roman" pitchFamily="18" charset="0"/>
              </a:rPr>
              <a:t>излучение</a:t>
            </a: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 flipH="1">
            <a:off x="2195513" y="1341438"/>
            <a:ext cx="1512887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8" name="Line 24"/>
          <p:cNvSpPr>
            <a:spLocks noChangeShapeType="1"/>
          </p:cNvSpPr>
          <p:nvPr/>
        </p:nvSpPr>
        <p:spPr bwMode="auto">
          <a:xfrm>
            <a:off x="4572000" y="1341438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9" name="Line 25"/>
          <p:cNvSpPr>
            <a:spLocks noChangeShapeType="1"/>
          </p:cNvSpPr>
          <p:nvPr/>
        </p:nvSpPr>
        <p:spPr bwMode="auto">
          <a:xfrm>
            <a:off x="5795963" y="1341438"/>
            <a:ext cx="1728787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70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3" grpId="0" animBg="1"/>
      <p:bldP spid="22545" grpId="0" animBg="1"/>
      <p:bldP spid="225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ОБРАЗОВАТЕЛЬНАЯ   </a:t>
            </a:r>
          </a:p>
          <a:p>
            <a:r>
              <a:rPr lang="ru-RU" dirty="0"/>
              <a:t>Формирование знаний об основных положениях МКТ, обобщение широкого круга физических явлений на основе данной теории. Систематизация понятий, их мировоззренческой интерпретации в современной научной картине мира.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12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7764018" cy="6254041"/>
          </a:xfrm>
        </p:spPr>
      </p:pic>
    </p:spTree>
    <p:extLst>
      <p:ext uri="{BB962C8B-B14F-4D97-AF65-F5344CB8AC3E}">
        <p14:creationId xmlns:p14="http://schemas.microsoft.com/office/powerpoint/2010/main" val="311204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estival.1september.ru/articles/538248/img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1038"/>
            <a:ext cx="8568952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85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84976" cy="6504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800" dirty="0">
                <a:latin typeface="Calibri"/>
                <a:ea typeface="Calibri"/>
                <a:cs typeface="Times New Roman"/>
              </a:rPr>
              <a:t>Во что лучше всего завернуть кастрюлю, чтобы сохранить ее содержимое горячим: газету, пуховое одеяло, фольгу, полотенце?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800" dirty="0">
                <a:latin typeface="Calibri"/>
                <a:ea typeface="Calibri"/>
                <a:cs typeface="Times New Roman"/>
              </a:rPr>
              <a:t>Почему для возникновения конвекции в жидкости ее надо подогревать снизу?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800" dirty="0">
                <a:latin typeface="Calibri"/>
                <a:ea typeface="Calibri"/>
                <a:cs typeface="Times New Roman"/>
              </a:rPr>
              <a:t>Какой способ теплопередачи позволяет людям греться у костра?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800" dirty="0">
                <a:latin typeface="Calibri"/>
                <a:ea typeface="Calibri"/>
                <a:cs typeface="Times New Roman"/>
              </a:rPr>
              <a:t>Каким способом осуществляется теплопередача от Солнца к Земле?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ru-RU" sz="2800" dirty="0">
                <a:latin typeface="Calibri"/>
                <a:ea typeface="Calibri"/>
                <a:cs typeface="Times New Roman"/>
              </a:rPr>
              <a:t>Чтобы поверхность тела, например дирижабля, как можно меньше нагревалась солнцем, ее покрывают краской. Какую краску следует выбрать для этого: чёрную, синюю, красную, серебристую?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6478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5542384" cy="3013515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3200" i="1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+mn-ea"/>
                <a:cs typeface="+mn-cs"/>
              </a:rPr>
              <a:t/>
            </a:r>
            <a:br>
              <a:rPr lang="ru-RU" sz="3200" i="1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+mn-ea"/>
                <a:cs typeface="+mn-cs"/>
              </a:rPr>
            </a:br>
            <a:r>
              <a:rPr lang="ru-RU" sz="3200" i="1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+mn-ea"/>
                <a:cs typeface="+mn-cs"/>
              </a:rPr>
              <a:t>Ответ</a:t>
            </a:r>
            <a:r>
              <a:rPr lang="ru-RU" sz="3200" i="1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+mn-ea"/>
                <a:cs typeface="+mn-cs"/>
              </a:rPr>
              <a:t>:  </a:t>
            </a:r>
            <a:r>
              <a:rPr lang="ru-RU" sz="3200" i="1" dirty="0">
                <a:ln>
                  <a:noFill/>
                </a:ln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  <a:t>Над проволокой совершается механическая работа. Механическая энергия превращается во внутреннюю.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Если </a:t>
            </a:r>
            <a:r>
              <a:rPr lang="ru-RU" sz="32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кусок алюминиевой проволоки расклепать на наковальне или быстро изгибать в одном и том же месте то в одну, то в другую сторону, то это место сильно нагревается. Объясните явление.</a:t>
            </a:r>
            <a:endParaRPr lang="ru-RU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09120"/>
            <a:ext cx="1600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34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5976664" cy="3384376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/>
              <a:t>  </a:t>
            </a:r>
            <a:r>
              <a:rPr lang="ru-RU" sz="360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+mn-ea"/>
                <a:cs typeface="+mn-cs"/>
              </a:rPr>
              <a:t>Ответ</a:t>
            </a:r>
            <a:r>
              <a:rPr lang="ru-RU" sz="360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+mn-ea"/>
                <a:cs typeface="+mn-cs"/>
              </a:rPr>
              <a:t>: </a:t>
            </a:r>
            <a:r>
              <a:rPr lang="ru-RU" sz="3600" dirty="0">
                <a:ln>
                  <a:noFill/>
                </a:ln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  <a:t>Покрышки </a:t>
            </a:r>
            <a:r>
              <a:rPr lang="ru-RU" sz="3600" dirty="0" smtClean="0">
                <a:ln>
                  <a:noFill/>
                </a:ln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  <a:t>нагреваются за </a:t>
            </a:r>
            <a:r>
              <a:rPr lang="ru-RU" sz="3600" dirty="0">
                <a:ln>
                  <a:noFill/>
                </a:ln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  <a:t>счёт работы трения при частичном проскальзывании из по полотну дороги, и за счёт  работы деформации покрышки при качении.</a:t>
            </a:r>
            <a:endParaRPr lang="ru-RU" sz="3200" dirty="0">
              <a:ln>
                <a:noFill/>
              </a:ln>
              <a:solidFill>
                <a:prstClr val="black"/>
              </a:solidFill>
              <a:effectLst/>
              <a:latin typeface="Calibri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357166"/>
            <a:ext cx="8062664" cy="127163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Чем </a:t>
            </a:r>
            <a:r>
              <a:rPr lang="ru-RU" sz="32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объясняется сильный нагрев покрышек автомобиля во время длительной езды?</a:t>
            </a: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68" y="2636913"/>
            <a:ext cx="201203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22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04864"/>
            <a:ext cx="8134672" cy="4392487"/>
          </a:xfrm>
        </p:spPr>
        <p:txBody>
          <a:bodyPr>
            <a:noAutofit/>
          </a:bodyPr>
          <a:lstStyle/>
          <a:p>
            <a:r>
              <a:rPr lang="ru-RU" sz="3200" b="0" dirty="0">
                <a:ln>
                  <a:noFill/>
                </a:ln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  <a:t> </a:t>
            </a:r>
            <a:r>
              <a:rPr lang="ru-RU" sz="3200" b="0" dirty="0" smtClean="0">
                <a:ln>
                  <a:noFill/>
                </a:ln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  <a:t/>
            </a:r>
            <a:br>
              <a:rPr lang="ru-RU" sz="3200" b="0" dirty="0" smtClean="0">
                <a:ln>
                  <a:noFill/>
                </a:ln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r>
              <a:rPr lang="ru-RU" sz="3200" i="1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+mn-ea"/>
                <a:cs typeface="+mn-cs"/>
              </a:rPr>
              <a:t>Ответ</a:t>
            </a:r>
            <a:r>
              <a:rPr lang="ru-RU" sz="3200" i="1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+mn-ea"/>
                <a:cs typeface="+mn-cs"/>
              </a:rPr>
              <a:t>: </a:t>
            </a:r>
            <a:r>
              <a:rPr lang="ru-RU" sz="3200" i="1" dirty="0">
                <a:ln>
                  <a:noFill/>
                </a:ln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  <a:t>При остановке кинетическая энергия автомобиля превращается во внутреннюю энергию тормозных колодок. Чтобы каждый раз после остановки приобрести необходимую скорость, в двигателе должно быть израсходовано дополнительно некоторое  количество  горючего.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476672"/>
            <a:ext cx="5976664" cy="208823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Когда </a:t>
            </a:r>
            <a:r>
              <a:rPr lang="ru-RU" sz="32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автомобиль расходует больше горючего: при езде без остановки или с остановками? Почему? </a:t>
            </a:r>
            <a:endParaRPr lang="ru-RU" sz="3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92696"/>
            <a:ext cx="220824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80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127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>
          <a:xfrm>
            <a:off x="1500166" y="2285992"/>
            <a:ext cx="6410621" cy="3929090"/>
          </a:xfrm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75" y="357188"/>
            <a:ext cx="7756525" cy="1054100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Какие виды теплопередачи используются при работе  отопительной батареи?</a:t>
            </a:r>
          </a:p>
        </p:txBody>
      </p:sp>
    </p:spTree>
    <p:extLst>
      <p:ext uri="{BB962C8B-B14F-4D97-AF65-F5344CB8AC3E}">
        <p14:creationId xmlns:p14="http://schemas.microsoft.com/office/powerpoint/2010/main" val="337797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643050"/>
            <a:ext cx="8088342" cy="4643450"/>
          </a:xfrm>
        </p:spPr>
        <p:txBody>
          <a:bodyPr rtlCol="0">
            <a:normAutofit fontScale="77500" lnSpcReduction="20000"/>
          </a:bodyPr>
          <a:lstStyle/>
          <a:p>
            <a:pPr marL="365760" indent="-365760" eaLnBrk="1" fontAlgn="auto" hangingPunct="1">
              <a:spcAft>
                <a:spcPts val="0"/>
              </a:spcAft>
              <a:defRPr/>
            </a:pP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Подумайте!</a:t>
            </a:r>
          </a:p>
          <a:p>
            <a:pPr marL="365760" indent="-36576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Все любят печеную на костре картошку. Обычно ее помещают в слой золы и углей. Если взять крупную картофелину и разместить ее таким образом: наполовину закопать в землю, а другую половину засыпать золой и горячими углями. Через некоторое время можно проверить готовность картошки. Окажется, что верхняя часть испеклась, а нижняя – сырая. Что можно сказать о теплопроводности картофеля и земли на основании этого опыта?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33542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000000"/>
                </a:solidFill>
                <a:latin typeface="Arial"/>
                <a:ea typeface="Calibri"/>
              </a:rPr>
              <a:t>Практическое значение внутренней энергии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 счет внутренней энергии топлива работают паровые турбины электростанций, совершают работу двигатели автомашин, теплоходов. </a:t>
            </a:r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/>
              <a:t>счет внутренней энергии продуктов питания осуществляется жизнедеятельность всех животных и людей.</a:t>
            </a:r>
          </a:p>
        </p:txBody>
      </p:sp>
    </p:spTree>
    <p:extLst>
      <p:ext uri="{BB962C8B-B14F-4D97-AF65-F5344CB8AC3E}">
        <p14:creationId xmlns:p14="http://schemas.microsoft.com/office/powerpoint/2010/main" val="62563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человек нарушает в данном случае?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6281585" cy="4525963"/>
          </a:xfrm>
        </p:spPr>
      </p:pic>
    </p:spTree>
    <p:extLst>
      <p:ext uri="{BB962C8B-B14F-4D97-AF65-F5344CB8AC3E}">
        <p14:creationId xmlns:p14="http://schemas.microsoft.com/office/powerpoint/2010/main" val="420439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РАЗВИВАЮЩАЯ  </a:t>
            </a:r>
          </a:p>
          <a:p>
            <a:r>
              <a:rPr lang="ru-RU" dirty="0"/>
              <a:t>Формирование умений  самостоятельно приобретать и применять знания, наблюдать и объяснять физические явления, а также умений пользоваться учебником, дополнительной литературой. Развитие познавательного интереса к физике и технике, творческих способностей. Формирование осознанных мотивов учения.</a:t>
            </a:r>
          </a:p>
        </p:txBody>
      </p:sp>
    </p:spTree>
    <p:extLst>
      <p:ext uri="{BB962C8B-B14F-4D97-AF65-F5344CB8AC3E}">
        <p14:creationId xmlns:p14="http://schemas.microsoft.com/office/powerpoint/2010/main" val="7596531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548680"/>
            <a:ext cx="82089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При </a:t>
            </a:r>
            <a:r>
              <a:rPr lang="ru-RU" sz="4400" dirty="0"/>
              <a:t>понижении температуры Земного шара всего на один градус выделилась бы энергия, примерно в миллиард раз превосходящая вырабатываемую ежегодно всеми электростанциями мира.</a:t>
            </a:r>
          </a:p>
        </p:txBody>
      </p:sp>
    </p:spTree>
    <p:extLst>
      <p:ext uri="{BB962C8B-B14F-4D97-AF65-F5344CB8AC3E}">
        <p14:creationId xmlns:p14="http://schemas.microsoft.com/office/powerpoint/2010/main" val="28896000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389"/>
            <a:ext cx="3888432" cy="373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4049162"/>
            <a:ext cx="61661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Хвала великому светилу!</a:t>
            </a:r>
          </a:p>
          <a:p>
            <a:r>
              <a:rPr lang="ru-RU" sz="3200" dirty="0"/>
              <a:t>Спустя столетья солнца жар</a:t>
            </a:r>
          </a:p>
          <a:p>
            <a:r>
              <a:rPr lang="ru-RU" sz="3200" dirty="0"/>
              <a:t>Чудесно переходит в силу,                                                 Свет, электричество и пар.  </a:t>
            </a:r>
          </a:p>
          <a:p>
            <a:r>
              <a:rPr lang="ru-RU" sz="3200" dirty="0"/>
              <a:t>                     </a:t>
            </a:r>
            <a:r>
              <a:rPr lang="ru-RU" sz="3200" dirty="0" err="1"/>
              <a:t>Сюлли-Прюдом</a:t>
            </a:r>
            <a:r>
              <a:rPr lang="ru-RU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29393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44"/>
            <a:ext cx="9264013" cy="694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937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Задачи урока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ВОСПИТАТЕЛЬНАЯ </a:t>
            </a:r>
          </a:p>
          <a:p>
            <a:r>
              <a:rPr lang="ru-RU" dirty="0"/>
              <a:t>Воспитание аккуратности, навыков письменной и устной речи. Воспитание способности следовать нормам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2248230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0"/>
            <a:ext cx="896448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Обедая, я часто замечал, что некоторые блюда сохраняют своё тепло гораздо дольше других, а яблочные пироги и яблоки с миндалём оставались горячими удивительно долго. Сильно поражённый такой необычной способностью сохранять теплоту, которой обладали яблоки, я часто размышлял о ней; обжигая рот яблоками или встречая другие блюда с такими же свойствами, я всегда пытался, но напрасно, найти хоть какое-нибудь </a:t>
            </a:r>
            <a:r>
              <a:rPr lang="ru-RU" sz="2800" dirty="0" smtClean="0"/>
              <a:t>объяснение </a:t>
            </a:r>
            <a:r>
              <a:rPr lang="ru-RU" sz="2800" dirty="0"/>
              <a:t>этому удивительному явлению</a:t>
            </a:r>
            <a:r>
              <a:rPr lang="ru-RU" sz="2800" dirty="0" smtClean="0"/>
              <a:t>...Позднее</a:t>
            </a:r>
            <a:r>
              <a:rPr lang="ru-RU" sz="2800" dirty="0"/>
              <a:t>, заведуя сверлением пушечных стволов в мастерских военного арсенала в </a:t>
            </a:r>
            <a:r>
              <a:rPr lang="ru-RU" sz="2800" dirty="0" smtClean="0"/>
              <a:t>Мюнхене, я </a:t>
            </a:r>
            <a:r>
              <a:rPr lang="ru-RU" sz="2800" dirty="0"/>
              <a:t>был сильно поражён тем значительным количеством тепла, которое за короткое время получает ствол при </a:t>
            </a:r>
            <a:r>
              <a:rPr lang="ru-RU" sz="2800" dirty="0" smtClean="0"/>
              <a:t>сверлении.                       </a:t>
            </a:r>
            <a:r>
              <a:rPr lang="ru-RU" sz="3200" i="1" dirty="0" err="1" smtClean="0"/>
              <a:t>Румфорд</a:t>
            </a:r>
            <a:r>
              <a:rPr lang="ru-RU" sz="3200" i="1" dirty="0" smtClean="0"/>
              <a:t> (</a:t>
            </a:r>
            <a:r>
              <a:rPr lang="ru-RU" sz="2400" i="1" dirty="0" smtClean="0"/>
              <a:t>физик </a:t>
            </a:r>
            <a:r>
              <a:rPr lang="ru-RU" sz="3200" i="1" dirty="0" smtClean="0"/>
              <a:t>Томсон)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6078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642938"/>
            <a:ext cx="5510956" cy="15716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3200" b="1" dirty="0" smtClean="0"/>
              <a:t>1. Какое движение</a:t>
            </a:r>
          </a:p>
          <a:p>
            <a:pPr marL="914400" indent="-91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/>
              <a:t>    называют тепловым?</a:t>
            </a:r>
            <a:endParaRPr lang="ru-RU" sz="3200" b="1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57188" y="2286000"/>
            <a:ext cx="878681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14400" indent="-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ru-RU" sz="3600" b="1" dirty="0" smtClean="0">
                <a:latin typeface="Calibri" pitchFamily="34" charset="0"/>
              </a:rPr>
              <a:t>2. Как </a:t>
            </a:r>
            <a:r>
              <a:rPr lang="ru-RU" sz="3600" b="1" dirty="0">
                <a:latin typeface="Calibri" pitchFamily="34" charset="0"/>
              </a:rPr>
              <a:t>связано движение </a:t>
            </a:r>
            <a:endParaRPr lang="ru-RU" sz="3600" b="1" dirty="0" smtClean="0">
              <a:latin typeface="Calibri" pitchFamily="34" charset="0"/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ru-RU" sz="3600" b="1" dirty="0">
                <a:latin typeface="Calibri" pitchFamily="34" charset="0"/>
              </a:rPr>
              <a:t> </a:t>
            </a:r>
            <a:r>
              <a:rPr lang="ru-RU" sz="3600" b="1" dirty="0" smtClean="0">
                <a:latin typeface="Calibri" pitchFamily="34" charset="0"/>
              </a:rPr>
              <a:t>   молекул </a:t>
            </a:r>
            <a:r>
              <a:rPr lang="ru-RU" sz="3600" b="1" dirty="0">
                <a:latin typeface="Calibri" pitchFamily="34" charset="0"/>
              </a:rPr>
              <a:t>с температурой </a:t>
            </a:r>
            <a:endParaRPr lang="ru-RU" sz="3600" b="1" dirty="0" smtClean="0">
              <a:latin typeface="Calibri" pitchFamily="34" charset="0"/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ru-RU" sz="3600" b="1" dirty="0">
                <a:latin typeface="Calibri" pitchFamily="34" charset="0"/>
              </a:rPr>
              <a:t> </a:t>
            </a:r>
            <a:r>
              <a:rPr lang="ru-RU" sz="3600" b="1" dirty="0" smtClean="0">
                <a:latin typeface="Calibri" pitchFamily="34" charset="0"/>
              </a:rPr>
              <a:t>   тела</a:t>
            </a:r>
            <a:r>
              <a:rPr lang="ru-RU" sz="3600" b="1" dirty="0">
                <a:latin typeface="Calibri" pitchFamily="34" charset="0"/>
              </a:rPr>
              <a:t>? </a:t>
            </a:r>
            <a:endParaRPr lang="ru-RU" sz="3600" b="1" dirty="0" smtClean="0">
              <a:latin typeface="Calibri" pitchFamily="34" charset="0"/>
            </a:endParaRPr>
          </a:p>
          <a:p>
            <a:pPr marL="0" indent="0" eaLnBrk="1" hangingPunct="1">
              <a:spcBef>
                <a:spcPct val="20000"/>
              </a:spcBef>
            </a:pPr>
            <a:endParaRPr lang="ru-RU" sz="3600" b="1" dirty="0">
              <a:latin typeface="Calibri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57188" y="4437112"/>
            <a:ext cx="8786812" cy="158417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>
                <a:latin typeface="+mn-lt"/>
                <a:cs typeface="+mn-cs"/>
              </a:rPr>
              <a:t>3. </a:t>
            </a:r>
            <a:r>
              <a:rPr lang="ru-RU" sz="3200" b="1" dirty="0" smtClean="0">
                <a:latin typeface="Calibri" pitchFamily="34" charset="0"/>
              </a:rPr>
              <a:t>Как связано движение </a:t>
            </a:r>
          </a:p>
          <a:p>
            <a:pPr>
              <a:spcBef>
                <a:spcPct val="20000"/>
              </a:spcBef>
            </a:pPr>
            <a:r>
              <a:rPr lang="ru-RU" sz="3200" b="1" dirty="0" smtClean="0">
                <a:latin typeface="Calibri" pitchFamily="34" charset="0"/>
              </a:rPr>
              <a:t>    молекул с температурой </a:t>
            </a:r>
          </a:p>
          <a:p>
            <a:pPr>
              <a:spcBef>
                <a:spcPct val="20000"/>
              </a:spcBef>
            </a:pPr>
            <a:r>
              <a:rPr lang="ru-RU" sz="3200" b="1" dirty="0" smtClean="0">
                <a:latin typeface="Calibri" pitchFamily="34" charset="0"/>
              </a:rPr>
              <a:t>    тела?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0CFD0-6C86-465E-9706-28A07E26DBDC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185" y="509220"/>
            <a:ext cx="2249536" cy="252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42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85" y="347522"/>
            <a:ext cx="7949064" cy="5961798"/>
          </a:xfrm>
        </p:spPr>
      </p:pic>
    </p:spTree>
    <p:extLst>
      <p:ext uri="{BB962C8B-B14F-4D97-AF65-F5344CB8AC3E}">
        <p14:creationId xmlns:p14="http://schemas.microsoft.com/office/powerpoint/2010/main" val="220990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Вспомним!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400" dirty="0" smtClean="0"/>
              <a:t>- что такое энергия</a:t>
            </a:r>
          </a:p>
          <a:p>
            <a:r>
              <a:rPr lang="ru-RU" sz="4400" dirty="0" smtClean="0"/>
              <a:t>- виды энергии тела</a:t>
            </a:r>
          </a:p>
          <a:p>
            <a:r>
              <a:rPr lang="ru-RU" sz="4400" dirty="0" smtClean="0"/>
              <a:t>- закон сохранения энергии</a:t>
            </a:r>
          </a:p>
          <a:p>
            <a:r>
              <a:rPr lang="ru-RU" sz="4400" dirty="0" smtClean="0"/>
              <a:t>- что такое температура</a:t>
            </a:r>
          </a:p>
          <a:p>
            <a:r>
              <a:rPr lang="ru-RU" sz="4400" dirty="0" smtClean="0"/>
              <a:t>- что такое деформация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</TotalTime>
  <Words>1076</Words>
  <Application>Microsoft Office PowerPoint</Application>
  <PresentationFormat>Экран (4:3)</PresentationFormat>
  <Paragraphs>157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Техническая</vt:lpstr>
      <vt:lpstr>Внутренняя энергия и способы ее изменения  преподаватель   Н.А.Малышева</vt:lpstr>
      <vt:lpstr>Цель урока</vt:lpstr>
      <vt:lpstr>Задачи урока</vt:lpstr>
      <vt:lpstr>Задачи урока</vt:lpstr>
      <vt:lpstr>Задачи урока</vt:lpstr>
      <vt:lpstr>Презентация PowerPoint</vt:lpstr>
      <vt:lpstr>Презентация PowerPoint</vt:lpstr>
      <vt:lpstr>Презентация PowerPoint</vt:lpstr>
      <vt:lpstr>Вспомним!</vt:lpstr>
      <vt:lpstr>Презентация PowerPoint</vt:lpstr>
      <vt:lpstr>Внутренняя энергия</vt:lpstr>
      <vt:lpstr>Внутренняя энергия</vt:lpstr>
      <vt:lpstr>Презентация PowerPoint</vt:lpstr>
      <vt:lpstr>Зависимость внутренней энергии тела от температуры</vt:lpstr>
      <vt:lpstr>Изменить внутреннюю энергию тела – это значит нагреть тело или остудить.</vt:lpstr>
      <vt:lpstr>Презентация PowerPoint</vt:lpstr>
      <vt:lpstr>Совершение работы</vt:lpstr>
      <vt:lpstr>Презентация PowerPoint</vt:lpstr>
      <vt:lpstr>Увеличение внутренней энергии произошло за счет совершения работы при натирании трубки веревкой</vt:lpstr>
      <vt:lpstr>Внутреннюю энергию тела можно увеличить, совершая над телом механическую работу. (удар, сгибание, разгибание – деформация)</vt:lpstr>
      <vt:lpstr> Сжатый воздух выталкивает пробку                  и при этом охлаждается. </vt:lpstr>
      <vt:lpstr>Презентация PowerPoint</vt:lpstr>
      <vt:lpstr>Презентация PowerPoint</vt:lpstr>
      <vt:lpstr>Презентация PowerPoint</vt:lpstr>
      <vt:lpstr>Презентация PowerPoint</vt:lpstr>
      <vt:lpstr>Теплопроводность</vt:lpstr>
      <vt:lpstr>Конвекция </vt:lpstr>
      <vt:lpstr>Излучение </vt:lpstr>
      <vt:lpstr>Теплообмен</vt:lpstr>
      <vt:lpstr>Презентация PowerPoint</vt:lpstr>
      <vt:lpstr>Презентация PowerPoint</vt:lpstr>
      <vt:lpstr>Презентация PowerPoint</vt:lpstr>
      <vt:lpstr> Ответ:  Над проволокой совершается механическая работа. Механическая энергия превращается во внутреннюю.</vt:lpstr>
      <vt:lpstr>  Ответ: Покрышки нагреваются за счёт работы трения при частичном проскальзывании из по полотну дороги, и за счёт  работы деформации покрышки при качении.</vt:lpstr>
      <vt:lpstr>  Ответ: При остановке кинетическая энергия автомобиля превращается во внутреннюю энергию тормозных колодок. Чтобы каждый раз после остановки приобрести необходимую скорость, в двигателе должно быть израсходовано дополнительно некоторое  количество  горючего.</vt:lpstr>
      <vt:lpstr>Какие виды теплопередачи используются при работе  отопительной батареи?</vt:lpstr>
      <vt:lpstr>Домашнее задание</vt:lpstr>
      <vt:lpstr>Практическое значение внутренней энергии</vt:lpstr>
      <vt:lpstr>Что человек нарушает в данном случае?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Внутренняя энергия и способы ее изменения</dc:title>
  <dc:creator>Natali</dc:creator>
  <cp:lastModifiedBy>Natali</cp:lastModifiedBy>
  <cp:revision>77</cp:revision>
  <dcterms:created xsi:type="dcterms:W3CDTF">2012-11-27T20:35:28Z</dcterms:created>
  <dcterms:modified xsi:type="dcterms:W3CDTF">2012-12-16T19:56:34Z</dcterms:modified>
</cp:coreProperties>
</file>