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7" r:id="rId3"/>
    <p:sldId id="263" r:id="rId4"/>
    <p:sldId id="257" r:id="rId5"/>
    <p:sldId id="310" r:id="rId6"/>
    <p:sldId id="309" r:id="rId7"/>
    <p:sldId id="264" r:id="rId8"/>
    <p:sldId id="265" r:id="rId9"/>
    <p:sldId id="266" r:id="rId10"/>
    <p:sldId id="311" r:id="rId11"/>
    <p:sldId id="285" r:id="rId12"/>
    <p:sldId id="288" r:id="rId13"/>
    <p:sldId id="284" r:id="rId14"/>
    <p:sldId id="286" r:id="rId15"/>
    <p:sldId id="287" r:id="rId16"/>
    <p:sldId id="305" r:id="rId17"/>
    <p:sldId id="290" r:id="rId18"/>
    <p:sldId id="292" r:id="rId19"/>
    <p:sldId id="291" r:id="rId20"/>
    <p:sldId id="304" r:id="rId21"/>
    <p:sldId id="293" r:id="rId22"/>
    <p:sldId id="313" r:id="rId23"/>
    <p:sldId id="295" r:id="rId24"/>
    <p:sldId id="312" r:id="rId25"/>
    <p:sldId id="307" r:id="rId26"/>
    <p:sldId id="29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E185EF-974B-45C7-83BA-D5667108B35D}" type="datetimeFigureOut">
              <a:rPr lang="ru-RU" smtClean="0"/>
              <a:pPr>
                <a:defRPr/>
              </a:pPr>
              <a:t>21.07.2013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6D753F66-5E81-43DE-B0ED-7A58F32C5D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632B58-FBF8-447E-B774-59A962187888}" type="datetimeFigureOut">
              <a:rPr lang="ru-RU" smtClean="0"/>
              <a:pPr>
                <a:defRPr/>
              </a:pPr>
              <a:t>21.07.2013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DD643-31FD-416D-BC37-0B5BB1EDD3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87C64-3671-44E5-ADFB-F786B4C66356}" type="datetimeFigureOut">
              <a:rPr lang="ru-RU" smtClean="0"/>
              <a:pPr>
                <a:defRPr/>
              </a:pPr>
              <a:t>21.07.2013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7D5671-BE1E-414D-A02A-7E53D0C70E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3DF58-9DBE-498A-BC9B-DCDC54873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AEB823-D38F-4546-B60E-B547C83844BF}" type="datetimeFigureOut">
              <a:rPr lang="ru-RU" smtClean="0"/>
              <a:pPr>
                <a:defRPr/>
              </a:pPr>
              <a:t>21.07.2013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639FBB4C-3FF4-496E-8C62-D9C52F417F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75F67-092C-420D-A520-438C893F12BE}" type="datetimeFigureOut">
              <a:rPr lang="ru-RU" smtClean="0"/>
              <a:pPr>
                <a:defRPr/>
              </a:pPr>
              <a:t>21.07.2013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DF755-13B2-4FB8-8319-E594B8B789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0292C-37A0-4551-B44B-E006D85A1809}" type="datetimeFigureOut">
              <a:rPr lang="ru-RU" smtClean="0"/>
              <a:pPr>
                <a:defRPr/>
              </a:pPr>
              <a:t>21.07.2013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E2B51-4C2A-40F2-91D5-2C77F18211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B17A11-4366-4541-A4CA-A8E2A045CE61}" type="datetimeFigureOut">
              <a:rPr lang="ru-RU" smtClean="0"/>
              <a:pPr>
                <a:defRPr/>
              </a:pPr>
              <a:t>21.07.2013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7D42F657-4C91-4368-B92B-4E2E84F3B2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A32278-DF4D-4E4B-8665-BA9407496940}" type="datetimeFigureOut">
              <a:rPr lang="ru-RU" smtClean="0"/>
              <a:pPr>
                <a:defRPr/>
              </a:pPr>
              <a:t>21.07.2013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E2888-72AA-4FEA-AFD5-4D9B6E8D88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68B968-7DB3-4C30-9CE5-9ADC87DF5A37}" type="datetimeFigureOut">
              <a:rPr lang="ru-RU" smtClean="0"/>
              <a:pPr>
                <a:defRPr/>
              </a:pPr>
              <a:t>21.07.2013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A72EA-B6C5-46E3-898C-1B475E8EE2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DE7FE4-277B-4C20-A1B9-6DC26BF5AC5E}" type="datetimeFigureOut">
              <a:rPr lang="ru-RU" smtClean="0"/>
              <a:pPr>
                <a:defRPr/>
              </a:pPr>
              <a:t>21.07.2013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707442-5806-4926-B388-4B37D2EDB4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ECAC07-B653-4C3C-9F89-6AD136C4FF0C}" type="datetimeFigureOut">
              <a:rPr lang="ru-RU" smtClean="0"/>
              <a:pPr>
                <a:defRPr/>
              </a:pPr>
              <a:t>21.07.2013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1CE15-530C-48A2-8E3A-39D59AF5E2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E58901E-6A11-4457-8D2A-7E24BAFE3701}" type="datetimeFigureOut">
              <a:rPr lang="ru-RU" smtClean="0"/>
              <a:pPr>
                <a:defRPr/>
              </a:pPr>
              <a:t>21.07.2013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F973E54-E444-450D-8C0D-75FDF69F85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005064"/>
            <a:ext cx="8458200" cy="207072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/>
              <a:t>радиоактивность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989138"/>
            <a:ext cx="8458200" cy="71913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Урок изучения нового материала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2800" b="1" dirty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/>
              <a:t>Преподаватель </a:t>
            </a:r>
            <a:r>
              <a:rPr lang="ru-RU" sz="3200" b="1" dirty="0" err="1" smtClean="0"/>
              <a:t>Н.А.Малышева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548681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latin typeface="Calibri" pitchFamily="34" charset="0"/>
              </a:rPr>
              <a:t>Явление самопроизвольного превращения неустойчивых ядер атомов в ядра других атомов с испусканием частиц и излучением энергии называется </a:t>
            </a:r>
            <a:r>
              <a:rPr lang="ru-RU" sz="4800" b="1" i="1" dirty="0">
                <a:latin typeface="Calibri" pitchFamily="34" charset="0"/>
              </a:rPr>
              <a:t>естественной радиоактивностью</a:t>
            </a:r>
            <a:r>
              <a:rPr lang="ru-RU" sz="4800" b="1" dirty="0">
                <a:latin typeface="Calibri" pitchFamily="34" charset="0"/>
              </a:rPr>
              <a:t>.</a:t>
            </a:r>
            <a:endParaRPr lang="ru-RU" sz="4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7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/>
              <a:t>Радиоактивность - (лат)  </a:t>
            </a:r>
            <a:r>
              <a:rPr lang="ru-RU" sz="4000" dirty="0" err="1" smtClean="0"/>
              <a:t>radio</a:t>
            </a:r>
            <a:r>
              <a:rPr lang="ru-RU" sz="4000" dirty="0" smtClean="0"/>
              <a:t> - излучаю, </a:t>
            </a:r>
            <a:r>
              <a:rPr lang="ru-RU" sz="4000" dirty="0" err="1" smtClean="0"/>
              <a:t>aсtivus</a:t>
            </a:r>
            <a:r>
              <a:rPr lang="ru-RU" sz="4000" dirty="0" smtClean="0"/>
              <a:t> - действенный.</a:t>
            </a:r>
            <a:endParaRPr lang="ru-RU" sz="4000" b="1" i="1" u="sng" dirty="0" smtClean="0">
              <a:solidFill>
                <a:srgbClr val="C00000"/>
              </a:solidFill>
            </a:endParaRPr>
          </a:p>
          <a:p>
            <a:r>
              <a:rPr lang="ru-RU" sz="4000" b="1" i="1" u="sng" dirty="0" smtClean="0">
                <a:solidFill>
                  <a:srgbClr val="C00000"/>
                </a:solidFill>
              </a:rPr>
              <a:t>Радиоактивность</a:t>
            </a:r>
            <a:r>
              <a:rPr lang="ru-RU" sz="4000" dirty="0" smtClean="0"/>
              <a:t> –</a:t>
            </a:r>
            <a:r>
              <a:rPr lang="ru-RU" sz="4000" dirty="0" smtClean="0">
                <a:solidFill>
                  <a:schemeClr val="tx1"/>
                </a:solidFill>
                <a:latin typeface="Calibri" pitchFamily="34" charset="0"/>
              </a:rPr>
              <a:t>самопроизвольное излучение атомных ядер.</a:t>
            </a:r>
          </a:p>
          <a:p>
            <a:r>
              <a:rPr lang="ru-RU" sz="4000" b="1" i="1" u="sng" dirty="0" smtClean="0">
                <a:solidFill>
                  <a:srgbClr val="C00000"/>
                </a:solidFill>
              </a:rPr>
              <a:t>Радиоактивные вещества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dirty="0" smtClean="0"/>
              <a:t>– это вещества, испускающие излучения.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686800" cy="10096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Природа </a:t>
            </a:r>
            <a:b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</a:b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радиоактивного излучения</a:t>
            </a:r>
          </a:p>
        </p:txBody>
      </p:sp>
      <p:sp>
        <p:nvSpPr>
          <p:cNvPr id="3686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4C93C5-DAF8-47E1-9B87-653AB4EBDBA8}" type="slidenum">
              <a:rPr lang="ru-RU">
                <a:solidFill>
                  <a:schemeClr val="tx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124" name="Picture 4" descr="6-7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857375"/>
            <a:ext cx="40671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019800" y="3048000"/>
            <a:ext cx="2366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4D4D4D"/>
                </a:solidFill>
              </a:rPr>
              <a:t>скорость до 1000000км/с</a:t>
            </a:r>
          </a:p>
        </p:txBody>
      </p:sp>
      <p:pic>
        <p:nvPicPr>
          <p:cNvPr id="7" name="Picture 4" descr="6-7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2" y="1857375"/>
            <a:ext cx="40671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51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>
          <a:xfrm>
            <a:off x="285720" y="357166"/>
            <a:ext cx="8686800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Виды радиоактивного излучения.</a:t>
            </a:r>
          </a:p>
        </p:txBody>
      </p:sp>
      <p:sp>
        <p:nvSpPr>
          <p:cNvPr id="5124" name="Rectangle 4"/>
          <p:cNvSpPr>
            <a:spLocks noRot="1" noChangeArrowheads="1"/>
          </p:cNvSpPr>
          <p:nvPr/>
        </p:nvSpPr>
        <p:spPr bwMode="auto">
          <a:xfrm>
            <a:off x="292100" y="2343150"/>
            <a:ext cx="1976438" cy="151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533400" indent="-5334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AutoNum type="arabicPeriod"/>
              <a:defRPr/>
            </a:pPr>
            <a:endParaRPr lang="ru-RU" sz="2800" i="1">
              <a:effectLst>
                <a:outerShdw blurRad="38100" dist="38100" dir="2700000" algn="tl">
                  <a:srgbClr val="000000"/>
                </a:outerShdw>
              </a:effectLst>
              <a:latin typeface="Bodoni MT Poster Compressed" pitchFamily="18" charset="0"/>
            </a:endParaRPr>
          </a:p>
        </p:txBody>
      </p:sp>
      <p:sp>
        <p:nvSpPr>
          <p:cNvPr id="16388" name="Line 10"/>
          <p:cNvSpPr>
            <a:spLocks noChangeShapeType="1"/>
          </p:cNvSpPr>
          <p:nvPr/>
        </p:nvSpPr>
        <p:spPr bwMode="auto">
          <a:xfrm flipH="1">
            <a:off x="1835150" y="1557338"/>
            <a:ext cx="266541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323850" y="2636838"/>
            <a:ext cx="230505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C000"/>
                </a:solidFill>
              </a:rPr>
              <a:t>Альфа- лучи</a:t>
            </a:r>
          </a:p>
          <a:p>
            <a:pPr>
              <a:spcBef>
                <a:spcPct val="50000"/>
              </a:spcBef>
            </a:pPr>
            <a:r>
              <a:rPr lang="ru-RU"/>
              <a:t>Тяжелые положительно заряженные частицы (ядра атомов гелия).</a:t>
            </a:r>
          </a:p>
        </p:txBody>
      </p:sp>
      <p:sp>
        <p:nvSpPr>
          <p:cNvPr id="16390" name="Line 12"/>
          <p:cNvSpPr>
            <a:spLocks noChangeShapeType="1"/>
          </p:cNvSpPr>
          <p:nvPr/>
        </p:nvSpPr>
        <p:spPr bwMode="auto">
          <a:xfrm>
            <a:off x="4500563" y="1557338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Text Box 13"/>
          <p:cNvSpPr txBox="1">
            <a:spLocks noChangeArrowheads="1"/>
          </p:cNvSpPr>
          <p:nvPr/>
        </p:nvSpPr>
        <p:spPr bwMode="auto">
          <a:xfrm>
            <a:off x="3419475" y="2636838"/>
            <a:ext cx="22320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C000"/>
                </a:solidFill>
              </a:rPr>
              <a:t>Бета- лучи</a:t>
            </a:r>
          </a:p>
          <a:p>
            <a:pPr>
              <a:spcBef>
                <a:spcPct val="50000"/>
              </a:spcBef>
            </a:pPr>
            <a:r>
              <a:rPr lang="ru-RU"/>
              <a:t>Легкие отрицательно заряженные частицы (тождественны электронам).</a:t>
            </a:r>
          </a:p>
        </p:txBody>
      </p:sp>
      <p:sp>
        <p:nvSpPr>
          <p:cNvPr id="16392" name="Line 14"/>
          <p:cNvSpPr>
            <a:spLocks noChangeShapeType="1"/>
          </p:cNvSpPr>
          <p:nvPr/>
        </p:nvSpPr>
        <p:spPr bwMode="auto">
          <a:xfrm>
            <a:off x="4500563" y="1557338"/>
            <a:ext cx="280828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Text Box 15"/>
          <p:cNvSpPr txBox="1">
            <a:spLocks noChangeArrowheads="1"/>
          </p:cNvSpPr>
          <p:nvPr/>
        </p:nvSpPr>
        <p:spPr bwMode="auto">
          <a:xfrm>
            <a:off x="6156325" y="2636838"/>
            <a:ext cx="2376488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C000"/>
                </a:solidFill>
              </a:rPr>
              <a:t>Гамма- лучи</a:t>
            </a:r>
          </a:p>
          <a:p>
            <a:pPr>
              <a:spcBef>
                <a:spcPct val="50000"/>
              </a:spcBef>
            </a:pPr>
            <a:r>
              <a:rPr lang="ru-RU"/>
              <a:t>Нейтральное излучение ( масса покоя равна нулю).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build="allAtOnce"/>
      <p:bldP spid="16390" grpId="0" animBg="1"/>
      <p:bldP spid="16391" grpId="0" build="allAtOnce"/>
      <p:bldP spid="16392" grpId="0" animBg="1"/>
      <p:bldP spid="1639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Виды радиоактивности.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Естественная</a:t>
            </a:r>
            <a:r>
              <a:rPr lang="ru-RU" sz="2800" dirty="0" smtClean="0"/>
              <a:t> – явление самопроизвольного превращения неустойчивых изотопов в устойчивые, сопровождающееся испусканием частиц и излучением энергии.(Все элементы, начиная с порядкового номера 82, обладают радиоактивностью).</a:t>
            </a:r>
          </a:p>
          <a:p>
            <a:r>
              <a:rPr lang="ru-RU" sz="2800" b="1" i="1" u="sng" dirty="0" smtClean="0">
                <a:solidFill>
                  <a:srgbClr val="C00000"/>
                </a:solidFill>
              </a:rPr>
              <a:t>Искусственная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- </a:t>
            </a:r>
            <a:r>
              <a:rPr lang="ru-RU" sz="2800" dirty="0" smtClean="0"/>
              <a:t>радиоактивность изотопов, полученных искусственно при ядерных реакциях.</a:t>
            </a:r>
          </a:p>
          <a:p>
            <a:endParaRPr lang="ru-RU" sz="2800" dirty="0" smtClean="0">
              <a:solidFill>
                <a:srgbClr val="FFFF00"/>
              </a:solidFill>
            </a:endParaRPr>
          </a:p>
          <a:p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Радиоактивность и радиация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r>
              <a:rPr lang="ru-RU" sz="2400" b="1" i="1" u="sng" dirty="0" smtClean="0">
                <a:solidFill>
                  <a:srgbClr val="C00000"/>
                </a:solidFill>
                <a:latin typeface="Bodoni MT Condensed" pitchFamily="18" charset="0"/>
              </a:rPr>
              <a:t>Радиоактивность</a:t>
            </a:r>
            <a:r>
              <a:rPr lang="ru-RU" sz="2400" i="1" dirty="0" smtClean="0">
                <a:solidFill>
                  <a:srgbClr val="C00000"/>
                </a:solidFill>
                <a:latin typeface="Bodoni MT Condensed" pitchFamily="18" charset="0"/>
              </a:rPr>
              <a:t> </a:t>
            </a:r>
            <a:r>
              <a:rPr lang="ru-RU" sz="2400" i="1" dirty="0" smtClean="0">
                <a:latin typeface="Bodoni MT Condensed" pitchFamily="18" charset="0"/>
              </a:rPr>
              <a:t> - </a:t>
            </a:r>
            <a:r>
              <a:rPr lang="ru-RU" sz="2400" dirty="0" smtClean="0">
                <a:latin typeface="Bodoni MT Condensed" pitchFamily="18" charset="0"/>
              </a:rPr>
              <a:t>неустойчивость ядер некоторых атомов, проявляющаяся в их способности к самопроизвольным превращениям (распаду), сопровождающимся испусканием ионизирующего излучения или радиацией. 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Bodoni MT Condensed" pitchFamily="18" charset="0"/>
              </a:rPr>
              <a:t>Радиация</a:t>
            </a:r>
            <a:r>
              <a:rPr lang="ru-RU" sz="2400" dirty="0" smtClean="0">
                <a:latin typeface="Bodoni MT Condensed" pitchFamily="18" charset="0"/>
              </a:rPr>
              <a:t> (ионизирующее излучение) - это частицы и гамма-кванты, энергия которых достаточно велика, чтобы при воздействии на вещество создавать ионы разных знаков.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latin typeface="Bodoni MT Condensed" pitchFamily="18" charset="0"/>
              </a:rPr>
              <a:t> </a:t>
            </a:r>
            <a:r>
              <a:rPr lang="ru-RU" sz="2400" b="1" dirty="0" smtClean="0">
                <a:latin typeface="Bodoni MT Condensed" pitchFamily="18" charset="0"/>
              </a:rPr>
              <a:t>Радиацию нельзя вызвать с помощью химических реакций. </a:t>
            </a:r>
          </a:p>
        </p:txBody>
      </p:sp>
    </p:spTree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6288" y="1589088"/>
            <a:ext cx="5313362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4124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/>
              <a:t>Запомните!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Биологическое действие </a:t>
            </a:r>
            <a:r>
              <a:rPr lang="ru-RU" dirty="0" smtClean="0"/>
              <a:t>радиации</a:t>
            </a: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1520" y="1571625"/>
            <a:ext cx="8640959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Franklin Gothic Book" pitchFamily="34" charset="0"/>
              </a:rPr>
              <a:t/>
            </a:r>
            <a:br>
              <a:rPr lang="ru-RU" sz="2000" dirty="0">
                <a:latin typeface="Franklin Gothic Book" pitchFamily="34" charset="0"/>
              </a:rPr>
            </a:br>
            <a:r>
              <a:rPr lang="ru-RU" sz="3200" dirty="0">
                <a:latin typeface="Calibri" pitchFamily="34" charset="0"/>
              </a:rPr>
              <a:t>Степень радиоактивных поражений зависит от дозы и времени, в течение которого человек подвергался облучению. </a:t>
            </a:r>
          </a:p>
          <a:p>
            <a:r>
              <a:rPr lang="ru-RU" sz="3200" dirty="0">
                <a:latin typeface="Calibri" pitchFamily="34" charset="0"/>
              </a:rPr>
              <a:t>Самой высокой </a:t>
            </a:r>
            <a:r>
              <a:rPr lang="ru-RU" sz="3200" dirty="0" err="1">
                <a:latin typeface="Calibri" pitchFamily="34" charset="0"/>
              </a:rPr>
              <a:t>радиопоражаемостью</a:t>
            </a:r>
            <a:r>
              <a:rPr lang="ru-RU" sz="3200" dirty="0">
                <a:latin typeface="Calibri" pitchFamily="34" charset="0"/>
              </a:rPr>
              <a:t> отличаются клетки костного мозга, лимфатические узлы, половые клетки. Очень восприимчив к радиации хрусталик. Его клетки погибая, становятся непрозрачными, что приводит к катаракте и полной слепоте.</a:t>
            </a:r>
          </a:p>
          <a:p>
            <a:endParaRPr lang="ru-RU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Существует два способа облучения: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1520" y="2000250"/>
            <a:ext cx="88924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alibri" pitchFamily="34" charset="0"/>
              </a:rPr>
              <a:t>1.внешнее</a:t>
            </a:r>
            <a:r>
              <a:rPr lang="ru-RU" sz="2800" dirty="0">
                <a:latin typeface="Calibri" pitchFamily="34" charset="0"/>
              </a:rPr>
              <a:t>, если радиоактивные вещества находятся вне организма и облучают его снаружи; </a:t>
            </a:r>
            <a:br>
              <a:rPr lang="ru-RU" sz="2800" dirty="0">
                <a:latin typeface="Calibri" pitchFamily="34" charset="0"/>
              </a:rPr>
            </a:br>
            <a:r>
              <a:rPr lang="ru-RU" sz="2800" dirty="0">
                <a:latin typeface="Calibri" pitchFamily="34" charset="0"/>
              </a:rPr>
              <a:t>2.внутреннее облучение происходит при попадании веществ внутрь организма с воздухом, пищей, водой.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1013" y="4471988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63" y="4445000"/>
            <a:ext cx="160972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Особенности действия радиации на живой организм: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- Не ощутимо человеком; </a:t>
            </a:r>
            <a:br>
              <a:rPr lang="ru-RU" sz="3600" dirty="0" smtClean="0"/>
            </a:br>
            <a:r>
              <a:rPr lang="ru-RU" sz="3600" dirty="0" smtClean="0"/>
              <a:t>- Действие малых доз может суммироваться и накапливаться; </a:t>
            </a:r>
            <a:br>
              <a:rPr lang="ru-RU" sz="3600" dirty="0" smtClean="0"/>
            </a:br>
            <a:r>
              <a:rPr lang="ru-RU" sz="3600" dirty="0" smtClean="0"/>
              <a:t>- Действует на потомство, вызывая генетический эффект; </a:t>
            </a:r>
            <a:br>
              <a:rPr lang="ru-RU" sz="3600" dirty="0" smtClean="0"/>
            </a:br>
            <a:r>
              <a:rPr lang="ru-RU" sz="3600" dirty="0" smtClean="0"/>
              <a:t>- Разные органы имеют свою чувствительность к облучению.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68707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Сложное строение атомов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4749800" cy="4337050"/>
          </a:xfrm>
        </p:spPr>
        <p:txBody>
          <a:bodyPr>
            <a:normAutofit fontScale="700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  <a:r>
              <a:rPr lang="ru-RU" sz="5700" dirty="0" smtClean="0">
                <a:latin typeface="Calibri" pitchFamily="34" charset="0"/>
              </a:rPr>
              <a:t>2500 лет назад </a:t>
            </a:r>
            <a:r>
              <a:rPr lang="ru-RU" sz="5700" dirty="0" err="1" smtClean="0">
                <a:latin typeface="Calibri" pitchFamily="34" charset="0"/>
              </a:rPr>
              <a:t>Левкипп</a:t>
            </a:r>
            <a:r>
              <a:rPr lang="ru-RU" sz="5700" dirty="0" smtClean="0">
                <a:latin typeface="Calibri" pitchFamily="34" charset="0"/>
              </a:rPr>
              <a:t> и </a:t>
            </a:r>
            <a:r>
              <a:rPr lang="ru-RU" sz="5700" dirty="0" err="1" smtClean="0">
                <a:latin typeface="Calibri" pitchFamily="34" charset="0"/>
              </a:rPr>
              <a:t>Демокрит</a:t>
            </a:r>
            <a:r>
              <a:rPr lang="ru-RU" sz="5700" dirty="0">
                <a:latin typeface="Calibri" pitchFamily="34" charset="0"/>
              </a:rPr>
              <a:t> </a:t>
            </a:r>
            <a:r>
              <a:rPr lang="ru-RU" sz="5700" dirty="0" smtClean="0">
                <a:latin typeface="Calibri" pitchFamily="34" charset="0"/>
              </a:rPr>
              <a:t>ввели понятие</a:t>
            </a:r>
            <a:r>
              <a:rPr lang="ru-RU" sz="5700" dirty="0">
                <a:latin typeface="Calibri" pitchFamily="34" charset="0"/>
              </a:rPr>
              <a:t> </a:t>
            </a:r>
            <a:r>
              <a:rPr lang="ru-RU" sz="5700" dirty="0" smtClean="0">
                <a:latin typeface="Calibri" pitchFamily="34" charset="0"/>
              </a:rPr>
              <a:t>«Атом» (неделимый). Они хотели подчеркнуть, что атом – частица неделимая.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dirty="0" smtClean="0"/>
              <a:t>	</a:t>
            </a:r>
            <a:r>
              <a:rPr lang="ru-RU" dirty="0" smtClean="0"/>
              <a:t>	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2071688"/>
            <a:ext cx="2928938" cy="2928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13" y="908050"/>
            <a:ext cx="79660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Биологическое действие радиации: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588375" cy="511492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3600" dirty="0" smtClean="0"/>
              <a:t>лучевая болезнь </a:t>
            </a:r>
            <a:br>
              <a:rPr lang="ru-RU" sz="3600" dirty="0" smtClean="0"/>
            </a:br>
            <a:r>
              <a:rPr lang="ru-RU" sz="3600" dirty="0" smtClean="0"/>
              <a:t>рождение детей с патологиями (серьезными заболеваниями) </a:t>
            </a:r>
            <a:br>
              <a:rPr lang="ru-RU" sz="3600" dirty="0" smtClean="0"/>
            </a:br>
            <a:r>
              <a:rPr lang="ru-RU" sz="3600" dirty="0" smtClean="0"/>
              <a:t>онкологические заболевания (лейкемия, рак щитовидной железы) </a:t>
            </a:r>
            <a:br>
              <a:rPr lang="ru-RU" sz="3600" dirty="0" smtClean="0"/>
            </a:br>
            <a:r>
              <a:rPr lang="ru-RU" sz="3600" dirty="0" smtClean="0"/>
              <a:t>стерильность </a:t>
            </a:r>
            <a:br>
              <a:rPr lang="ru-RU" sz="3600" dirty="0" smtClean="0"/>
            </a:br>
            <a:r>
              <a:rPr lang="ru-RU" sz="3600" dirty="0" smtClean="0"/>
              <a:t>ухудшение зрения </a:t>
            </a:r>
            <a:br>
              <a:rPr lang="ru-RU" sz="3600" dirty="0" smtClean="0"/>
            </a:br>
            <a:r>
              <a:rPr lang="ru-RU" sz="3600" dirty="0" smtClean="0"/>
              <a:t>снижение иммунитета </a:t>
            </a:r>
            <a:br>
              <a:rPr lang="ru-RU" sz="3600" dirty="0" smtClean="0"/>
            </a:br>
            <a:r>
              <a:rPr lang="ru-RU" sz="3600" dirty="0" smtClean="0"/>
              <a:t>сокращение продолжительности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Свойства радиоактивных излучений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34076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3200" dirty="0"/>
              <a:t>Ионизируют воздух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/>
              <a:t>Проникают сквозь тонкие металлические пластинки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/>
              <a:t>Интенсивность  излучения пропорциональна концентрации вещества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/>
              <a:t>Действуют на фотопластинку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/>
              <a:t>Интенсивность излучения не зависит от внешних факторов (давление, температура, освещенность, электрические разряды)</a:t>
            </a:r>
          </a:p>
        </p:txBody>
      </p:sp>
    </p:spTree>
    <p:extLst>
      <p:ext uri="{BB962C8B-B14F-4D97-AF65-F5344CB8AC3E}">
        <p14:creationId xmlns:p14="http://schemas.microsoft.com/office/powerpoint/2010/main" val="4573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7544" y="332656"/>
            <a:ext cx="7962108" cy="79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>
                <a:latin typeface="Franklin Gothic Book" pitchFamily="34" charset="0"/>
              </a:rPr>
              <a:t>В </a:t>
            </a:r>
            <a:r>
              <a:rPr lang="ru-RU" sz="3200" dirty="0">
                <a:latin typeface="Franklin Gothic Book" pitchFamily="34" charset="0"/>
              </a:rPr>
              <a:t>чем заключается открытие, сделанное Беккерелем в 1896г</a:t>
            </a:r>
            <a:r>
              <a:rPr lang="ru-RU" sz="3200" dirty="0" smtClean="0">
                <a:latin typeface="Franklin Gothic Book" pitchFamily="34" charset="0"/>
              </a:rPr>
              <a:t>?</a:t>
            </a:r>
          </a:p>
          <a:p>
            <a:pPr marL="514350" indent="-514350">
              <a:buFontTx/>
              <a:buAutoNum type="arabicPeriod"/>
            </a:pPr>
            <a:r>
              <a:rPr lang="ru-RU" sz="3200" dirty="0" smtClean="0">
                <a:latin typeface="Franklin Gothic Book" pitchFamily="34" charset="0"/>
              </a:rPr>
              <a:t>Кто </a:t>
            </a:r>
            <a:r>
              <a:rPr lang="ru-RU" sz="3200" dirty="0">
                <a:latin typeface="Franklin Gothic Book" pitchFamily="34" charset="0"/>
              </a:rPr>
              <a:t>из ученых занимался исследованием данных лучей? </a:t>
            </a:r>
            <a:endParaRPr lang="ru-RU" sz="3200" dirty="0" smtClean="0">
              <a:latin typeface="Franklin Gothic Book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ru-RU" sz="3200" dirty="0" smtClean="0">
                <a:latin typeface="Franklin Gothic Book" pitchFamily="34" charset="0"/>
              </a:rPr>
              <a:t>Как </a:t>
            </a:r>
            <a:r>
              <a:rPr lang="ru-RU" sz="3200" dirty="0">
                <a:latin typeface="Franklin Gothic Book" pitchFamily="34" charset="0"/>
              </a:rPr>
              <a:t>и кем было названо явление самопроизвольного излучения некоторыми атомами</a:t>
            </a:r>
            <a:r>
              <a:rPr lang="ru-RU" sz="3200" dirty="0" smtClean="0">
                <a:latin typeface="Franklin Gothic Book" pitchFamily="34" charset="0"/>
              </a:rPr>
              <a:t>?</a:t>
            </a:r>
          </a:p>
          <a:p>
            <a:pPr marL="514350" indent="-514350">
              <a:buFontTx/>
              <a:buAutoNum type="arabicPeriod"/>
            </a:pPr>
            <a:r>
              <a:rPr lang="ru-RU" sz="3200" dirty="0" smtClean="0">
                <a:latin typeface="Franklin Gothic Book" pitchFamily="34" charset="0"/>
              </a:rPr>
              <a:t>В </a:t>
            </a:r>
            <a:r>
              <a:rPr lang="ru-RU" sz="3200" dirty="0">
                <a:latin typeface="Franklin Gothic Book" pitchFamily="34" charset="0"/>
              </a:rPr>
              <a:t>ходе исследования явления радиоактивности, какие неизвестные ранее химические элементы были открыты</a:t>
            </a:r>
            <a:r>
              <a:rPr lang="ru-RU" sz="3200" dirty="0" smtClean="0">
                <a:latin typeface="Franklin Gothic Book" pitchFamily="34" charset="0"/>
              </a:rPr>
              <a:t>?</a:t>
            </a:r>
          </a:p>
          <a:p>
            <a:pPr marL="514350" indent="-514350">
              <a:buFontTx/>
              <a:buAutoNum type="arabicPeriod"/>
            </a:pPr>
            <a:r>
              <a:rPr lang="ru-RU" sz="3200" dirty="0" smtClean="0">
                <a:latin typeface="Franklin Gothic Book" pitchFamily="34" charset="0"/>
              </a:rPr>
              <a:t>Что </a:t>
            </a:r>
            <a:r>
              <a:rPr lang="ru-RU" sz="3200" dirty="0">
                <a:latin typeface="Franklin Gothic Book" pitchFamily="34" charset="0"/>
              </a:rPr>
              <a:t>представляют собой эти частицы? </a:t>
            </a:r>
          </a:p>
          <a:p>
            <a:pPr marL="514350" indent="-514350">
              <a:buFontTx/>
              <a:buAutoNum type="arabicPeriod"/>
            </a:pPr>
            <a:endParaRPr lang="ru-RU" sz="3200" dirty="0">
              <a:latin typeface="Franklin Gothic Book" pitchFamily="34" charset="0"/>
            </a:endParaRPr>
          </a:p>
          <a:p>
            <a:pPr marL="514350" indent="-514350">
              <a:buFontTx/>
              <a:buAutoNum type="arabicPeriod"/>
            </a:pPr>
            <a:endParaRPr lang="ru-RU" sz="3200" dirty="0" smtClean="0">
              <a:latin typeface="Franklin Gothic Book" pitchFamily="34" charset="0"/>
            </a:endParaRPr>
          </a:p>
          <a:p>
            <a:pPr marL="514350" indent="-514350">
              <a:buFontTx/>
              <a:buAutoNum type="arabicPeriod"/>
            </a:pPr>
            <a:endParaRPr lang="ru-RU" sz="3200" dirty="0" smtClean="0">
              <a:latin typeface="Franklin Gothic Book" pitchFamily="34" charset="0"/>
            </a:endParaRPr>
          </a:p>
          <a:p>
            <a:pPr marL="514350" indent="-514350">
              <a:buAutoNum type="arabicPeriod"/>
            </a:pPr>
            <a:endParaRPr lang="ru-RU" sz="32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Ответим на вопросы!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15446"/>
            <a:ext cx="5319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Что представляют собой α-лучи?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132856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Что представляют собой β-лучи?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708920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Что представляет собой γ-излучение?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3244334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Что </a:t>
            </a:r>
            <a:r>
              <a:rPr lang="ru-RU" sz="2400" dirty="0"/>
              <a:t>такое радиоактивность?</a:t>
            </a:r>
            <a:r>
              <a:rPr lang="ru-RU" dirty="0"/>
              <a:t> </a:t>
            </a:r>
          </a:p>
        </p:txBody>
      </p:sp>
      <p:pic>
        <p:nvPicPr>
          <p:cNvPr id="3076" name="Picture 4" descr="http://www.mobiles24.com/static/previews/downloads/thumb/4/T-38426-XvRYYEfm2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2871">
            <a:off x="7254654" y="4999514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mobiles24.com/static/previews/downloads/thumb/4/T-38426-XvRYYEfm2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8796">
            <a:off x="3292041" y="5375980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mobiles24.com/static/previews/downloads/thumb/4/T-38426-XvRYYEfm2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7749">
            <a:off x="760401" y="3138188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mobiles24.com/static/previews/downloads/thumb/4/T-38426-XvRYYEfm2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3049">
            <a:off x="7484690" y="1526464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8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675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§99-100</a:t>
            </a:r>
          </a:p>
          <a:p>
            <a:r>
              <a:rPr lang="ru-RU" dirty="0"/>
              <a:t>2. Подготовить презентацию о видах радиоактивных излучений.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41688"/>
            <a:ext cx="4786908" cy="29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9552" y="692150"/>
            <a:ext cx="81369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latin typeface="Calibri" pitchFamily="34" charset="0"/>
              </a:rPr>
              <a:t>«Можно думать, что в преступных руках радий станет очень опасным, и здесь уместно задать вопрос, заинтересовано ли человечество в дальнейшем раскрытии секретов природы, достаточно ли оно созрело для того, чтобы с пользой применить полученные знания, не могут ли они повлиять отрицательно на будущее человечества?»     Пьер Кюри (1903)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7B9899"/>
                </a:solidFill>
              </a:rPr>
              <a:t>Историческая справка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1896 г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r>
              <a:rPr lang="ru-RU" sz="2000" dirty="0" smtClean="0"/>
              <a:t> - французский физик А. Беккерель, изучая явления люминесценции солей урана, установил, что урановая соль испускает лучи неизвестного типа, которые проходят через бумагу, дерево, тонкие металлические пластины, ионизирует воздух.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1898 г.</a:t>
            </a:r>
            <a:r>
              <a:rPr lang="ru-RU" sz="2000" dirty="0" smtClean="0"/>
              <a:t> - Мария Склодовская – Кюри, исследуя урановые руды, обнаружила новые химические элементы: полоний, радий.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1898 г.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/>
              <a:t>- Э. Резерфорд выделил 2 вида лучей: альфа - лучи и бета – лучи.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1900 г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  <a:r>
              <a:rPr lang="ru-RU" sz="2000" dirty="0" smtClean="0"/>
              <a:t> - П. </a:t>
            </a:r>
            <a:r>
              <a:rPr lang="ru-RU" sz="2000" dirty="0" err="1" smtClean="0"/>
              <a:t>Виллард</a:t>
            </a:r>
            <a:r>
              <a:rPr lang="ru-RU" sz="2000" dirty="0" smtClean="0"/>
              <a:t> открыл гамма – лучи.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1902 г.</a:t>
            </a:r>
            <a:r>
              <a:rPr lang="ru-RU" sz="2000" dirty="0" smtClean="0"/>
              <a:t> - Э. Резерфорд и Ф. Содди доказали, что в результате радиоактивного распада происходит превращение атомов одного химического элемента в атомы другого химического элемента, сопровождаемое испусканием различных частиц.</a:t>
            </a:r>
          </a:p>
          <a:p>
            <a:pPr>
              <a:buFont typeface="Wingdings" pitchFamily="2" charset="2"/>
              <a:buNone/>
            </a:pPr>
            <a:endParaRPr lang="ru-RU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</a:rPr>
              <a:t>Науку все глубже постигнуть стремись, познанием вечного жаждой томись. </a:t>
            </a:r>
          </a:p>
          <a:p>
            <a:pPr marL="0" indent="0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</a:rPr>
              <a:t>Лишь первых познаний блеснет тебе свет, узнаешь: предела для знания нет.</a:t>
            </a:r>
          </a:p>
          <a:p>
            <a:pPr marL="0" indent="0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</a:rPr>
              <a:t>                     Фирдоуси</a:t>
            </a:r>
            <a:endParaRPr lang="ru-RU" dirty="0" smtClean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84825"/>
            <a:ext cx="3705200" cy="177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347865" y="404664"/>
            <a:ext cx="5796136" cy="5850222"/>
          </a:xfrm>
        </p:spPr>
        <p:txBody>
          <a:bodyPr>
            <a:normAutofit lnSpcReduction="10000"/>
          </a:bodyPr>
          <a:lstStyle/>
          <a:p>
            <a:endParaRPr lang="ru-RU" sz="4800" dirty="0" smtClean="0">
              <a:latin typeface="Calibri" pitchFamily="34" charset="0"/>
            </a:endParaRPr>
          </a:p>
          <a:p>
            <a:endParaRPr lang="ru-RU" sz="4800" dirty="0" smtClean="0">
              <a:latin typeface="Calibri" pitchFamily="34" charset="0"/>
            </a:endParaRPr>
          </a:p>
          <a:p>
            <a:r>
              <a:rPr lang="ru-RU" sz="4800" dirty="0" smtClean="0">
                <a:latin typeface="Calibri" pitchFamily="34" charset="0"/>
              </a:rPr>
              <a:t>«</a:t>
            </a:r>
            <a:r>
              <a:rPr lang="ru-RU" sz="4800" dirty="0">
                <a:latin typeface="Calibri" pitchFamily="34" charset="0"/>
              </a:rPr>
              <a:t>Ничего не надо бояться – надо лишь понять неизвестное» Мария </a:t>
            </a:r>
            <a:r>
              <a:rPr lang="ru-RU" sz="4800" dirty="0" smtClean="0">
                <a:latin typeface="Calibri" pitchFamily="34" charset="0"/>
              </a:rPr>
              <a:t>Склодовская-Кюри</a:t>
            </a:r>
            <a:r>
              <a:rPr lang="ru-RU" sz="4800" dirty="0">
                <a:latin typeface="Calibri" pitchFamily="34" charset="0"/>
              </a:rPr>
              <a:t>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194543" cy="279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75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Вспомним!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основные положения МКТ</a:t>
            </a:r>
          </a:p>
          <a:p>
            <a:r>
              <a:rPr lang="ru-RU" dirty="0"/>
              <a:t>- состав атома</a:t>
            </a:r>
          </a:p>
          <a:p>
            <a:r>
              <a:rPr lang="ru-RU" dirty="0"/>
              <a:t>- скорость света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5736"/>
            <a:ext cx="3747145" cy="335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896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2" y="333375"/>
            <a:ext cx="7920235" cy="95248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folHlink"/>
                </a:solidFill>
              </a:rPr>
              <a:t>26.02.1896. Анри Беккерель</a:t>
            </a:r>
          </a:p>
        </p:txBody>
      </p:sp>
      <p:pic>
        <p:nvPicPr>
          <p:cNvPr id="5124" name="Picture 13" descr="Рисунок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539750" y="2133600"/>
            <a:ext cx="3771900" cy="35147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10" descr="беккерел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00688" y="2071688"/>
            <a:ext cx="2509837" cy="29289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1898 год, супруги </a:t>
            </a:r>
            <a:br>
              <a:rPr lang="ru-RU" dirty="0" smtClean="0"/>
            </a:br>
            <a:r>
              <a:rPr lang="ru-RU" dirty="0" smtClean="0"/>
              <a:t>Мария и Пьер Кюри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89138"/>
            <a:ext cx="4752975" cy="3527425"/>
          </a:xfrm>
        </p:spPr>
        <p:txBody>
          <a:bodyPr/>
          <a:lstStyle/>
          <a:p>
            <a:r>
              <a:rPr lang="ru-RU" sz="2400" dirty="0" smtClean="0"/>
              <a:t>Явление самопроизвольного излучения назвали радиоактивностью.</a:t>
            </a:r>
          </a:p>
          <a:p>
            <a:r>
              <a:rPr lang="ru-RU" sz="2400" dirty="0" smtClean="0"/>
              <a:t>Доказали, что торий может самопроизвольно излучать</a:t>
            </a:r>
          </a:p>
          <a:p>
            <a:r>
              <a:rPr lang="ru-RU" sz="2400" dirty="0" smtClean="0"/>
              <a:t>Открыли новые элементы – полоний и радий</a:t>
            </a:r>
          </a:p>
          <a:p>
            <a:endParaRPr lang="ru-RU" sz="2400" dirty="0" smtClean="0"/>
          </a:p>
        </p:txBody>
      </p:sp>
      <p:pic>
        <p:nvPicPr>
          <p:cNvPr id="6148" name="Picture 8" descr="мария кюр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732821" y="1828800"/>
            <a:ext cx="1526458" cy="1752600"/>
          </a:xfrm>
        </p:spPr>
      </p:pic>
      <p:pic>
        <p:nvPicPr>
          <p:cNvPr id="6149" name="Picture 9" descr="пьер кюри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5793296" y="3733800"/>
            <a:ext cx="1405508" cy="1752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8686800" cy="84124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1903 год</a:t>
            </a:r>
            <a:br>
              <a:rPr lang="ru-RU" dirty="0" smtClean="0"/>
            </a:br>
            <a:r>
              <a:rPr lang="ru-RU" dirty="0" smtClean="0"/>
              <a:t>Эрнест Резерфорд</a:t>
            </a:r>
          </a:p>
        </p:txBody>
      </p:sp>
      <p:pic>
        <p:nvPicPr>
          <p:cNvPr id="7171" name="Picture 7" descr="6-7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03275" y="1828800"/>
            <a:ext cx="3536950" cy="3657600"/>
          </a:xfrm>
        </p:spPr>
      </p:pic>
      <p:pic>
        <p:nvPicPr>
          <p:cNvPr id="7172" name="Picture 8" descr="резерфорд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1844675"/>
            <a:ext cx="2951162" cy="3600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450</TotalTime>
  <Words>639</Words>
  <Application>Microsoft Office PowerPoint</Application>
  <PresentationFormat>Экран (4:3)</PresentationFormat>
  <Paragraphs>82</Paragraphs>
  <Slides>26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радиоактивность</vt:lpstr>
      <vt:lpstr>Сложное строение атомов</vt:lpstr>
      <vt:lpstr>Историческая справка</vt:lpstr>
      <vt:lpstr>Презентация PowerPoint</vt:lpstr>
      <vt:lpstr>Презентация PowerPoint</vt:lpstr>
      <vt:lpstr>Вспомним!</vt:lpstr>
      <vt:lpstr>26.02.1896. Анри Беккерель</vt:lpstr>
      <vt:lpstr>1898 год, супруги  Мария и Пьер Кюри</vt:lpstr>
      <vt:lpstr>1903 год Эрнест Резерфорд</vt:lpstr>
      <vt:lpstr>Презентация PowerPoint</vt:lpstr>
      <vt:lpstr>Презентация PowerPoint</vt:lpstr>
      <vt:lpstr>Природа  радиоактивного излучения</vt:lpstr>
      <vt:lpstr>Виды радиоактивного излучения.</vt:lpstr>
      <vt:lpstr>Виды радиоактивности.</vt:lpstr>
      <vt:lpstr>Радиоактивность и радиация</vt:lpstr>
      <vt:lpstr>Запомните!</vt:lpstr>
      <vt:lpstr>Биологическое действие радиации</vt:lpstr>
      <vt:lpstr>Существует два способа облучения:</vt:lpstr>
      <vt:lpstr>Особенности действия радиации на живой организм:</vt:lpstr>
      <vt:lpstr>Презентация PowerPoint</vt:lpstr>
      <vt:lpstr>Биологическое действие радиации:</vt:lpstr>
      <vt:lpstr>Свойства радиоактивных излучений</vt:lpstr>
      <vt:lpstr>Презентация PowerPoint</vt:lpstr>
      <vt:lpstr>Ответим на вопросы!</vt:lpstr>
      <vt:lpstr>Домашнее задание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радиоактивность</dc:title>
  <dc:creator>Natali</dc:creator>
  <cp:lastModifiedBy>balashiha</cp:lastModifiedBy>
  <cp:revision>79</cp:revision>
  <dcterms:created xsi:type="dcterms:W3CDTF">2012-12-03T18:18:55Z</dcterms:created>
  <dcterms:modified xsi:type="dcterms:W3CDTF">2013-07-21T11:41:26Z</dcterms:modified>
</cp:coreProperties>
</file>