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87" r:id="rId4"/>
    <p:sldId id="289" r:id="rId5"/>
    <p:sldId id="310" r:id="rId6"/>
    <p:sldId id="301" r:id="rId7"/>
    <p:sldId id="294" r:id="rId8"/>
    <p:sldId id="300" r:id="rId9"/>
    <p:sldId id="304" r:id="rId10"/>
    <p:sldId id="269" r:id="rId11"/>
    <p:sldId id="278" r:id="rId12"/>
    <p:sldId id="266" r:id="rId13"/>
    <p:sldId id="267" r:id="rId14"/>
    <p:sldId id="272" r:id="rId15"/>
    <p:sldId id="306" r:id="rId16"/>
    <p:sldId id="305" r:id="rId17"/>
    <p:sldId id="308" r:id="rId18"/>
    <p:sldId id="273" r:id="rId19"/>
    <p:sldId id="309" r:id="rId20"/>
    <p:sldId id="30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3907" autoAdjust="0"/>
  </p:normalViewPr>
  <p:slideViewPr>
    <p:cSldViewPr>
      <p:cViewPr>
        <p:scale>
          <a:sx n="63" d="100"/>
          <a:sy n="63" d="100"/>
        </p:scale>
        <p:origin x="-159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194CC-D053-47F4-814C-86FDF6347C29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141A1-E1B3-4C55-901B-2567D0EB4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2">
                <a:lumMod val="60000"/>
                <a:lumOff val="40000"/>
              </a:schemeClr>
            </a:gs>
            <a:gs pos="49000">
              <a:schemeClr val="accent1">
                <a:tint val="44500"/>
                <a:satMod val="160000"/>
                <a:alpha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21156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к открытому уроку по теме: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«Твердые кристаллические и аморфные тела».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517232"/>
            <a:ext cx="7056784" cy="10801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учитель физики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Бородкина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Т.И.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Лицей №486, г. Санкт-Петербург.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27.02.2013г.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Аморфные тела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4904" y="836712"/>
            <a:ext cx="6588224" cy="187220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физическим свойствам и по внутреннему строению, аморфные тела стоят ближе к жидкостям,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ем к твердым телам.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оо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401930" cy="4407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6722" y="639654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Сосновая  смола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404664"/>
            <a:ext cx="4906888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Афморфные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тела даже при невысоких температурах обладают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текучестью.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 стеклянную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воронку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бросить кусок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смолы,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оставить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тёплой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комнате, то через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несколько недель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увидим,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смола приняла форму воронки и даже начала вытекать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неё.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аморфное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тело ведёт себя как очень густая и вязкая жидкость.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-07g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3261971" cy="225693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9"/>
            <a:ext cx="9144000" cy="685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008313" cy="116205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Композиты.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3286001" cy="4857403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Композитные материал- это материалы, механические свойства которых превосходят естественные материалы. Они состоят из матрицы и наполнителей.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качестве матрицы используют полимерные, металлические, углеродные или керамические материалы.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Наполнители могут состоять нитевидных кристаллических волокон, проволоки.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Например: железобетон (строительство) , железографит (изготовление подшипников, втулок).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drbass.ru/d/44865/d/1730822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4664"/>
            <a:ext cx="4680519" cy="2448272"/>
          </a:xfrm>
          <a:prstGeom prst="rect">
            <a:avLst/>
          </a:prstGeom>
          <a:noFill/>
        </p:spPr>
      </p:pic>
      <p:pic>
        <p:nvPicPr>
          <p:cNvPr id="5" name="Picture 2" descr="http://www.u-kon.ru/wp-content/uploads/2012/03/art-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3670" y="3212976"/>
            <a:ext cx="4578771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1268760"/>
          <a:ext cx="8011156" cy="4824537"/>
        </p:xfrm>
        <a:graphic>
          <a:graphicData uri="http://schemas.openxmlformats.org/drawingml/2006/table">
            <a:tbl>
              <a:tblPr/>
              <a:tblGrid>
                <a:gridCol w="5067684"/>
                <a:gridCol w="953013"/>
                <a:gridCol w="953013"/>
                <a:gridCol w="1037446"/>
              </a:tblGrid>
              <a:tr h="6415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Всегда.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Иногда.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Никогда.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1.Тело, представляющее собой один кристалл, называют монокристалл.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2.Кристаллы льда полиморфны.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3.Поликристаллы –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анизотропны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4.Твердые 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тела имеют определенную температуру плавления (кристаллизации).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5.Аморфные тела – изотропны.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6.Композиты – это прочные твердые тела , которые используются в строительстве зданий.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683568" y="444234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Игра:    «Всегда. Иногда. Никогда».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41277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2699792" y="1700808"/>
          <a:ext cx="3431252" cy="720080"/>
        </p:xfrm>
        <a:graphic>
          <a:graphicData uri="http://schemas.openxmlformats.org/drawingml/2006/table">
            <a:tbl>
              <a:tblPr/>
              <a:tblGrid>
                <a:gridCol w="343125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2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Твердые  </a:t>
                      </a:r>
                      <a:r>
                        <a:rPr lang="ru-RU" sz="2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тела</a:t>
                      </a:r>
                      <a:r>
                        <a:rPr lang="ru-RU" sz="24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.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8317432" cy="14401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Большинство веществ в умеренном климате земли находится в твердом состоянии. Твердые тела сохраняют форму и объем.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характеру относительного расположения частиц, твердые тела делятся на 3 вида.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2780928"/>
          <a:ext cx="6696743" cy="648072"/>
        </p:xfrm>
        <a:graphic>
          <a:graphicData uri="http://schemas.openxmlformats.org/drawingml/2006/table">
            <a:tbl>
              <a:tblPr/>
              <a:tblGrid>
                <a:gridCol w="1982441"/>
                <a:gridCol w="433224"/>
                <a:gridCol w="2007240"/>
                <a:gridCol w="524672"/>
                <a:gridCol w="1749166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Кристаллические тела.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Аморфные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тела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Композиты.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AutoShape 1"/>
          <p:cNvSpPr>
            <a:spLocks noChangeShapeType="1"/>
          </p:cNvSpPr>
          <p:nvPr/>
        </p:nvSpPr>
        <p:spPr bwMode="auto">
          <a:xfrm flipH="1">
            <a:off x="2195736" y="2420888"/>
            <a:ext cx="1296988" cy="327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/>
          <p:cNvSpPr>
            <a:spLocks noChangeShapeType="1"/>
          </p:cNvSpPr>
          <p:nvPr/>
        </p:nvSpPr>
        <p:spPr bwMode="auto">
          <a:xfrm>
            <a:off x="4355976" y="2420888"/>
            <a:ext cx="6350" cy="327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AutoShape 3"/>
          <p:cNvSpPr>
            <a:spLocks noChangeShapeType="1"/>
          </p:cNvSpPr>
          <p:nvPr/>
        </p:nvSpPr>
        <p:spPr bwMode="auto">
          <a:xfrm>
            <a:off x="5292080" y="2420888"/>
            <a:ext cx="1371600" cy="327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907704" y="3717032"/>
          <a:ext cx="360040" cy="2448272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244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Монокристалл</a:t>
                      </a: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ss</a:t>
                      </a:r>
                      <a:r>
                        <a:rPr lang="ru-RU" sz="1100" dirty="0" err="1" smtClean="0"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vert="wordArt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27784" y="3717032"/>
          <a:ext cx="360040" cy="2448272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244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Поликристалл</a:t>
                      </a:r>
                      <a:r>
                        <a:rPr lang="ru-RU" sz="1100" dirty="0" err="1" smtClean="0">
                          <a:latin typeface="Calibri"/>
                          <a:ea typeface="Calibri"/>
                          <a:cs typeface="Times New Roman"/>
                        </a:rPr>
                        <a:t>ллы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vert="wordArt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3645023"/>
          <a:ext cx="1440160" cy="841248"/>
        </p:xfrm>
        <a:graphic>
          <a:graphicData uri="http://schemas.openxmlformats.org/drawingml/2006/table">
            <a:tbl>
              <a:tblPr/>
              <a:tblGrid>
                <a:gridCol w="1440160"/>
              </a:tblGrid>
              <a:tr h="648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Молекулярный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тип (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₂,</a:t>
                      </a:r>
                      <a:r>
                        <a:rPr lang="en-US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Br₂</a:t>
                      </a:r>
                      <a:r>
                        <a:rPr lang="en-US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, </a:t>
                      </a:r>
                      <a:r>
                        <a:rPr lang="en-US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</a:t>
                      </a:r>
                      <a:r>
                        <a:rPr lang="en-US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₂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),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их прочность невелика.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5805264"/>
          <a:ext cx="1368152" cy="420624"/>
        </p:xfrm>
        <a:graphic>
          <a:graphicData uri="http://schemas.openxmlformats.org/drawingml/2006/table">
            <a:tbl>
              <a:tblPr/>
              <a:tblGrid>
                <a:gridCol w="1368152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Металлический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тип.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3528" y="4581128"/>
          <a:ext cx="1368152" cy="432048"/>
        </p:xfrm>
        <a:graphic>
          <a:graphicData uri="http://schemas.openxmlformats.org/drawingml/2006/table">
            <a:tbl>
              <a:tblPr/>
              <a:tblGrid>
                <a:gridCol w="1368152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Ионный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тип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NaCl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AgBr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3528" y="5229200"/>
          <a:ext cx="1368152" cy="420624"/>
        </p:xfrm>
        <a:graphic>
          <a:graphicData uri="http://schemas.openxmlformats.org/drawingml/2006/table">
            <a:tbl>
              <a:tblPr/>
              <a:tblGrid>
                <a:gridCol w="1368152"/>
              </a:tblGrid>
              <a:tr h="299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Ковалентный тип (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алмаз,п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>
            <a:off x="2627784" y="3429000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691680" y="407707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691680" y="4725144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691680" y="5373216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691680" y="5877272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051720" y="34290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5"/>
            <a:ext cx="8243193" cy="1008112"/>
          </a:xfrm>
        </p:spPr>
        <p:txBody>
          <a:bodyPr/>
          <a:lstStyle/>
          <a:p>
            <a:r>
              <a:rPr lang="ru-RU" dirty="0" smtClean="0"/>
              <a:t>Спасибо за активное участие.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420888"/>
            <a:ext cx="8280920" cy="38884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 подготовке урока были использованы :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4622304" cy="566738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                Монокристаллы.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91680" y="1340768"/>
            <a:ext cx="5486400" cy="3610744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157192"/>
            <a:ext cx="7632848" cy="108012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Монокристаллы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твердые тела, имеющие многогранную форму, а слагающие их частицы (атомы, молекулы, ионы) расположены закономерно. Поверхность кристаллов ограничена плоскостями, которые носят название граней. Места соединения граней называются рёбрами, точки пересечения которых называются вершинами или углами.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3-tub-ru.yandex.net/i?id=5029632-6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022191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Распространенные простые формы кристаллов.</a:t>
            </a:r>
            <a:endParaRPr lang="ru-RU" dirty="0"/>
          </a:p>
        </p:txBody>
      </p:sp>
      <p:pic>
        <p:nvPicPr>
          <p:cNvPr id="5122" name="Picture 2" descr="http://www.jewellery.org.ua/foto07/monokristall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298377" cy="53493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332656"/>
            <a:ext cx="5184775" cy="79692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КРИСТАЛЛИЧЕСКИЕ РЕШЕТКИ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ru-RU" b="1" dirty="0" smtClean="0">
              <a:solidFill>
                <a:srgbClr val="003366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ru-RU" b="1" dirty="0" smtClean="0">
              <a:solidFill>
                <a:srgbClr val="003366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003366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500174"/>
          <a:ext cx="8215370" cy="464347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215370"/>
              </a:tblGrid>
              <a:tr h="1239946">
                <a:tc>
                  <a:txBody>
                    <a:bodyPr/>
                    <a:lstStyle/>
                    <a:p>
                      <a:pPr indent="431800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3366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403524"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3366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ХИМИЯ</a:t>
            </a:r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984" t="13092" r="569" b="6896"/>
          <a:stretch>
            <a:fillRect/>
          </a:stretch>
        </p:blipFill>
        <p:spPr bwMode="auto">
          <a:xfrm>
            <a:off x="1071538" y="2000240"/>
            <a:ext cx="714380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9275"/>
            <a:ext cx="7200800" cy="86350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3366"/>
                </a:solidFill>
              </a:rPr>
              <a:t>Полиморфизм  кристаллов.</a:t>
            </a:r>
            <a:endParaRPr lang="ru-RU" sz="3600" dirty="0">
              <a:solidFill>
                <a:srgbClr val="003366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356992"/>
            <a:ext cx="8496944" cy="2736304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ru-RU" b="1" dirty="0" smtClean="0">
              <a:solidFill>
                <a:srgbClr val="003366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5" name="Picture 4" descr="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1987537" cy="213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23528" y="1700808"/>
          <a:ext cx="1781191" cy="2376264"/>
        </p:xfrm>
        <a:graphic>
          <a:graphicData uri="http://schemas.openxmlformats.org/presentationml/2006/ole">
            <p:oleObj spid="_x0000_s33794" name="Фотография Photo Editor" r:id="rId4" imgW="2104762" imgH="1971950" progId="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427984" y="1844824"/>
          <a:ext cx="2376487" cy="1943100"/>
        </p:xfrm>
        <a:graphic>
          <a:graphicData uri="http://schemas.openxmlformats.org/presentationml/2006/ole">
            <p:oleObj spid="_x0000_s33795" name="Фотография Photo Editor" r:id="rId5" imgW="2152951" imgH="2038095" progId="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804248" y="1988840"/>
          <a:ext cx="1619250" cy="1633538"/>
        </p:xfrm>
        <a:graphic>
          <a:graphicData uri="http://schemas.openxmlformats.org/presentationml/2006/ole">
            <p:oleObj spid="_x0000_s33796" r:id="rId6" imgW="2572109" imgH="2476190" progId="">
              <p:embed/>
            </p:oleObj>
          </a:graphicData>
        </a:graphic>
      </p:graphicFrame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11560" y="4501629"/>
            <a:ext cx="7848872" cy="2023715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Тела, которые  имеют одинаковый химический состав ,но различаются кристаллическим состоянием, называют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полиморфными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 полиморфизма: графит и алмаз.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fcy;&amp;ocy;&amp;tcy;&amp;ocy;&amp;gcy;&amp;rcy;&amp;acy;&amp;fcy;&amp;icy;&amp;yacy; &amp;mcy;&amp;icy;&amp;ncy;&amp;iecy;&amp;rcy;&amp;acy;&amp;lcy;&amp;acy; &amp;Acy;&amp;lcy;&amp;mcy;&amp;acy;&amp;z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536504" cy="2592288"/>
          </a:xfrm>
          <a:prstGeom prst="rect">
            <a:avLst/>
          </a:prstGeom>
          <a:noFill/>
        </p:spPr>
      </p:pic>
      <p:pic>
        <p:nvPicPr>
          <p:cNvPr id="2" name="Picture 2" descr="http://im6-tub-ru.yandex.net/i?id=121719017-6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3528392" cy="2376264"/>
          </a:xfrm>
          <a:prstGeom prst="rect">
            <a:avLst/>
          </a:prstGeom>
          <a:noFill/>
        </p:spPr>
      </p:pic>
      <p:pic>
        <p:nvPicPr>
          <p:cNvPr id="3" name="Picture 2" descr="http://im8-tub-ru.yandex.net/i?id=85081860-3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45025"/>
            <a:ext cx="4176464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92280" y="112474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Алмаз 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2217" y="6228406"/>
            <a:ext cx="1361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Графит.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4-tub-ru.yandex.net/i?id=188045082-1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888432" cy="4392488"/>
          </a:xfrm>
          <a:prstGeom prst="rect">
            <a:avLst/>
          </a:prstGeom>
          <a:noFill/>
        </p:spPr>
      </p:pic>
      <p:pic>
        <p:nvPicPr>
          <p:cNvPr id="3" name="Picture 2" descr="http://im6-tub-ru.yandex.net/i?id=188823727-40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4536504" cy="4176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764705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Анизотропными называют такие вещества, которые имеют одинаковые свойства (твердость, теплопроводность, упругость, распространение света и др.) в параллельных направлениях и неодинаковые - в непараллельных. Монокристаллы  (в основном)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анизотропны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88640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Анизотропия монокристаллов.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260648"/>
            <a:ext cx="5486400" cy="792088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Поликристаллы.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5696" y="1196752"/>
            <a:ext cx="5486400" cy="3530823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869160"/>
            <a:ext cx="8136904" cy="1800200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Большинство кристаллических тел состоят из множества расположенных беспорядочно мелких кристаллов, сросшихся между собой. Такие тела называют поликристаллическими. Например: кусок сахара. Металлы также являются поликристаллами. Со временем размеры кристаллов поликристаллического типа могут изменяться. Мелкие кристаллы железа переходят в крупные, этот процесс ускоряется при ударах, сотрясениях (Ж/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рельсы). От этого их прочность  со временем уменьшается</a:t>
            </a:r>
            <a:r>
              <a:rPr lang="ru-RU" dirty="0" smtClean="0"/>
              <a:t>. 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Поликристаллы изотропны по всем направлениям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6146" name="Picture 2" descr="http://im5-tub-ru.yandex.net/i?id=518663564-3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2592288" cy="3528392"/>
          </a:xfrm>
          <a:prstGeom prst="rect">
            <a:avLst/>
          </a:prstGeom>
          <a:noFill/>
        </p:spPr>
      </p:pic>
      <p:pic>
        <p:nvPicPr>
          <p:cNvPr id="5" name="Picture 2" descr="http://im4-tub-ru.yandex.net/i?id=284496633-0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2831699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480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Фотография Photo Editor</vt:lpstr>
      <vt:lpstr>Презентация к открытому уроку по теме:    «Твердые кристаллические и аморфные тела».</vt:lpstr>
      <vt:lpstr>Слайд 2</vt:lpstr>
      <vt:lpstr>                           Монокристаллы.</vt:lpstr>
      <vt:lpstr>Распространенные простые формы кристаллов.</vt:lpstr>
      <vt:lpstr>КРИСТАЛЛИЧЕСКИЕ РЕШЕТКИ</vt:lpstr>
      <vt:lpstr>Полиморфизм  кристаллов.</vt:lpstr>
      <vt:lpstr>Слайд 7</vt:lpstr>
      <vt:lpstr>Слайд 8</vt:lpstr>
      <vt:lpstr>                         Поликристаллы.</vt:lpstr>
      <vt:lpstr>Аморфные тела</vt:lpstr>
      <vt:lpstr>Слайд 11</vt:lpstr>
      <vt:lpstr>Слайд 12</vt:lpstr>
      <vt:lpstr>Слайд 13</vt:lpstr>
      <vt:lpstr>Слайд 14</vt:lpstr>
      <vt:lpstr>Слайд 15</vt:lpstr>
      <vt:lpstr>         Композиты.</vt:lpstr>
      <vt:lpstr>Слайд 17</vt:lpstr>
      <vt:lpstr>Слайд 18</vt:lpstr>
      <vt:lpstr>Слайд 19</vt:lpstr>
      <vt:lpstr>Спасибо за активное участие.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115</cp:revision>
  <dcterms:created xsi:type="dcterms:W3CDTF">2013-02-26T20:03:04Z</dcterms:created>
  <dcterms:modified xsi:type="dcterms:W3CDTF">2013-08-09T11:32:50Z</dcterms:modified>
</cp:coreProperties>
</file>