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56" r:id="rId2"/>
    <p:sldId id="274" r:id="rId3"/>
    <p:sldId id="273" r:id="rId4"/>
    <p:sldId id="275" r:id="rId5"/>
    <p:sldId id="278" r:id="rId6"/>
    <p:sldId id="277" r:id="rId7"/>
    <p:sldId id="270" r:id="rId8"/>
    <p:sldId id="276" r:id="rId9"/>
    <p:sldId id="279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Animation="0">
    <p:kiosk/>
    <p:sldAll/>
    <p:penClr>
      <a:srgbClr val="FF0000"/>
    </p:penClr>
  </p:showPr>
  <p:clrMru>
    <a:srgbClr val="FFFFCC"/>
    <a:srgbClr val="CCE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45059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0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1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2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3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4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5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6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7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8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9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0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1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2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3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4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5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6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7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78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9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080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5081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5082" name="Rectangle 26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5083" name="Rectangle 2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5084" name="Rectangle 2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06048AD-3E14-443B-8FC6-6F9562300D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5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80" grpId="0"/>
      <p:bldP spid="45081" grpId="0" build="p">
        <p:tmplLst>
          <p:tmpl lvl="1">
            <p:tnLst>
              <p:par>
                <p:cTn presetID="4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08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08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508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508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3CB5C3B-9285-4D95-95A3-C157FDF2C74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219EB4-DDED-4014-AE3B-0E399C7751F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15F8941-88EE-4DCA-8B7B-67D921BFFF4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C4690EE-3A0A-40C4-A598-887B9061443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49904A2-6F8F-428E-B12A-50F21C65723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62827D0-21E2-41C8-A0A7-4F3BE6B47742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9F24F2C-E2B8-4206-9798-84590E1C0BA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09B2B0-166D-4D75-BA34-C65812B5DF6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AFF58AB-DE29-4ADD-B66D-1A72E09FB3C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BA6AE00-21BE-417D-8F75-A7F7D56652B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4403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3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3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3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3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5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5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5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5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5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5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4056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4057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4058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4059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5F5FF33C-E9CD-4873-9165-793C7328E80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4060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4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4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4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40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0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0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40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40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40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56" grpId="0"/>
      <p:bldP spid="44057" grpId="0" build="p">
        <p:tmplLst>
          <p:tmpl lvl="1">
            <p:tnLst>
              <p:par>
                <p:cTn presetID="4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0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405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0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405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0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405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0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405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0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405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576" y="5013176"/>
            <a:ext cx="7848872" cy="1224136"/>
          </a:xfrm>
        </p:spPr>
        <p:txBody>
          <a:bodyPr wrap="none"/>
          <a:lstStyle/>
          <a:p>
            <a:r>
              <a:rPr lang="ru-RU" dirty="0" smtClean="0"/>
              <a:t>Щербакова Наталия Григорьевна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2400" dirty="0" smtClean="0"/>
              <a:t>Педагог дополнительного образования</a:t>
            </a:r>
            <a:br>
              <a:rPr lang="ru-RU" sz="2400" dirty="0" smtClean="0"/>
            </a:br>
            <a:r>
              <a:rPr lang="ru-RU" sz="2400" dirty="0" smtClean="0"/>
              <a:t>Санкт-Петербург </a:t>
            </a:r>
            <a:br>
              <a:rPr lang="ru-RU" sz="2400" dirty="0" smtClean="0"/>
            </a:br>
            <a:r>
              <a:rPr lang="ru-RU" sz="2400" dirty="0" smtClean="0"/>
              <a:t>2014-2015гг.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O237UJvYvQ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926722"/>
            <a:ext cx="5544616" cy="4158462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 sz="quarter"/>
          </p:nvPr>
        </p:nvSpPr>
        <p:spPr>
          <a:xfrm>
            <a:off x="827584" y="0"/>
            <a:ext cx="7772400" cy="964704"/>
          </a:xfrm>
        </p:spPr>
        <p:txBody>
          <a:bodyPr/>
          <a:lstStyle/>
          <a:p>
            <a:r>
              <a:rPr lang="ru-RU" sz="2000" dirty="0" smtClean="0">
                <a:latin typeface="+mn-lt"/>
              </a:rPr>
              <a:t>Районный  конкурс педагогических достижений.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 Номинация « Учитель здоровья»</a:t>
            </a:r>
            <a:endParaRPr lang="ru-RU" sz="2000" dirty="0"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Пение помогает мне жить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5" descr="IMG_030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547664" y="908720"/>
            <a:ext cx="5968538" cy="39776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4941168"/>
            <a:ext cx="7920880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dirty="0" smtClean="0"/>
              <a:t>Свою концепцию сложила я давно:</a:t>
            </a:r>
          </a:p>
          <a:p>
            <a:pPr algn="ctr">
              <a:buFontTx/>
              <a:buNone/>
            </a:pPr>
            <a:r>
              <a:rPr lang="ru-RU" sz="2400" dirty="0" smtClean="0"/>
              <a:t>Равнение на успех – и свой, и детский.</a:t>
            </a:r>
          </a:p>
          <a:p>
            <a:pPr algn="ctr">
              <a:buFontTx/>
              <a:buNone/>
            </a:pPr>
            <a:r>
              <a:rPr lang="ru-RU" sz="2400" dirty="0" smtClean="0"/>
              <a:t>Жить творчески нам свыше суждено.</a:t>
            </a:r>
          </a:p>
          <a:p>
            <a:pPr algn="ctr">
              <a:buFontTx/>
              <a:buNone/>
            </a:pPr>
            <a:r>
              <a:rPr lang="ru-RU" sz="2400" dirty="0" smtClean="0"/>
              <a:t>Таков закон мой в жизни веский!</a:t>
            </a:r>
            <a:endParaRPr lang="ru-RU" sz="24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5076056" y="1124744"/>
            <a:ext cx="4067944" cy="3645024"/>
          </a:xfrm>
        </p:spPr>
        <p:txBody>
          <a:bodyPr/>
          <a:lstStyle/>
          <a:p>
            <a:r>
              <a:rPr lang="ru-RU" sz="1800" b="1" dirty="0" smtClean="0"/>
              <a:t>Щербакова </a:t>
            </a:r>
            <a:br>
              <a:rPr lang="ru-RU" sz="1800" b="1" dirty="0" smtClean="0"/>
            </a:br>
            <a:r>
              <a:rPr lang="ru-RU" sz="1800" b="1" dirty="0" smtClean="0"/>
              <a:t>Наталия Григорьевна</a:t>
            </a:r>
          </a:p>
          <a:p>
            <a:endParaRPr lang="ru-RU" sz="1800" b="1" dirty="0" smtClean="0"/>
          </a:p>
          <a:p>
            <a:endParaRPr lang="ru-RU" sz="1800" b="1" dirty="0" smtClean="0"/>
          </a:p>
          <a:p>
            <a:r>
              <a:rPr lang="ru-RU" sz="1800" b="1" dirty="0" smtClean="0"/>
              <a:t>Педагог дополнительного образования</a:t>
            </a:r>
            <a:br>
              <a:rPr lang="ru-RU" sz="1800" b="1" dirty="0" smtClean="0"/>
            </a:br>
            <a:r>
              <a:rPr lang="ru-RU" sz="1800" b="1" dirty="0" smtClean="0"/>
              <a:t> высшей категории</a:t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ГБОУ</a:t>
            </a:r>
          </a:p>
          <a:p>
            <a:r>
              <a:rPr lang="ru-RU" sz="1800" b="1" dirty="0" smtClean="0"/>
              <a:t>средняя общеобразовательная школа № 440</a:t>
            </a:r>
          </a:p>
          <a:p>
            <a:r>
              <a:rPr lang="ru-RU" sz="1800" b="1" dirty="0" smtClean="0"/>
              <a:t>Приморского района</a:t>
            </a:r>
            <a:br>
              <a:rPr lang="ru-RU" sz="1800" b="1" dirty="0" smtClean="0"/>
            </a:br>
            <a:r>
              <a:rPr lang="ru-RU" sz="1800" b="1" dirty="0" smtClean="0"/>
              <a:t> Санкт-Петербурга</a:t>
            </a:r>
            <a:br>
              <a:rPr lang="ru-RU" sz="1800" b="1" dirty="0" smtClean="0"/>
            </a:br>
            <a:r>
              <a:rPr lang="ru-RU" sz="1800" b="1" dirty="0" smtClean="0"/>
              <a:t> имени П.В. </a:t>
            </a:r>
            <a:r>
              <a:rPr lang="ru-RU" sz="1800" b="1" dirty="0" err="1" smtClean="0"/>
              <a:t>Виттенбурга</a:t>
            </a:r>
            <a:endParaRPr lang="ru-RU" sz="1800" b="1" dirty="0" smtClean="0"/>
          </a:p>
          <a:p>
            <a:endParaRPr lang="ru-RU" sz="1800" dirty="0" smtClean="0"/>
          </a:p>
          <a:p>
            <a:endParaRPr lang="ru-RU" sz="1800" dirty="0"/>
          </a:p>
        </p:txBody>
      </p:sp>
      <p:pic>
        <p:nvPicPr>
          <p:cNvPr id="6" name="Рисунок 5" descr="O237UJvYvQ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4803998" cy="640533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2555776" y="5229200"/>
            <a:ext cx="5976664" cy="720080"/>
          </a:xfrm>
        </p:spPr>
        <p:txBody>
          <a:bodyPr/>
          <a:lstStyle/>
          <a:p>
            <a:pPr algn="r"/>
            <a:r>
              <a:rPr lang="ru-RU" sz="1600" b="1" dirty="0" smtClean="0"/>
              <a:t>Федеральный закон от 29.12.2012 № 273-ФЗ </a:t>
            </a:r>
            <a:br>
              <a:rPr lang="ru-RU" sz="1600" b="1" dirty="0" smtClean="0"/>
            </a:br>
            <a:r>
              <a:rPr lang="ru-RU" sz="1600" b="1" dirty="0" smtClean="0"/>
              <a:t>"Об образовании в Российской Федерации» статья 75</a:t>
            </a:r>
            <a:endParaRPr lang="ru-RU" sz="1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467544" y="2924944"/>
            <a:ext cx="8208912" cy="2664296"/>
          </a:xfrm>
        </p:spPr>
        <p:txBody>
          <a:bodyPr/>
          <a:lstStyle/>
          <a:p>
            <a:r>
              <a:rPr lang="ru-RU" sz="2000" dirty="0" smtClean="0"/>
              <a:t>«Дополнительное образование детей и взрослых направлено на формирование и развитие творческих способностей детей и взрослых, удовлетворение их индивидуальных потребностей в интеллектуальном, нравственном и физическом совершенствовании, формирование культуры здорового и безопасного образа жизни, укрепление здоровья, а также на организацию их свободного времени.»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836712"/>
            <a:ext cx="77768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      Сегодня проблема, связанная с сохранением здоровья подрастающего поколения, стала вопросом государственной важности, так как современные школьники представляют собой основной трудовой потенциал населения, здоровье которого-индикатор благополучия </a:t>
            </a:r>
            <a:r>
              <a:rPr lang="ru-RU" sz="2000" dirty="0" smtClean="0"/>
              <a:t>страны</a:t>
            </a:r>
            <a:r>
              <a:rPr lang="en-US" sz="2000" dirty="0" smtClean="0"/>
              <a:t>.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635896" y="260648"/>
            <a:ext cx="2130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Актуальность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820472" cy="936104"/>
          </a:xfrm>
          <a:ln>
            <a:noFill/>
          </a:ln>
        </p:spPr>
        <p:txBody>
          <a:bodyPr/>
          <a:lstStyle/>
          <a:p>
            <a:r>
              <a:rPr lang="ru-RU" sz="2000" b="1" baseline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baseline="4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Поддержание здорового образа жизни посредством хорового пения, как. эффективного способа  воспитания творческой личности ребенка. </a:t>
            </a:r>
            <a:b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endParaRPr lang="ru-RU" sz="2000" baseline="40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920" y="1844824"/>
            <a:ext cx="5040560" cy="3854053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1. Спуститься с высот своих знаний до незнания ученика и вместе с ним совершить восхождение..</a:t>
            </a:r>
          </a:p>
          <a:p>
            <a:pPr>
              <a:spcBef>
                <a:spcPct val="50000"/>
              </a:spcBef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2. Быть честным, искренним. </a:t>
            </a:r>
          </a:p>
          <a:p>
            <a:pPr>
              <a:spcBef>
                <a:spcPct val="50000"/>
              </a:spcBef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3. Создавать условия для реализации индивидуальных способностей каждого ребенка. </a:t>
            </a:r>
          </a:p>
          <a:p>
            <a:pPr>
              <a:spcBef>
                <a:spcPct val="50000"/>
              </a:spcBef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4.Уметь увлечь учеников своим предметом </a:t>
            </a:r>
          </a:p>
          <a:p>
            <a:pPr>
              <a:spcBef>
                <a:spcPct val="50000"/>
              </a:spcBef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800" b="1" dirty="0" smtClean="0">
                <a:solidFill>
                  <a:srgbClr val="0070C0"/>
                </a:solidFill>
              </a:rPr>
              <a:t>Здоровье- функция успешной жизни </a:t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>- основа формирования личности</a:t>
            </a:r>
            <a:endParaRPr lang="ru-RU" sz="1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1484784"/>
            <a:ext cx="30243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Смысл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060848"/>
            <a:ext cx="3168352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 Нет детей не способных, просто у всех способности разные. Увидеть их и помочь им раскрыться.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652120" y="1412776"/>
            <a:ext cx="1654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Принципы</a:t>
            </a:r>
            <a:endParaRPr lang="ru-RU" sz="2400" dirty="0"/>
          </a:p>
        </p:txBody>
      </p:sp>
      <p:pic>
        <p:nvPicPr>
          <p:cNvPr id="8" name="Picture 3"/>
          <p:cNvPicPr>
            <a:picLocks noRot="1"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5" y="3645024"/>
            <a:ext cx="3384376" cy="237626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851920" y="188640"/>
            <a:ext cx="1440160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baseline="4000" dirty="0" smtClean="0"/>
              <a:t>Цель</a:t>
            </a:r>
            <a:endParaRPr lang="ru-RU" sz="4000" b="1" baseline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188640"/>
            <a:ext cx="9669760" cy="1139825"/>
          </a:xfrm>
        </p:spPr>
        <p:txBody>
          <a:bodyPr/>
          <a:lstStyle/>
          <a:p>
            <a:r>
              <a:rPr lang="ru-RU" dirty="0" smtClean="0"/>
              <a:t>Пение как средство укрепления здоровья.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484784"/>
            <a:ext cx="4302224" cy="471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340" dirty="0" smtClean="0"/>
              <a:t>Пение является мощным средством балансировки нервной системы, психики, профилактики заболеваний голосового аппарата и органов дыхания.</a:t>
            </a:r>
            <a:endParaRPr lang="ru-RU" sz="3340" dirty="0"/>
          </a:p>
        </p:txBody>
      </p:sp>
      <p:pic>
        <p:nvPicPr>
          <p:cNvPr id="6" name="Рисунок 5" descr="IMG_40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132856"/>
            <a:ext cx="4320480" cy="32403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06671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1368152"/>
          </a:xfrm>
        </p:spPr>
        <p:txBody>
          <a:bodyPr/>
          <a:lstStyle/>
          <a:p>
            <a:r>
              <a:rPr lang="ru-RU" dirty="0" smtClean="0"/>
              <a:t>Пение, особенно хоровое, - это верный показатель духовного и физического здоровья нации.</a:t>
            </a:r>
            <a:br>
              <a:rPr lang="ru-RU" dirty="0" smtClean="0"/>
            </a:b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Рисунок 5" descr="DSC_04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132856"/>
            <a:ext cx="3995936" cy="2663957"/>
          </a:xfrm>
          <a:prstGeom prst="rect">
            <a:avLst/>
          </a:prstGeom>
        </p:spPr>
      </p:pic>
      <p:pic>
        <p:nvPicPr>
          <p:cNvPr id="7" name="Рисунок 6" descr="DSC_08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6485" y="3573016"/>
            <a:ext cx="4680011" cy="312000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Picture 4"/>
          <p:cNvPicPr>
            <a:picLocks noRot="1"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-46016">
            <a:off x="1320538" y="2464470"/>
            <a:ext cx="6538050" cy="389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8100392" cy="1512168"/>
          </a:xfrm>
        </p:spPr>
        <p:txBody>
          <a:bodyPr/>
          <a:lstStyle/>
          <a:p>
            <a:pPr lvl="3" algn="ctr">
              <a:buNone/>
            </a:pPr>
            <a:r>
              <a:rPr lang="ru-RU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Позвольте себе быть счастливыми и пойте на здоровье!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3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"/>
</p:tagLst>
</file>

<file path=ppt/theme/theme1.xml><?xml version="1.0" encoding="utf-8"?>
<a:theme xmlns:a="http://schemas.openxmlformats.org/drawingml/2006/main" name="Занавес">
  <a:themeElements>
    <a:clrScheme name="Занавес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Занавес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навес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навес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1178</TotalTime>
  <Words>249</Words>
  <Application>Microsoft Office PowerPoint</Application>
  <PresentationFormat>Экран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Занавес</vt:lpstr>
      <vt:lpstr>Районный  конкурс педагогических достижений.  Номинация « Учитель здоровья»</vt:lpstr>
      <vt:lpstr>Пение помогает мне жить </vt:lpstr>
      <vt:lpstr>Слайд 3</vt:lpstr>
      <vt:lpstr>Федеральный закон от 29.12.2012 № 273-ФЗ  "Об образовании в Российской Федерации» статья 75</vt:lpstr>
      <vt:lpstr> Поддержание здорового образа жизни посредством хорового пения, как. эффективного способа  воспитания творческой личности ребенка.   </vt:lpstr>
      <vt:lpstr>Пение как средство укрепления здоровья.</vt:lpstr>
      <vt:lpstr>Слайд 7</vt:lpstr>
      <vt:lpstr>Слайд 8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Мое педагогическое кредо</dc:title>
  <dc:creator>admin</dc:creator>
  <cp:lastModifiedBy>Натали</cp:lastModifiedBy>
  <cp:revision>64</cp:revision>
  <dcterms:created xsi:type="dcterms:W3CDTF">2012-05-20T17:45:22Z</dcterms:created>
  <dcterms:modified xsi:type="dcterms:W3CDTF">2014-10-29T13:16:04Z</dcterms:modified>
</cp:coreProperties>
</file>