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261" r:id="rId3"/>
    <p:sldId id="262" r:id="rId4"/>
    <p:sldId id="265" r:id="rId5"/>
    <p:sldId id="264" r:id="rId6"/>
    <p:sldId id="263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B8F2"/>
    <a:srgbClr val="F347DF"/>
    <a:srgbClr val="F7EDF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72A950-1B33-477C-866C-0B9DEA9AD892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7EEC9F-5BE0-4061-A02D-C83969AC0D0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EEC9F-5BE0-4061-A02D-C83969AC0D0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18.12.2014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4214818"/>
            <a:ext cx="8534752" cy="28575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4400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4400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4400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4400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4400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4400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4400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4400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4400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4400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4400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4400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4400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4400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4400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4400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4400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4400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4400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4400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4400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4400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4400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4400" b="1" dirty="0" smtClean="0">
                <a:solidFill>
                  <a:srgbClr val="FAB8F2"/>
                </a:solidFill>
                <a:latin typeface="Bookman Old Style" pitchFamily="18" charset="0"/>
              </a:rPr>
              <a:t>ТРЕБОВАНИЯ </a:t>
            </a:r>
            <a:r>
              <a:rPr lang="ru-RU" sz="4400" b="1" dirty="0" smtClean="0">
                <a:solidFill>
                  <a:srgbClr val="FAB8F2"/>
                </a:solidFill>
                <a:latin typeface="Bookman Old Style" pitchFamily="18" charset="0"/>
              </a:rPr>
              <a:t>К ПРОГРАММАМ ДОПОЛНИТЕЛЬНОГО ОБРАЗОВАНИЯ ДЕТЕЙ</a:t>
            </a:r>
            <a:r>
              <a:rPr lang="ru-RU" b="1" dirty="0" smtClean="0">
                <a:latin typeface="Cambria" pitchFamily="18" charset="0"/>
              </a:rPr>
              <a:t/>
            </a:r>
            <a:br>
              <a:rPr lang="ru-RU" b="1" dirty="0" smtClean="0">
                <a:latin typeface="Cambria" pitchFamily="18" charset="0"/>
              </a:rPr>
            </a:br>
            <a:r>
              <a:rPr lang="ru-RU" b="1" dirty="0" smtClean="0">
                <a:latin typeface="Cambria" pitchFamily="18" charset="0"/>
              </a:rPr>
              <a:t/>
            </a:r>
            <a:br>
              <a:rPr lang="ru-RU" b="1" dirty="0" smtClean="0">
                <a:latin typeface="Cambria" pitchFamily="18" charset="0"/>
              </a:rPr>
            </a:br>
            <a:endParaRPr lang="ru-RU" sz="4400" b="1" dirty="0">
              <a:solidFill>
                <a:schemeClr val="accent3">
                  <a:lumMod val="20000"/>
                  <a:lumOff val="80000"/>
                </a:schemeClr>
              </a:solidFill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142852"/>
            <a:ext cx="82094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ГОСУДАРСТВЕННОЕ БЮДЖЕТНОЕ ОБРАЗОВАТЕЛЬНОЕ УЧРЕЖДЕНИЕ ДОПОЛНИТЕЛЬНОГО ОБРАЗОВАНИЯ ДЕТЕЙ МОСКОВСКОЙ ОБЛАСТИ 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«ЦЕНТР РАЗВИТИЯ ТВОРЧЕСТВА ДЕТЕЙ И ЮНОШЕСТВА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»</a:t>
            </a:r>
          </a:p>
          <a:p>
            <a:pPr algn="ctr"/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/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/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/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/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285852" y="2857496"/>
            <a:ext cx="7056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928662" y="1357298"/>
            <a:ext cx="746765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 smtClean="0">
              <a:solidFill>
                <a:schemeClr val="accent3">
                  <a:lumMod val="20000"/>
                  <a:lumOff val="80000"/>
                </a:schemeClr>
              </a:solidFill>
              <a:latin typeface="Cambria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Cambria" pitchFamily="18" charset="0"/>
              </a:rPr>
              <a:t>МЕТОДИЧЕСКИЕ </a:t>
            </a:r>
            <a:r>
              <a:rPr lang="ru-RU" sz="28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Cambria" pitchFamily="18" charset="0"/>
              </a:rPr>
              <a:t>РЕКОМЕНДАЦИИ</a:t>
            </a:r>
            <a:endParaRPr lang="ru-RU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1268760"/>
            <a:ext cx="856895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i="1" dirty="0" smtClean="0">
              <a:latin typeface="Cambria" pitchFamily="18" charset="0"/>
            </a:endParaRPr>
          </a:p>
          <a:p>
            <a:pPr algn="ctr"/>
            <a:r>
              <a:rPr lang="ru-RU" sz="2400" b="1" i="1" dirty="0" smtClean="0">
                <a:solidFill>
                  <a:srgbClr val="FAB8F2"/>
                </a:solidFill>
                <a:latin typeface="Cambria" pitchFamily="18" charset="0"/>
              </a:rPr>
              <a:t>2.4</a:t>
            </a:r>
            <a:r>
              <a:rPr lang="ru-RU" sz="2400" b="1" i="1" dirty="0" smtClean="0">
                <a:solidFill>
                  <a:srgbClr val="FAB8F2"/>
                </a:solidFill>
                <a:latin typeface="Cambria" pitchFamily="18" charset="0"/>
              </a:rPr>
              <a:t>. Отличительные особенности данной программы от уже существующих программ:</a:t>
            </a:r>
          </a:p>
          <a:p>
            <a:pPr algn="ctr"/>
            <a:endParaRPr lang="ru-RU" sz="2000" b="1" i="1" dirty="0" smtClean="0">
              <a:latin typeface="Cambria" pitchFamily="18" charset="0"/>
            </a:endParaRPr>
          </a:p>
          <a:p>
            <a:pPr algn="ctr"/>
            <a:endParaRPr lang="ru-RU" sz="2000" b="1" i="1" dirty="0" smtClean="0"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описать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наличие предшествующих аналогичных программ и отличие данной программы от программ других авторов, чей опыт был использован и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обобщен;</a:t>
            </a:r>
          </a:p>
          <a:p>
            <a:pPr>
              <a:buFont typeface="Wingdings" pitchFamily="2" charset="2"/>
              <a:buChar char="Ø"/>
            </a:pP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указать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, как в данной программе расставлены акценты, какие выбраны приоритетные направления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142852"/>
            <a:ext cx="84296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Методические рекомендации</a:t>
            </a:r>
          </a:p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к оформлению ПОЯСНИТЕЛЬНОЙ ЗАПИСКИ</a:t>
            </a:r>
            <a:endParaRPr lang="ru-RU" sz="1600" b="1" dirty="0">
              <a:solidFill>
                <a:srgbClr val="FFC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14282" y="1052736"/>
            <a:ext cx="8750206" cy="546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FAB8F2"/>
                </a:solidFill>
                <a:latin typeface="Cambria" pitchFamily="18" charset="0"/>
              </a:rPr>
              <a:t>2.5. В</a:t>
            </a:r>
            <a:r>
              <a:rPr lang="ru-RU" sz="2000" b="1" i="1" dirty="0" smtClean="0">
                <a:solidFill>
                  <a:srgbClr val="FAB8F2"/>
                </a:solidFill>
                <a:latin typeface="Cambria"/>
                <a:ea typeface="Calibri"/>
                <a:cs typeface="Times New Roman"/>
              </a:rPr>
              <a:t>озраст детей, участвующих в реализации данной </a:t>
            </a:r>
            <a:r>
              <a:rPr lang="ru-RU" sz="2000" b="1" i="1" dirty="0" smtClean="0">
                <a:solidFill>
                  <a:srgbClr val="FAB8F2"/>
                </a:solidFill>
                <a:latin typeface="Cambria"/>
                <a:ea typeface="Calibri"/>
                <a:cs typeface="Times New Roman"/>
              </a:rPr>
              <a:t>программы</a:t>
            </a:r>
          </a:p>
          <a:p>
            <a:pPr algn="ctr"/>
            <a:endParaRPr lang="ru-RU" sz="2000" b="1" i="1" dirty="0" smtClean="0">
              <a:solidFill>
                <a:srgbClr val="FAB8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FAB8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 </a:t>
            </a:r>
            <a:r>
              <a:rPr lang="ru-RU" sz="2000" b="1" i="1" dirty="0" smtClean="0">
                <a:solidFill>
                  <a:srgbClr val="FAB8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 </a:t>
            </a:r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для </a:t>
            </a:r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какой категории детей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предназначена программа, степень предварительной подготовки, уровень формирования интересов и мотивации к данной предметной области, наличие способностей, физическое здоровье и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т.д.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 </a:t>
            </a:r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какому </a:t>
            </a:r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возрасту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адресована программа (возраст обучающихся от начала до окончания срока обучения), краткая характеристика возрастных и индивидуальных особенностей детей, занимающихся в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объединении;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 </a:t>
            </a:r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наполняемость </a:t>
            </a:r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группы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(количество обучающихся определяется в соответствии с уставом учреждения и санитарно-гигиеническими требованиями к данному виду деятельности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);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 </a:t>
            </a:r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состав </a:t>
            </a:r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групп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(одного или разных возрастов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);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 </a:t>
            </a:r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условия </a:t>
            </a:r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приема детей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(например, система набора на основании результатов тестирования, собеседования и др. формы).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endParaRPr lang="ru-RU" sz="2000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142852"/>
            <a:ext cx="8286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Методические рекомендации</a:t>
            </a:r>
          </a:p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к оформлению ПОЯСНИТЕЛЬНОЙ ЗАПИСКИ</a:t>
            </a:r>
            <a:endParaRPr lang="ru-RU" sz="1600" b="1" dirty="0">
              <a:solidFill>
                <a:srgbClr val="FFC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44" y="1052736"/>
            <a:ext cx="8749636" cy="4576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0215" algn="ctr">
              <a:lnSpc>
                <a:spcPct val="115000"/>
              </a:lnSpc>
              <a:spcAft>
                <a:spcPts val="0"/>
              </a:spcAft>
            </a:pPr>
            <a:endParaRPr lang="ru-RU" sz="2000" b="1" i="1" dirty="0" smtClean="0">
              <a:latin typeface="Cambria" pitchFamily="18" charset="0"/>
            </a:endParaRPr>
          </a:p>
          <a:p>
            <a:pPr marL="450215" algn="ctr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 smtClean="0">
                <a:solidFill>
                  <a:srgbClr val="FAB8F2"/>
                </a:solidFill>
                <a:latin typeface="Cambria" pitchFamily="18" charset="0"/>
              </a:rPr>
              <a:t>2.6.</a:t>
            </a:r>
            <a:r>
              <a:rPr lang="ru-RU" sz="2400" b="1" i="1" dirty="0" smtClean="0">
                <a:solidFill>
                  <a:srgbClr val="FAB8F2"/>
                </a:solidFill>
              </a:rPr>
              <a:t> </a:t>
            </a:r>
            <a:r>
              <a:rPr lang="ru-RU" sz="2400" b="1" i="1" dirty="0" smtClean="0">
                <a:solidFill>
                  <a:srgbClr val="FAB8F2"/>
                </a:solidFill>
                <a:latin typeface="Cambria"/>
                <a:ea typeface="Calibri"/>
                <a:cs typeface="Times New Roman"/>
              </a:rPr>
              <a:t>Сроки реализации программы: </a:t>
            </a:r>
          </a:p>
          <a:p>
            <a:pPr marL="450215">
              <a:lnSpc>
                <a:spcPct val="115000"/>
              </a:lnSpc>
              <a:spcAft>
                <a:spcPts val="0"/>
              </a:spcAft>
            </a:pP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marL="450215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временные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границы, на сколько лет рассчитана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программа;</a:t>
            </a:r>
          </a:p>
          <a:p>
            <a:pPr marL="450215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Calibri"/>
              <a:cs typeface="Times New Roman"/>
            </a:endParaRPr>
          </a:p>
          <a:p>
            <a:pPr marL="450215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  этапы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образовательного процесса, срок обучения на каждом этапе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;</a:t>
            </a:r>
          </a:p>
          <a:p>
            <a:pPr marL="450215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Calibri"/>
              <a:cs typeface="Times New Roman"/>
            </a:endParaRPr>
          </a:p>
          <a:p>
            <a:pPr marL="450215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  количество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часов на каждый год.</a:t>
            </a:r>
          </a:p>
          <a:p>
            <a:endParaRPr lang="ru-RU" sz="2000" dirty="0">
              <a:latin typeface="Cambr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00232" y="142852"/>
            <a:ext cx="70009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Методические рекомендации</a:t>
            </a:r>
          </a:p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к оформлению ПОЯСНИТЕЛЬНОЙ ЗАПИСКИ</a:t>
            </a:r>
            <a:endParaRPr lang="ru-RU" sz="1600" b="1" dirty="0">
              <a:solidFill>
                <a:srgbClr val="FFC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928670"/>
            <a:ext cx="8568952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FAB8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2.7. Формы и режим занятий</a:t>
            </a:r>
            <a:r>
              <a:rPr lang="ru-RU" sz="2400" b="1" i="1" dirty="0" smtClean="0">
                <a:solidFill>
                  <a:srgbClr val="FAB8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.</a:t>
            </a:r>
          </a:p>
          <a:p>
            <a:pPr algn="ctr"/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just"/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Формы организации деятельности обучающихся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– индивидуальная, групповая, фронтальная.</a:t>
            </a:r>
          </a:p>
          <a:p>
            <a:pPr algn="just"/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Методы 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обучения, в основе которых лежит способ организации занятия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– словесные, наглядные, практические.</a:t>
            </a:r>
          </a:p>
          <a:p>
            <a:pPr algn="just"/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Методы, в основе которых лежит уровень деятельности детей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– объяснительно-иллюстративные, репродуктивные, частично-поисковые, исследовательские.</a:t>
            </a:r>
          </a:p>
          <a:p>
            <a:pPr algn="just"/>
            <a:endParaRPr lang="ru-RU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just"/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Занятия 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 типу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могут быть комбинированными, теоретическими, практическими, диагностическими, лабораторными, контрольными, репетиционными и др.</a:t>
            </a:r>
          </a:p>
          <a:p>
            <a:pPr algn="just"/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just"/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Режим занятий: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продолжительность и количество занятий в неделю. </a:t>
            </a:r>
          </a:p>
          <a:p>
            <a:pPr algn="just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При определении режима занятий нужно указать продолжительность учебного часа, если она отличается от академического часа. При этом следует указать, по каким причинам, в соответствии с какими нормативными актами, санитарными нормами, возрастными и другими особенностями детей, продолжительность учебного часа изменена.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142852"/>
            <a:ext cx="8286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Методические рекомендации</a:t>
            </a:r>
          </a:p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к оформлению ПОЯСНИТЕЛЬНОЙ ЗАПИСКИ</a:t>
            </a:r>
            <a:endParaRPr lang="ru-RU" sz="1600" b="1" dirty="0">
              <a:solidFill>
                <a:srgbClr val="FFC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928670"/>
            <a:ext cx="864096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b="1" i="1" dirty="0" smtClean="0">
              <a:latin typeface="Cambria" pitchFamily="18" charset="0"/>
            </a:endParaRPr>
          </a:p>
          <a:p>
            <a:pPr algn="ctr"/>
            <a:endParaRPr lang="ru-RU" sz="2000" b="1" i="1" dirty="0" smtClean="0">
              <a:latin typeface="Cambria" pitchFamily="18" charset="0"/>
            </a:endParaRPr>
          </a:p>
          <a:p>
            <a:pPr algn="ctr"/>
            <a:r>
              <a:rPr lang="ru-RU" sz="2000" b="1" i="1" dirty="0" smtClean="0">
                <a:solidFill>
                  <a:srgbClr val="FAB8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2.8</a:t>
            </a:r>
            <a:r>
              <a:rPr lang="ru-RU" sz="2000" b="1" i="1" dirty="0" smtClean="0">
                <a:solidFill>
                  <a:srgbClr val="FAB8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. Ожидаемые результаты</a:t>
            </a:r>
          </a:p>
          <a:p>
            <a:pPr algn="ctr"/>
            <a:r>
              <a:rPr lang="ru-RU" sz="2000" b="1" i="1" dirty="0" smtClean="0">
                <a:solidFill>
                  <a:srgbClr val="FAB8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и способы определения их результативности</a:t>
            </a:r>
          </a:p>
          <a:p>
            <a:endParaRPr lang="ru-RU" sz="2000" i="1" dirty="0" smtClean="0">
              <a:latin typeface="Cambria"/>
              <a:ea typeface="Calibri"/>
              <a:cs typeface="Times New Roman"/>
            </a:endParaRPr>
          </a:p>
          <a:p>
            <a:pPr algn="just"/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Ожидаемый (прогнозируемый) результат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– это конкретная характеристика знаний, умений и навыков, которыми овладеет обучающийся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;</a:t>
            </a:r>
          </a:p>
          <a:p>
            <a:pPr algn="just"/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/>
              <a:ea typeface="Calibri"/>
              <a:cs typeface="Times New Roman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 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должен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соотноситься с целью и задачами обучения, развития,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воспитания;</a:t>
            </a:r>
          </a:p>
          <a:p>
            <a:pPr algn="just">
              <a:buFont typeface="Wingdings" pitchFamily="2" charset="2"/>
              <a:buChar char="Ø"/>
            </a:pP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/>
              <a:ea typeface="Calibri"/>
              <a:cs typeface="Times New Roman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  в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программе рекомендуется прописать конкретные знания, умения и навыки воспитанников по итогам каждого года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обучения;</a:t>
            </a:r>
          </a:p>
          <a:p>
            <a:pPr algn="just">
              <a:buFont typeface="Wingdings" pitchFamily="2" charset="2"/>
              <a:buChar char="Ø"/>
            </a:pP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/>
              <a:ea typeface="Calibri"/>
              <a:cs typeface="Times New Roman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  выделить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прогнозируемые результаты воспитания и развития ребенка.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142852"/>
            <a:ext cx="85725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Методические рекомендации</a:t>
            </a:r>
          </a:p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к оформлению ПОЯСНИТЕЛЬНОЙ ЗАПИСКИ</a:t>
            </a:r>
            <a:endParaRPr lang="ru-RU" sz="1600" b="1" dirty="0">
              <a:solidFill>
                <a:srgbClr val="FFC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9512" y="1500174"/>
            <a:ext cx="87849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FAB8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2.8. Ожидаемые результаты</a:t>
            </a:r>
          </a:p>
          <a:p>
            <a:pPr algn="ctr"/>
            <a:r>
              <a:rPr lang="ru-RU" sz="2000" b="1" i="1" dirty="0" smtClean="0">
                <a:solidFill>
                  <a:srgbClr val="FAB8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и способы определения их </a:t>
            </a:r>
            <a:r>
              <a:rPr lang="ru-RU" sz="2000" b="1" i="1" dirty="0" smtClean="0">
                <a:solidFill>
                  <a:srgbClr val="FAB8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результативности</a:t>
            </a:r>
          </a:p>
          <a:p>
            <a:pPr algn="ctr"/>
            <a:endParaRPr lang="ru-RU" sz="2000" b="1" dirty="0" smtClean="0">
              <a:solidFill>
                <a:srgbClr val="FAB8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FFC000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Способы </a:t>
            </a:r>
            <a:r>
              <a:rPr lang="ru-RU" sz="2000" b="1" dirty="0" smtClean="0">
                <a:solidFill>
                  <a:srgbClr val="FFC000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определения результативности: </a:t>
            </a:r>
            <a:r>
              <a:rPr lang="ru-RU" sz="2000" b="1" dirty="0" smtClean="0">
                <a:latin typeface="Cambria" pitchFamily="18" charset="0"/>
                <a:ea typeface="Calibri" pitchFamily="34" charset="0"/>
                <a:cs typeface="Times New Roman" pitchFamily="18" charset="0"/>
              </a:rPr>
              <a:t>указать методы отслеживания (диагностики) успешности овладения обучающимся содержанием </a:t>
            </a:r>
            <a:r>
              <a:rPr lang="ru-RU" sz="2000" b="1" dirty="0" smtClean="0">
                <a:latin typeface="Cambria" pitchFamily="18" charset="0"/>
                <a:ea typeface="Calibri" pitchFamily="34" charset="0"/>
                <a:cs typeface="Times New Roman" pitchFamily="18" charset="0"/>
              </a:rPr>
              <a:t>программы: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latin typeface="Cambria" pitchFamily="18" charset="0"/>
                <a:ea typeface="Calibri" pitchFamily="34" charset="0"/>
                <a:cs typeface="Times New Roman" pitchFamily="18" charset="0"/>
              </a:rPr>
              <a:t>педагогическое </a:t>
            </a:r>
            <a:r>
              <a:rPr lang="ru-RU" sz="2000" b="1" dirty="0" smtClean="0">
                <a:latin typeface="Cambria" pitchFamily="18" charset="0"/>
                <a:ea typeface="Calibri" pitchFamily="34" charset="0"/>
                <a:cs typeface="Times New Roman" pitchFamily="18" charset="0"/>
              </a:rPr>
              <a:t>наблюдение,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latin typeface="Cambria" pitchFamily="18" charset="0"/>
                <a:ea typeface="Calibri" pitchFamily="34" charset="0"/>
                <a:cs typeface="Times New Roman" pitchFamily="18" charset="0"/>
              </a:rPr>
              <a:t>педагогический </a:t>
            </a:r>
            <a:r>
              <a:rPr lang="ru-RU" sz="2000" b="1" dirty="0" smtClean="0">
                <a:latin typeface="Cambria" pitchFamily="18" charset="0"/>
                <a:ea typeface="Calibri" pitchFamily="34" charset="0"/>
                <a:cs typeface="Times New Roman" pitchFamily="18" charset="0"/>
              </a:rPr>
              <a:t>анализ результатов анкетирования, тестирования, опросов, зачетов, активности обучающихся на </a:t>
            </a:r>
            <a:r>
              <a:rPr lang="ru-RU" sz="2000" b="1" dirty="0" smtClean="0">
                <a:latin typeface="Cambria" pitchFamily="18" charset="0"/>
                <a:ea typeface="Calibri" pitchFamily="34" charset="0"/>
                <a:cs typeface="Times New Roman" pitchFamily="18" charset="0"/>
              </a:rPr>
              <a:t>занятиях,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latin typeface="Cambria" pitchFamily="18" charset="0"/>
                <a:ea typeface="Calibri" pitchFamily="34" charset="0"/>
                <a:cs typeface="Times New Roman" pitchFamily="18" charset="0"/>
              </a:rPr>
              <a:t>мониторинг.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latin typeface="Cambria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FFC000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Виды контроля </a:t>
            </a:r>
            <a:r>
              <a:rPr lang="ru-RU" sz="2000" b="1" dirty="0" smtClean="0"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000" b="1" dirty="0" smtClean="0">
                <a:latin typeface="Cambria" pitchFamily="18" charset="0"/>
                <a:ea typeface="Calibri" pitchFamily="34" charset="0"/>
                <a:cs typeface="Times New Roman" pitchFamily="18" charset="0"/>
              </a:rPr>
              <a:t> начальный или входной, текущий, промежуточный, итоговый</a:t>
            </a:r>
            <a:r>
              <a:rPr lang="ru-RU" sz="2000" b="1" dirty="0" smtClean="0">
                <a:latin typeface="Cambria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FFC000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Результаты контроля </a:t>
            </a:r>
            <a:r>
              <a:rPr lang="ru-RU" sz="2000" b="1" dirty="0" smtClean="0">
                <a:latin typeface="Cambria" pitchFamily="18" charset="0"/>
                <a:ea typeface="Calibri" pitchFamily="34" charset="0"/>
                <a:cs typeface="Times New Roman" pitchFamily="18" charset="0"/>
              </a:rPr>
              <a:t>могут быть основанием для корректировки программы.</a:t>
            </a:r>
            <a:endParaRPr lang="ru-RU" sz="2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42852"/>
            <a:ext cx="86439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Методические рекомендации</a:t>
            </a:r>
          </a:p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к оформлению ПОЯСНИТЕЛЬНОЙ ЗАПИСКИ</a:t>
            </a:r>
            <a:endParaRPr lang="ru-RU" sz="1600" b="1" dirty="0">
              <a:solidFill>
                <a:srgbClr val="FFC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1428736"/>
            <a:ext cx="856895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0215" algn="ctr">
              <a:lnSpc>
                <a:spcPct val="115000"/>
              </a:lnSpc>
              <a:spcAft>
                <a:spcPts val="0"/>
              </a:spcAft>
            </a:pPr>
            <a:r>
              <a:rPr lang="ru-RU" sz="2000" b="1" i="1" dirty="0" smtClean="0">
                <a:solidFill>
                  <a:srgbClr val="FAB8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2.9. Формы подведения итогов реализации программы:</a:t>
            </a:r>
          </a:p>
          <a:p>
            <a:pPr marL="450215" algn="just">
              <a:lnSpc>
                <a:spcPct val="115000"/>
              </a:lnSpc>
              <a:spcAft>
                <a:spcPts val="0"/>
              </a:spcAft>
            </a:pPr>
            <a:endParaRPr lang="ru-RU" sz="2000" i="1" dirty="0" smtClean="0">
              <a:latin typeface="Cambria"/>
              <a:ea typeface="Calibri"/>
              <a:cs typeface="Times New Roman"/>
            </a:endParaRPr>
          </a:p>
          <a:p>
            <a:pPr marL="450215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опрос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, зачет, экзамен, эссе, контрольное занятие, самостоятельная работа, презентация творческих работ, коллективный анализ работ, концерт, выставка, конкурс, соревнование, самоанализ и др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.;</a:t>
            </a: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marL="450215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/>
              <a:ea typeface="Calibri"/>
              <a:cs typeface="Times New Roman"/>
            </a:endParaRPr>
          </a:p>
          <a:p>
            <a:pPr marL="450215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/>
              <a:ea typeface="Calibri"/>
              <a:cs typeface="Times New Roman"/>
            </a:endParaRPr>
          </a:p>
          <a:p>
            <a:pPr marL="450215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  документальные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формы подведения итогов реализации программы – дневники достижений воспитанников, карты оценки результатов освоения программы, дневники педагогических наблюдений, портфолио обучающихся и др.</a:t>
            </a: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2844" y="142852"/>
            <a:ext cx="88582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Методические рекомендации</a:t>
            </a:r>
          </a:p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к оформлению ПОЯСНИТЕЛЬНОЙ ЗАПИСКИ</a:t>
            </a:r>
            <a:endParaRPr lang="ru-RU" sz="1600" b="1" dirty="0">
              <a:solidFill>
                <a:srgbClr val="FFC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4282" y="1428736"/>
            <a:ext cx="87154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AB8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3. УЧЕБНО-ТЕМАТИЧЕСКИЙ ПЛАН:</a:t>
            </a:r>
          </a:p>
          <a:p>
            <a:pPr algn="ctr"/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Включает перечень </a:t>
            </a:r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разделов, </a:t>
            </a:r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тем и количество </a:t>
            </a:r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часов по каждой теме с разбивкой на теоретические и практические виды </a:t>
            </a:r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занятий.</a:t>
            </a:r>
          </a:p>
          <a:p>
            <a:pPr>
              <a:buFont typeface="Wingdings" pitchFamily="2" charset="2"/>
              <a:buChar char="Ø"/>
            </a:pP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Оформляется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 виде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таблицы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Составляется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на каждый год обучения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и должен отражать его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особенности.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Обозначаются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основные разделы и темы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(не нужно превращать в поурочное планирование).</a:t>
            </a:r>
          </a:p>
          <a:p>
            <a:pPr>
              <a:buFont typeface="Wingdings" pitchFamily="2" charset="2"/>
              <a:buChar char="Ø"/>
            </a:pP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/>
            <a:endParaRPr lang="ru-RU" sz="2000" b="1" dirty="0" smtClean="0">
              <a:latin typeface="Cambria" pitchFamily="18" charset="0"/>
            </a:endParaRPr>
          </a:p>
          <a:p>
            <a:pPr algn="ctr"/>
            <a:endParaRPr lang="ru-RU" sz="2000" b="1" dirty="0">
              <a:latin typeface="Cambr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142852"/>
            <a:ext cx="87868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Методические рекомендации</a:t>
            </a:r>
          </a:p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к оформлению </a:t>
            </a:r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УЧЕБНО-ТЕМАТИЧЕСКОГО ПЛАНА</a:t>
            </a:r>
            <a:endParaRPr lang="ru-RU" sz="1600" b="1" dirty="0">
              <a:solidFill>
                <a:srgbClr val="FFC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4282" y="1052736"/>
            <a:ext cx="8786874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dirty="0" smtClean="0"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latin typeface="Cambria" pitchFamily="18" charset="0"/>
              </a:rPr>
              <a:t>  Практическая </a:t>
            </a:r>
            <a:r>
              <a:rPr lang="ru-RU" sz="2000" b="1" dirty="0" smtClean="0">
                <a:latin typeface="Cambria" pitchFamily="18" charset="0"/>
              </a:rPr>
              <a:t>деятельность детей на занятиях должна преобладать над </a:t>
            </a:r>
            <a:r>
              <a:rPr lang="ru-RU" sz="2000" b="1" dirty="0" smtClean="0">
                <a:latin typeface="Cambria" pitchFamily="18" charset="0"/>
              </a:rPr>
              <a:t>теорией.</a:t>
            </a:r>
            <a:endParaRPr lang="ru-RU" sz="2000" b="1" dirty="0" smtClean="0"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2000" b="1" dirty="0" smtClean="0"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latin typeface="Cambria" pitchFamily="18" charset="0"/>
              </a:rPr>
              <a:t>  Закладываются </a:t>
            </a:r>
            <a:r>
              <a:rPr lang="ru-RU" sz="2000" b="1" dirty="0" smtClean="0">
                <a:latin typeface="Cambria" pitchFamily="18" charset="0"/>
              </a:rPr>
              <a:t>часы</a:t>
            </a:r>
            <a:r>
              <a:rPr lang="ru-RU" sz="2000" dirty="0" smtClean="0">
                <a:latin typeface="Cambria" pitchFamily="18" charset="0"/>
              </a:rPr>
              <a:t> на вводное занятие; концертную, выставочную или соревновательную деятельность; мероприятия воспитывающего и познавательного характера; итоговое занятие, отчетное мероприятие.  </a:t>
            </a:r>
            <a:endParaRPr lang="ru-RU" sz="2000" dirty="0" smtClean="0"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2000" b="1" dirty="0" smtClean="0"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latin typeface="Cambria" pitchFamily="18" charset="0"/>
              </a:rPr>
              <a:t>  </a:t>
            </a:r>
            <a:r>
              <a:rPr lang="ru-RU" sz="2000" b="1" dirty="0" smtClean="0">
                <a:latin typeface="Cambria" pitchFamily="18" charset="0"/>
              </a:rPr>
              <a:t>Итоговое </a:t>
            </a:r>
            <a:r>
              <a:rPr lang="ru-RU" sz="2000" b="1" dirty="0" smtClean="0">
                <a:latin typeface="Cambria" pitchFamily="18" charset="0"/>
              </a:rPr>
              <a:t>количество часов в год </a:t>
            </a:r>
            <a:r>
              <a:rPr lang="ru-RU" sz="2000" dirty="0" smtClean="0">
                <a:latin typeface="Cambria" pitchFamily="18" charset="0"/>
              </a:rPr>
              <a:t>зависит от количества занятий в неделю и  их </a:t>
            </a:r>
            <a:r>
              <a:rPr lang="ru-RU" sz="2000" dirty="0" smtClean="0">
                <a:latin typeface="Cambria" pitchFamily="18" charset="0"/>
              </a:rPr>
              <a:t>продолжительности.</a:t>
            </a:r>
            <a:endParaRPr lang="ru-RU" sz="2000" dirty="0" smtClean="0"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2000" b="1" dirty="0" smtClean="0"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latin typeface="Cambria" pitchFamily="18" charset="0"/>
              </a:rPr>
              <a:t>  </a:t>
            </a:r>
            <a:r>
              <a:rPr lang="ru-RU" sz="2000" b="1" dirty="0" smtClean="0">
                <a:latin typeface="Cambria" pitchFamily="18" charset="0"/>
              </a:rPr>
              <a:t>Формула </a:t>
            </a:r>
            <a:r>
              <a:rPr lang="ru-RU" sz="2000" b="1" dirty="0" smtClean="0">
                <a:latin typeface="Cambria" pitchFamily="18" charset="0"/>
              </a:rPr>
              <a:t>расчета годового количества часов</a:t>
            </a:r>
            <a:r>
              <a:rPr lang="ru-RU" sz="2000" dirty="0" smtClean="0">
                <a:latin typeface="Cambria" pitchFamily="18" charset="0"/>
              </a:rPr>
              <a:t>: количество часов в неделю умножается на продолжительность учебного года – 36 недель. Иной расчет часов в УТП необходимо </a:t>
            </a:r>
            <a:r>
              <a:rPr lang="ru-RU" sz="2000" dirty="0" smtClean="0">
                <a:latin typeface="Cambria" pitchFamily="18" charset="0"/>
              </a:rPr>
              <a:t>обосновать.</a:t>
            </a:r>
            <a:r>
              <a:rPr lang="ru-RU" sz="2000" dirty="0" smtClean="0">
                <a:latin typeface="Cambria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endParaRPr lang="ru-RU" sz="2000" b="1" dirty="0" smtClean="0"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latin typeface="Cambria" pitchFamily="18" charset="0"/>
              </a:rPr>
              <a:t>  </a:t>
            </a:r>
            <a:r>
              <a:rPr lang="ru-RU" sz="2000" b="1" dirty="0" smtClean="0">
                <a:latin typeface="Cambria" pitchFamily="18" charset="0"/>
              </a:rPr>
              <a:t>Расчет </a:t>
            </a:r>
            <a:r>
              <a:rPr lang="ru-RU" sz="2000" b="1" dirty="0" smtClean="0">
                <a:latin typeface="Cambria" pitchFamily="18" charset="0"/>
              </a:rPr>
              <a:t>количества часов </a:t>
            </a:r>
            <a:r>
              <a:rPr lang="ru-RU" sz="2000" dirty="0" smtClean="0">
                <a:latin typeface="Cambria" pitchFamily="18" charset="0"/>
              </a:rPr>
              <a:t>ведется на одну учебную группу (или на одного обучающегося, если это программа индивидуального обучения)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142852"/>
            <a:ext cx="87868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Методические рекомендации</a:t>
            </a:r>
          </a:p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к оформлению УЧЕБНО-ТЕМАТИЧЕСКОГО ПЛАНА</a:t>
            </a:r>
            <a:endParaRPr lang="ru-RU" sz="1600" b="1" dirty="0">
              <a:solidFill>
                <a:srgbClr val="FFC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58"/>
          <p:cNvGraphicFramePr>
            <a:graphicFrameLocks noGrp="1"/>
          </p:cNvGraphicFramePr>
          <p:nvPr/>
        </p:nvGraphicFramePr>
        <p:xfrm>
          <a:off x="285719" y="1571612"/>
          <a:ext cx="8501123" cy="4462591"/>
        </p:xfrm>
        <a:graphic>
          <a:graphicData uri="http://schemas.openxmlformats.org/drawingml/2006/table">
            <a:tbl>
              <a:tblPr/>
              <a:tblGrid>
                <a:gridCol w="665098"/>
                <a:gridCol w="2735719"/>
                <a:gridCol w="1699489"/>
                <a:gridCol w="1701327"/>
                <a:gridCol w="1699490"/>
              </a:tblGrid>
              <a:tr h="9519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п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/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п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Наименование разделов, тем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Теория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Практические занятия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Всего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0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1.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Вводное занятие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0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Раздел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I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: «…»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3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0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2.1.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Тема 1: «…»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6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0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2.2.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Тема 2: «…»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0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0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4.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Концертная деятельность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10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0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5.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Итоговое занятие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074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Итого: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144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34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110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85720" y="142852"/>
            <a:ext cx="87154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Методические рекомендации</a:t>
            </a:r>
          </a:p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к оформлению УЧЕБНО-ТЕМАТИЧЕСКОГО ПЛАНА</a:t>
            </a:r>
            <a:endParaRPr lang="ru-RU" sz="1600" b="1" dirty="0">
              <a:solidFill>
                <a:srgbClr val="FFC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7126" y="271582"/>
            <a:ext cx="8572592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Приложение к письму Департамента молодежной политики, воспитания и социальной защиты детей Минобрнауки РФ от 11.12. 2006г. №06-1844</a:t>
            </a:r>
            <a:endParaRPr lang="ru-RU" sz="1600" b="1" dirty="0" smtClean="0">
              <a:solidFill>
                <a:srgbClr val="FFC000"/>
              </a:solidFill>
            </a:endParaRPr>
          </a:p>
          <a:p>
            <a:pPr algn="ctr"/>
            <a:endParaRPr lang="ru-RU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/>
            <a:endParaRPr lang="ru-RU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СТРУКТУРА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ПРОГРАММЫ 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ДОПОЛНИТЕЛЬНОГО ОБРАЗОВАНИЯ ДЕТЕЙ</a:t>
            </a:r>
          </a:p>
          <a:p>
            <a:pPr algn="ctr"/>
            <a:endPara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457200" lvl="0" indent="-457200">
              <a:buAutoNum type="arabicPeriod"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Титульный лист.</a:t>
            </a:r>
          </a:p>
          <a:p>
            <a:pPr marL="457200" lvl="0" indent="-457200"/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lvl="0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2.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Пояснительная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записка.</a:t>
            </a:r>
          </a:p>
          <a:p>
            <a:pPr lvl="0"/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lvl="0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3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.  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Учебно-тематический план.</a:t>
            </a:r>
          </a:p>
          <a:p>
            <a:pPr lvl="0"/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lvl="0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4.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Содержание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изучаемого курса.</a:t>
            </a:r>
          </a:p>
          <a:p>
            <a:pPr lvl="0"/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lvl="0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5.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Методическое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обеспечение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программы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.</a:t>
            </a:r>
          </a:p>
          <a:p>
            <a:pPr lvl="0"/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lvl="0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6.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Список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литературы.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1124744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115616" y="1928804"/>
          <a:ext cx="6912768" cy="4500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/>
                <a:gridCol w="3456384"/>
              </a:tblGrid>
              <a:tr h="642942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Количество часов </a:t>
                      </a:r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В неделю</a:t>
                      </a:r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В год</a:t>
                      </a:r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1</a:t>
                      </a:r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36</a:t>
                      </a:r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2</a:t>
                      </a:r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72</a:t>
                      </a:r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3</a:t>
                      </a:r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108</a:t>
                      </a:r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4</a:t>
                      </a:r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144</a:t>
                      </a:r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6</a:t>
                      </a:r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216</a:t>
                      </a:r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42844" y="142852"/>
            <a:ext cx="88582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Методические рекомендации</a:t>
            </a:r>
          </a:p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к оформлению УЧЕБНО-ТЕМАТИЧЕСКОГО ПЛАНА</a:t>
            </a:r>
            <a:endParaRPr lang="ru-RU" sz="1600" b="1" dirty="0">
              <a:solidFill>
                <a:srgbClr val="FFC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714356"/>
            <a:ext cx="86409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rgbClr val="FAB8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457200" indent="-457200" algn="ctr">
              <a:buAutoNum type="arabicPeriod" startAt="4"/>
            </a:pPr>
            <a:r>
              <a:rPr lang="ru-RU" sz="2000" b="1" dirty="0" smtClean="0">
                <a:solidFill>
                  <a:srgbClr val="FAB8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СОДЕРЖАНИЕ ИЗУЧАЕМОГО КУРСА:</a:t>
            </a:r>
          </a:p>
          <a:p>
            <a:pPr marL="457200" indent="-457200" algn="ctr"/>
            <a:endParaRPr lang="ru-RU" sz="2000" b="1" dirty="0" smtClean="0">
              <a:solidFill>
                <a:srgbClr val="FFC000"/>
              </a:solidFill>
              <a:latin typeface="Cambria"/>
              <a:ea typeface="Calibri"/>
              <a:cs typeface="Times New Roman"/>
            </a:endParaRPr>
          </a:p>
          <a:p>
            <a:pPr marL="457200" indent="-457200" algn="ctr"/>
            <a:r>
              <a:rPr lang="ru-RU" sz="2000" b="1" dirty="0" smtClean="0">
                <a:solidFill>
                  <a:srgbClr val="FFC000"/>
                </a:solidFill>
                <a:latin typeface="Cambria"/>
                <a:ea typeface="Calibri"/>
                <a:cs typeface="Times New Roman"/>
              </a:rPr>
              <a:t>краткое </a:t>
            </a:r>
            <a:r>
              <a:rPr lang="ru-RU" sz="2000" b="1" dirty="0" smtClean="0">
                <a:solidFill>
                  <a:srgbClr val="FFC000"/>
                </a:solidFill>
                <a:latin typeface="Cambria"/>
                <a:ea typeface="Calibri"/>
                <a:cs typeface="Times New Roman"/>
              </a:rPr>
              <a:t>описание тем (теоретических и практических видов занятий).</a:t>
            </a:r>
            <a:endParaRPr lang="ru-RU" sz="2000" b="1" dirty="0">
              <a:solidFill>
                <a:srgbClr val="FFC000"/>
              </a:solidFill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520" y="2285992"/>
            <a:ext cx="871296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000" i="1" dirty="0" smtClean="0">
                <a:latin typeface="Cambria" pitchFamily="18" charset="0"/>
              </a:rPr>
              <a:t> </a:t>
            </a:r>
            <a:r>
              <a:rPr lang="ru-RU" sz="2000" i="1" dirty="0" smtClean="0">
                <a:latin typeface="Cambria" pitchFamily="18" charset="0"/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Раскрывается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 именительном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падеже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Указать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название темы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(нумерация, количество и название разделов и тем должно совпадать с перечисленными разделами и темами УТП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).</a:t>
            </a:r>
          </a:p>
          <a:p>
            <a:pPr algn="just">
              <a:buFont typeface="Wingdings" pitchFamily="2" charset="2"/>
              <a:buChar char="Ø"/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Телеграфным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стилем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перечисляются все вопросы, которые раскрывают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тему.</a:t>
            </a:r>
          </a:p>
          <a:p>
            <a:pPr algn="just">
              <a:buFont typeface="Wingdings" pitchFamily="2" charset="2"/>
              <a:buChar char="Ø"/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Указываются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основные теоретические понятия (без описания) и практическая деятельность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обучающихся на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занятии.</a:t>
            </a:r>
          </a:p>
          <a:p>
            <a:pPr algn="just">
              <a:buFont typeface="Wingdings" pitchFamily="2" charset="2"/>
              <a:buChar char="Ø"/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При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включении в программу экскурсий,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досуговых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и массовых мероприятий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в содержании указывается тема и место проведения экскурсии, мероприятия.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142852"/>
            <a:ext cx="86439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Методические рекомендации</a:t>
            </a:r>
          </a:p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к оформлению СОДЕРЖАНИЯ ИЗУЧАЕМОГО КУРСА</a:t>
            </a:r>
            <a:endParaRPr lang="ru-RU" sz="1600" b="1" dirty="0">
              <a:solidFill>
                <a:srgbClr val="FFC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44" y="1214422"/>
            <a:ext cx="871543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ctr">
              <a:lnSpc>
                <a:spcPct val="115000"/>
              </a:lnSpc>
              <a:spcAft>
                <a:spcPts val="0"/>
              </a:spcAft>
            </a:pP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/>
              <a:ea typeface="Calibri"/>
              <a:cs typeface="Times New Roman"/>
            </a:endParaRPr>
          </a:p>
          <a:p>
            <a:pPr marL="342900" lvl="0" indent="-342900"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FAB8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5. МЕТОДИЧЕСКОЕ ОБЕСПЕЧЕНИЕ ДОПОЛНИТЕЛЬНОЙ ОБРАЗОВАТЕЛЬНОЙ ПРОГРАММЫ:</a:t>
            </a:r>
            <a:endParaRPr lang="ru-RU" sz="2000" b="1" dirty="0" smtClean="0">
              <a:solidFill>
                <a:srgbClr val="FAB8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marL="450215" algn="just">
              <a:lnSpc>
                <a:spcPct val="115000"/>
              </a:lnSpc>
              <a:spcAft>
                <a:spcPts val="0"/>
              </a:spcAft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Calibri"/>
              <a:cs typeface="Times New Roman"/>
            </a:endParaRPr>
          </a:p>
          <a:p>
            <a:pPr marL="450215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обеспечение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программы методическими видами продукции (разработки игр, бесед, экскурсий, конкурсов и др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.).</a:t>
            </a:r>
          </a:p>
          <a:p>
            <a:pPr marL="450215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Calibri"/>
              <a:cs typeface="Times New Roman"/>
            </a:endParaRPr>
          </a:p>
          <a:p>
            <a:pPr marL="450215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  рекомендации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по проведению лабораторных и практических работ, по постановке экспериментов или опытов и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т.д.</a:t>
            </a:r>
          </a:p>
          <a:p>
            <a:pPr marL="450215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Calibri"/>
              <a:cs typeface="Times New Roman"/>
            </a:endParaRPr>
          </a:p>
          <a:p>
            <a:pPr marL="450215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  дидактический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и лекционный материалы, методики по исследовательской работе, тематика опытнической или исследовательской работы т.д.</a:t>
            </a:r>
          </a:p>
          <a:p>
            <a:pPr marL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i="1" dirty="0" smtClean="0">
                <a:latin typeface="Cambria" pitchFamily="18" charset="0"/>
                <a:ea typeface="Calibri"/>
                <a:cs typeface="Times New Roman"/>
              </a:rPr>
              <a:t> </a:t>
            </a:r>
            <a:endParaRPr lang="ru-RU" sz="2000" b="1" dirty="0" smtClean="0">
              <a:latin typeface="Cambria" pitchFamily="18" charset="0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142852"/>
            <a:ext cx="87868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Методические рекомендации</a:t>
            </a:r>
          </a:p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к оформлению </a:t>
            </a:r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МЕТОДИЧЕСКОГО ОБЕСПЕЧЕНИЯ ПРОГРАММЫ</a:t>
            </a:r>
            <a:endParaRPr lang="ru-RU" sz="1600" b="1" dirty="0">
              <a:solidFill>
                <a:srgbClr val="FFC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928670"/>
            <a:ext cx="8568952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FAB8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5. МЕТОДИЧЕСКОЕ  ОБЕСПЕЧЕНИЕ ПРОГРАММЫ</a:t>
            </a:r>
            <a:r>
              <a:rPr lang="ru-RU" sz="2000" b="1" i="1" dirty="0" smtClean="0">
                <a:solidFill>
                  <a:srgbClr val="FAB8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:</a:t>
            </a:r>
          </a:p>
          <a:p>
            <a:pPr algn="ctr"/>
            <a:endParaRPr lang="ru-RU" sz="2000" b="1" i="1" dirty="0" smtClean="0">
              <a:latin typeface="Cambria" pitchFamily="18" charset="0"/>
            </a:endParaRP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Методическое обеспечение: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Учебной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работы педагога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(методика контроля усвоения обучающимися учебного материала; методика диагностики (стимулирования) творческой активности обучающихся; авторские методики проведения занятий по конкретной теме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).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Воспитательной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работы педагога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(методика формирования детского коллектива; методика диагностики межличностных отношений в коллективе; методика организации воспитательной работы). 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Работы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педагога по организации учебного процесса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(методика комплектования учебной группы; методика анализа результатов деятельности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).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Массовой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работы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(методика организации и проведения массового мероприятия; план и методика проведения родительского собрания; сценарные планы).</a:t>
            </a:r>
          </a:p>
          <a:p>
            <a:pPr algn="just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2844" y="142852"/>
            <a:ext cx="88582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Методические рекомендации</a:t>
            </a:r>
          </a:p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к оформлению МЕТОДИЧЕСКОГО ОБЕСПЕЧЕНИЯ ПРОГРАММЫ</a:t>
            </a:r>
            <a:endParaRPr lang="ru-RU" sz="1600" b="1" dirty="0">
              <a:solidFill>
                <a:srgbClr val="FFC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340768"/>
            <a:ext cx="87129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Учебные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пособия, дидактические материалы,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применяемые на занятиях, глоссарий и др.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материалы.</a:t>
            </a:r>
          </a:p>
          <a:p>
            <a:pPr algn="just">
              <a:buFont typeface="Wingdings" pitchFamily="2" charset="2"/>
              <a:buChar char="Ø"/>
            </a:pP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Материально-техническое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обеспечение программы: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сведения о помещении, оборудовании, требования к специальной одежде обучающихся.</a:t>
            </a:r>
          </a:p>
          <a:p>
            <a:pPr algn="just"/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just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Методическое обеспечение программы может быть представлено в форме таблицы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1" y="4293096"/>
          <a:ext cx="8786874" cy="2376263"/>
        </p:xfrm>
        <a:graphic>
          <a:graphicData uri="http://schemas.openxmlformats.org/drawingml/2006/table">
            <a:tbl>
              <a:tblPr/>
              <a:tblGrid>
                <a:gridCol w="1464326"/>
                <a:gridCol w="1464326"/>
                <a:gridCol w="1464326"/>
                <a:gridCol w="1464326"/>
                <a:gridCol w="1464326"/>
                <a:gridCol w="1465244"/>
              </a:tblGrid>
              <a:tr h="18201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Cambria"/>
                          <a:ea typeface="Calibri"/>
                          <a:cs typeface="Times New Roman"/>
                        </a:rPr>
                        <a:t>Раздел или тема программы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Cambria"/>
                          <a:ea typeface="Calibri"/>
                          <a:cs typeface="Times New Roman"/>
                        </a:rPr>
                        <a:t>Формы занятий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Cambria"/>
                          <a:ea typeface="Calibri"/>
                          <a:cs typeface="Times New Roman"/>
                        </a:rPr>
                        <a:t>Приемы и методы организации образовательного процесса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Cambria"/>
                          <a:ea typeface="Calibri"/>
                          <a:cs typeface="Times New Roman"/>
                        </a:rPr>
                        <a:t>Дидактический материал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Cambria"/>
                          <a:ea typeface="Calibri"/>
                          <a:cs typeface="Times New Roman"/>
                        </a:rPr>
                        <a:t>Техническое оснащение занятий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Cambria"/>
                          <a:ea typeface="Calibri"/>
                          <a:cs typeface="Times New Roman"/>
                        </a:rPr>
                        <a:t>Формы подведения итогов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0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0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42844" y="142852"/>
            <a:ext cx="8858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 smtClean="0">
                <a:solidFill>
                  <a:srgbClr val="FFC000"/>
                </a:solidFill>
                <a:latin typeface="Cambria" pitchFamily="18" charset="0"/>
              </a:rPr>
              <a:t>Методические рекомендации</a:t>
            </a:r>
          </a:p>
          <a:p>
            <a:pPr algn="r"/>
            <a:r>
              <a:rPr lang="ru-RU" b="1" dirty="0" smtClean="0">
                <a:solidFill>
                  <a:srgbClr val="FFC000"/>
                </a:solidFill>
                <a:latin typeface="Cambria" pitchFamily="18" charset="0"/>
              </a:rPr>
              <a:t>к оформлению МЕТОДИЧЕСКОГО ОБЕСПЕЧЕНИЯ ПРОГРАММЫ</a:t>
            </a:r>
            <a:endParaRPr lang="ru-RU" b="1" dirty="0">
              <a:solidFill>
                <a:srgbClr val="FFC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162880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AB8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6. СПИСОК ЛИТЕРАТУРЫ</a:t>
            </a:r>
            <a:r>
              <a:rPr lang="ru-RU" sz="2000" b="1" dirty="0" smtClean="0">
                <a:solidFill>
                  <a:srgbClr val="FAB8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:</a:t>
            </a:r>
            <a:endParaRPr lang="ru-RU" sz="2000" b="1" dirty="0" smtClean="0">
              <a:solidFill>
                <a:srgbClr val="FAB8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2143116"/>
            <a:ext cx="856895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Составляется несколько списков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:</a:t>
            </a:r>
          </a:p>
          <a:p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список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литературы, использованной при написании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программы;</a:t>
            </a:r>
          </a:p>
          <a:p>
            <a:pPr>
              <a:buFont typeface="Wingdings" pitchFamily="2" charset="2"/>
              <a:buChar char="Ø"/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список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литературы, рекомендованной педагогам для освоения данного вида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деятельности;</a:t>
            </a:r>
          </a:p>
          <a:p>
            <a:pPr>
              <a:buFont typeface="Wingdings" pitchFamily="2" charset="2"/>
              <a:buChar char="Ø"/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список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литературы, рекомендованной обучающимся для успешного освоения данной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программы;</a:t>
            </a:r>
          </a:p>
          <a:p>
            <a:pPr>
              <a:buFont typeface="Wingdings" pitchFamily="2" charset="2"/>
              <a:buChar char="Ø"/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список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литературы, рекомендованной родителям в целях расширения диапазона образовательного воздействия и помощи родителям в обучении и воспитании детей.</a:t>
            </a:r>
          </a:p>
          <a:p>
            <a:endParaRPr lang="ru-RU" sz="2000" dirty="0">
              <a:latin typeface="Cambr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142852"/>
            <a:ext cx="87154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Методические рекомендации</a:t>
            </a:r>
          </a:p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к оформлению СПИСКА ЛИТЕРАТУРЫ</a:t>
            </a:r>
            <a:endParaRPr lang="ru-RU" sz="1600" b="1" dirty="0">
              <a:solidFill>
                <a:srgbClr val="FFC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1428736"/>
            <a:ext cx="8568952" cy="5775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FAB8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Списки литературы должны содержать перечень изданий, в том числе опубликованных за предыдущие 5 лет</a:t>
            </a:r>
            <a:r>
              <a:rPr lang="ru-RU" sz="2000" b="1" i="1" dirty="0" smtClean="0">
                <a:solidFill>
                  <a:srgbClr val="FAB8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:</a:t>
            </a:r>
          </a:p>
          <a:p>
            <a:endParaRPr lang="ru-RU" sz="2000" b="1" dirty="0" smtClean="0">
              <a:solidFill>
                <a:srgbClr val="FFC000"/>
              </a:solidFill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общей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педагогике;</a:t>
            </a: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методике данного вида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деятельности;</a:t>
            </a: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методике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воспитания;</a:t>
            </a: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общей и возрастной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психологии;</a:t>
            </a: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теории и истории выбранного вида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деятельности;</a:t>
            </a: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опубликованные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учебные, методические и дидактические пособия.</a:t>
            </a:r>
          </a:p>
          <a:p>
            <a:r>
              <a:rPr lang="ru-RU" sz="2000" i="1" dirty="0" smtClean="0">
                <a:latin typeface="Cambria" pitchFamily="18" charset="0"/>
              </a:rPr>
              <a:t> </a:t>
            </a:r>
            <a:endParaRPr lang="ru-RU" sz="2000" dirty="0" smtClean="0">
              <a:latin typeface="Cambria" pitchFamily="18" charset="0"/>
            </a:endParaRPr>
          </a:p>
          <a:p>
            <a:r>
              <a:rPr lang="ru-RU" sz="2000" b="1" i="1" dirty="0" smtClean="0">
                <a:latin typeface="Cambria" pitchFamily="18" charset="0"/>
              </a:rPr>
              <a:t> Составляется по ГОСТ 71 – 2003.</a:t>
            </a:r>
            <a:endParaRPr lang="ru-RU" sz="2000" b="1" dirty="0" smtClean="0">
              <a:latin typeface="Cambria" pitchFamily="18" charset="0"/>
            </a:endParaRPr>
          </a:p>
          <a:p>
            <a:endParaRPr lang="ru-RU" sz="2000" dirty="0">
              <a:latin typeface="Cambr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142852"/>
            <a:ext cx="87868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Методические рекомендации</a:t>
            </a:r>
          </a:p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к оформлению СПИСКА ЛИТЕРАТУРЫ</a:t>
            </a:r>
            <a:endParaRPr lang="ru-RU" sz="1600" b="1" dirty="0">
              <a:solidFill>
                <a:srgbClr val="FFC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357166"/>
            <a:ext cx="8712968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Приложение к письму Департамента молодежной политики, воспитания и социальной защиты детей Минобрнауки РФ от 11.12. 2006г. №06-1844</a:t>
            </a:r>
            <a:endParaRPr lang="ru-RU" sz="1600" b="1" dirty="0" smtClean="0">
              <a:solidFill>
                <a:srgbClr val="FFC000"/>
              </a:solidFill>
            </a:endParaRPr>
          </a:p>
          <a:p>
            <a:pPr marL="457200" lvl="0" indent="-457200" algn="ctr">
              <a:buAutoNum type="arabicPeriod"/>
            </a:pP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457200" lvl="0" indent="-457200" algn="ctr"/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457200" lvl="0" indent="-457200" algn="ctr">
              <a:buAutoNum type="arabicPeriod"/>
            </a:pPr>
            <a:r>
              <a:rPr lang="ru-RU" sz="2000" b="1" dirty="0" smtClean="0">
                <a:solidFill>
                  <a:srgbClr val="FAB8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ТИТУЛЬНЫЙ ЛИСТ:</a:t>
            </a:r>
          </a:p>
          <a:p>
            <a:pPr marL="457200" lvl="0" indent="-457200" algn="ctr">
              <a:buAutoNum type="arabicPeriod"/>
            </a:pP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наименование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образовательного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учреждения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где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, когда и кем утверждена программа</a:t>
            </a:r>
          </a:p>
          <a:p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   название программы</a:t>
            </a:r>
          </a:p>
          <a:p>
            <a:pPr>
              <a:buFont typeface="Wingdings" pitchFamily="2" charset="2"/>
              <a:buChar char="q"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   возраст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детей, на которых рассчитана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программа</a:t>
            </a:r>
          </a:p>
          <a:p>
            <a:pPr>
              <a:buFont typeface="Wingdings" pitchFamily="2" charset="2"/>
              <a:buChar char="q"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   срок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реализации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программы</a:t>
            </a:r>
          </a:p>
          <a:p>
            <a:pPr>
              <a:buFont typeface="Wingdings" pitchFamily="2" charset="2"/>
              <a:buChar char="q"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   ФИО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, должность автора(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ов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)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программы</a:t>
            </a:r>
          </a:p>
          <a:p>
            <a:pPr>
              <a:buFont typeface="Wingdings" pitchFamily="2" charset="2"/>
              <a:buChar char="q"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   название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города, населенного пункта, в котором реализуется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       программа</a:t>
            </a:r>
          </a:p>
          <a:p>
            <a:pPr>
              <a:buFont typeface="Wingdings" pitchFamily="2" charset="2"/>
              <a:buChar char="q"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   год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разработки программы.</a:t>
            </a:r>
          </a:p>
          <a:p>
            <a:endParaRPr lang="ru-RU" sz="2000" b="1" dirty="0">
              <a:latin typeface="Cambr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034" y="357166"/>
            <a:ext cx="820891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Поле 1</a:t>
            </a:r>
          </a:p>
          <a:p>
            <a:pPr algn="ctr"/>
            <a:endParaRPr lang="ru-RU" b="1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1500174"/>
            <a:ext cx="331236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b="1" dirty="0" smtClean="0">
              <a:latin typeface="Cambria" pitchFamily="18" charset="0"/>
            </a:endParaRPr>
          </a:p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Поле 2*</a:t>
            </a:r>
          </a:p>
          <a:p>
            <a:pPr algn="ctr"/>
            <a:endParaRPr lang="ru-RU" b="1" dirty="0"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57818" y="1357298"/>
            <a:ext cx="331236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b="1" dirty="0" smtClean="0">
              <a:latin typeface="Cambria" pitchFamily="18" charset="0"/>
            </a:endParaRPr>
          </a:p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Поле 2</a:t>
            </a:r>
          </a:p>
          <a:p>
            <a:pPr algn="ctr"/>
            <a:endParaRPr lang="ru-RU" b="1" dirty="0"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8728" y="2786058"/>
            <a:ext cx="655272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b="1" dirty="0" smtClean="0">
              <a:latin typeface="Cambria" pitchFamily="18" charset="0"/>
            </a:endParaRPr>
          </a:p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Поле 3</a:t>
            </a:r>
          </a:p>
          <a:p>
            <a:pPr algn="ctr"/>
            <a:endParaRPr lang="ru-RU" b="1" dirty="0"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72132" y="4214818"/>
            <a:ext cx="316835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Поле 4</a:t>
            </a:r>
          </a:p>
          <a:p>
            <a:pPr algn="ctr"/>
            <a:endParaRPr lang="ru-RU" b="1" dirty="0">
              <a:latin typeface="Cambr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86116" y="5929330"/>
            <a:ext cx="2448272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Поле 5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71600" y="214290"/>
            <a:ext cx="7128792" cy="6643710"/>
          </a:xfrm>
          <a:prstGeom prst="rect">
            <a:avLst/>
          </a:prstGeom>
          <a:noFill/>
          <a:ln w="12700" algn="in">
            <a:solidFill>
              <a:srgbClr val="000000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pPr algn="ctr">
              <a:spcAft>
                <a:spcPts val="1000"/>
              </a:spcAft>
            </a:pPr>
            <a:r>
              <a:rPr lang="ru-RU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МИНИСТЕРСТВО ОБРАЗОВАНИЯ МОСКОВСКОЙ ОБЛАСТИ</a:t>
            </a:r>
          </a:p>
          <a:p>
            <a:pPr algn="ctr">
              <a:spcAft>
                <a:spcPts val="1000"/>
              </a:spcAft>
            </a:pPr>
            <a:r>
              <a:rPr lang="ru-RU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ГОСУДАРСТВЕННОЕ ОБРАЗОВАТЕЛЬНОЕ УЧРЕЖДЕНИЕ ДОПОЛНИТЕЛЬНОГО ОБРАЗОВАНИЯ ДЕТЕЙ МОСКОВСКОЙ ОБЛАСТИ «ЦЕНТР РАЗВИТИЯ ТВОРЧЕСТВА ДЕТЕЙ И ЮНОШЕСТВА»</a:t>
            </a:r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itchFamily="34" charset="0"/>
            </a:endParaRPr>
          </a:p>
          <a:p>
            <a:pPr>
              <a:spcAft>
                <a:spcPts val="1000"/>
              </a:spcAft>
            </a:pP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 </a:t>
            </a:r>
          </a:p>
          <a:p>
            <a:pPr>
              <a:spcAft>
                <a:spcPts val="1000"/>
              </a:spcAft>
            </a:pP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      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РЕКОМЕНДОВАНА                                                                       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                      УТВЕРЖДАЮ</a:t>
            </a:r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itchFamily="34" charset="0"/>
            </a:endParaRPr>
          </a:p>
          <a:p>
            <a:pPr>
              <a:spcAft>
                <a:spcPts val="1000"/>
              </a:spcAft>
            </a:pP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       Методическим советом                                                          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                         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Директор </a:t>
            </a: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ГОУ МО ЦРТДЮ</a:t>
            </a:r>
          </a:p>
          <a:p>
            <a:pPr>
              <a:spcAft>
                <a:spcPts val="1000"/>
              </a:spcAft>
            </a:pP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       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Протокол №_____ от</a:t>
            </a:r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“__”____20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14г</a:t>
            </a: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.           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                          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                              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_____________И.О</a:t>
            </a: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. Фамилия               </a:t>
            </a:r>
          </a:p>
          <a:p>
            <a:pPr>
              <a:spcAft>
                <a:spcPts val="1000"/>
              </a:spcAft>
            </a:pP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                                                               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                                           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                                           </a:t>
            </a:r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«</a:t>
            </a: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___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» </a:t>
            </a:r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__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_____________</a:t>
            </a:r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__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20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14г</a:t>
            </a: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.</a:t>
            </a:r>
          </a:p>
          <a:p>
            <a:pPr>
              <a:spcAft>
                <a:spcPts val="1000"/>
              </a:spcAft>
            </a:pP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                                                              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                                            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                                            </a:t>
            </a: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М. П.</a:t>
            </a:r>
          </a:p>
          <a:p>
            <a:pPr algn="ctr">
              <a:spcAft>
                <a:spcPts val="1000"/>
              </a:spcAft>
            </a:pPr>
            <a:endPara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itchFamily="34" charset="0"/>
            </a:endParaRPr>
          </a:p>
          <a:p>
            <a:pPr algn="ctr">
              <a:spcAft>
                <a:spcPts val="1000"/>
              </a:spcAft>
            </a:pP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ДОПОЛНИТЕЛЬНАЯ ОБЩЕРАЗВИВАЮЩАЯ ПРОГРАММА</a:t>
            </a:r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itchFamily="34" charset="0"/>
            </a:endParaRPr>
          </a:p>
          <a:p>
            <a:pPr algn="ctr">
              <a:spcAft>
                <a:spcPts val="1000"/>
              </a:spcAft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«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Юный дизайнер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»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</a:t>
            </a: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itchFamily="34" charset="0"/>
            </a:endParaRPr>
          </a:p>
          <a:p>
            <a:pPr algn="ctr">
              <a:spcAft>
                <a:spcPts val="1000"/>
              </a:spcAft>
            </a:pP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Возраст обучающихся </a:t>
            </a: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7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-10</a:t>
            </a: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лет</a:t>
            </a:r>
          </a:p>
          <a:p>
            <a:pPr algn="ctr">
              <a:spcAft>
                <a:spcPts val="1000"/>
              </a:spcAft>
            </a:pP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Срок </a:t>
            </a: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реализации 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4</a:t>
            </a: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года</a:t>
            </a: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itchFamily="34" charset="0"/>
            </a:endParaRPr>
          </a:p>
          <a:p>
            <a:pPr algn="r">
              <a:spcAft>
                <a:spcPts val="1000"/>
              </a:spcAft>
            </a:pP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Составитель </a:t>
            </a: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(или автор):</a:t>
            </a:r>
          </a:p>
          <a:p>
            <a:pPr algn="r">
              <a:spcAft>
                <a:spcPts val="1000"/>
              </a:spcAft>
            </a:pP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Ф.И.О.,</a:t>
            </a:r>
          </a:p>
          <a:p>
            <a:pPr algn="r">
              <a:spcAft>
                <a:spcPts val="1000"/>
              </a:spcAft>
            </a:pP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педагог </a:t>
            </a: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дополнительного образования</a:t>
            </a:r>
          </a:p>
          <a:p>
            <a:pPr algn="ctr">
              <a:spcAft>
                <a:spcPts val="1000"/>
              </a:spcAft>
            </a:pPr>
            <a:endParaRPr lang="ru-RU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itchFamily="34" charset="0"/>
            </a:endParaRPr>
          </a:p>
          <a:p>
            <a:pPr algn="ctr">
              <a:spcAft>
                <a:spcPts val="1000"/>
              </a:spcAft>
            </a:pPr>
            <a:endParaRPr lang="ru-RU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itchFamily="34" charset="0"/>
            </a:endParaRPr>
          </a:p>
          <a:p>
            <a:pPr algn="ctr">
              <a:spcAft>
                <a:spcPts val="1000"/>
              </a:spcAft>
            </a:pP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Москва</a:t>
            </a:r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itchFamily="34" charset="0"/>
            </a:endParaRPr>
          </a:p>
          <a:p>
            <a:pPr algn="ctr">
              <a:spcAft>
                <a:spcPts val="1000"/>
              </a:spcAft>
            </a:pP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20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14</a:t>
            </a:r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itchFamily="34" charset="0"/>
            </a:endParaRPr>
          </a:p>
          <a:p>
            <a:pPr algn="ctr">
              <a:spcAft>
                <a:spcPts val="1000"/>
              </a:spcAft>
            </a:pPr>
            <a:r>
              <a:rPr lang="ru-RU" sz="800" b="1" dirty="0">
                <a:solidFill>
                  <a:srgbClr val="000000"/>
                </a:solidFill>
                <a:latin typeface="Franklin Gothic Book" pitchFamily="34" charset="0"/>
              </a:rPr>
              <a:t>                                                             </a:t>
            </a:r>
          </a:p>
          <a:p>
            <a:pPr>
              <a:spcAft>
                <a:spcPts val="1000"/>
              </a:spcAft>
            </a:pPr>
            <a:endParaRPr lang="en-US" sz="800" dirty="0">
              <a:solidFill>
                <a:srgbClr val="000000"/>
              </a:solidFill>
              <a:latin typeface="Franklin Gothic Book" pitchFamily="34" charset="0"/>
            </a:endParaRPr>
          </a:p>
          <a:p>
            <a:pPr algn="ctr">
              <a:spcAft>
                <a:spcPts val="1000"/>
              </a:spcAft>
            </a:pPr>
            <a:endParaRPr lang="en-US" sz="800" dirty="0">
              <a:solidFill>
                <a:srgbClr val="000000"/>
              </a:solidFill>
              <a:latin typeface="Franklin Gothic Book" pitchFamily="34" charset="0"/>
            </a:endParaRPr>
          </a:p>
          <a:p>
            <a:pPr algn="ctr">
              <a:spcAft>
                <a:spcPts val="1000"/>
              </a:spcAft>
            </a:pPr>
            <a:endParaRPr lang="en-US" sz="800" dirty="0">
              <a:solidFill>
                <a:srgbClr val="000000"/>
              </a:solidFill>
              <a:latin typeface="Franklin Gothic Book" pitchFamily="34" charset="0"/>
            </a:endParaRPr>
          </a:p>
          <a:p>
            <a:pPr algn="ctr">
              <a:spcAft>
                <a:spcPts val="1000"/>
              </a:spcAft>
            </a:pPr>
            <a:endParaRPr lang="en-US" sz="800" dirty="0">
              <a:solidFill>
                <a:srgbClr val="000000"/>
              </a:solidFill>
              <a:latin typeface="Franklin Gothic Book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4282" y="1000108"/>
            <a:ext cx="878687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ru-RU" sz="2000" b="1" dirty="0" smtClean="0">
                <a:solidFill>
                  <a:srgbClr val="FAB8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</a:t>
            </a:r>
            <a:r>
              <a:rPr lang="ru-RU" sz="2000" b="1" dirty="0" smtClean="0">
                <a:solidFill>
                  <a:srgbClr val="FAB8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. ПОЯСНИТЕЛЬНАЯ ЗАПИСКА: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q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 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направленность программы;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q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актуальность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, педагогическая целесообразность,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новизна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;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Calibri"/>
              <a:cs typeface="Times New Roman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q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цель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и задачи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программы;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q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отличительные особенности данной программы от уже существующих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программ;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Calibri"/>
              <a:cs typeface="Times New Roman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q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 возраст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детей, участвующих в реализации данной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программы;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Calibri"/>
              <a:cs typeface="Times New Roman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q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 сроки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реализации программы (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продолжительность образовательного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процесса, этапы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);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Calibri"/>
              <a:cs typeface="Times New Roman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q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 формы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и режим занятий, используемые методы и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технологии;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Calibri"/>
              <a:cs typeface="Times New Roman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q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 ожидаемые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результаты и способы определения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результативности;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Calibri"/>
              <a:cs typeface="Times New Roman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q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 формы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подведения итогов реализации программы (выставки, фестивали,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соревнования и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/>
                <a:cs typeface="Times New Roman"/>
              </a:rPr>
              <a:t>т.д.).</a:t>
            </a:r>
          </a:p>
          <a:p>
            <a:endParaRPr lang="ru-RU" b="1" dirty="0">
              <a:latin typeface="Cambr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142852"/>
            <a:ext cx="8072494" cy="78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Приложение к письму Департамента молодежной политики, воспитания и социальной защиты детей Минобрнауки РФ от 11.12. 2006г. №06-1844</a:t>
            </a:r>
            <a:endParaRPr lang="ru-RU" sz="1600" b="1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5720" y="1412776"/>
            <a:ext cx="86067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Введение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– краткая характеристика предмета, его значимости и педагогического обоснования дополнительной образовательной программы.</a:t>
            </a:r>
          </a:p>
          <a:p>
            <a:endParaRPr lang="ru-RU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400" b="1" i="1" dirty="0" smtClean="0">
                <a:solidFill>
                  <a:srgbClr val="FAB8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2.1. Направленность программы</a:t>
            </a:r>
          </a:p>
          <a:p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 Название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направленности должно соответствовать установленному перечню направленностей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программ;</a:t>
            </a:r>
          </a:p>
          <a:p>
            <a:pPr>
              <a:buFont typeface="Wingdings" pitchFamily="2" charset="2"/>
              <a:buChar char="Ø"/>
            </a:pP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/>
              <a:cs typeface="Times New Roman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cs typeface="Times New Roman"/>
              </a:rPr>
              <a:t>  Направленности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cs typeface="Times New Roman"/>
              </a:rPr>
              <a:t>должны соответствовать н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азвание программы, ее цель, задачи, содержание.</a:t>
            </a: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i="1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42852"/>
            <a:ext cx="85011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Методические рекомендации</a:t>
            </a:r>
          </a:p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к оформлению ПОЯСНИТЕЛЬНОЙ ЗАПИСКИ</a:t>
            </a:r>
            <a:endParaRPr lang="ru-RU" sz="1600" b="1" dirty="0">
              <a:solidFill>
                <a:srgbClr val="FFC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44" y="857232"/>
            <a:ext cx="8677628" cy="5840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FAB8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2.2. Н</a:t>
            </a:r>
            <a:r>
              <a:rPr lang="ru-RU" sz="2000" b="1" i="1" dirty="0" smtClean="0">
                <a:solidFill>
                  <a:srgbClr val="FAB8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Arial" pitchFamily="34" charset="0"/>
              </a:rPr>
              <a:t>овизна, актуальность, педагогическая целесообразность</a:t>
            </a:r>
          </a:p>
          <a:p>
            <a:pPr marL="450215"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Arial" pitchFamily="34" charset="0"/>
            </a:endParaRPr>
          </a:p>
          <a:p>
            <a:pPr marL="450215" algn="just">
              <a:lnSpc>
                <a:spcPct val="115000"/>
              </a:lnSpc>
            </a:pP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Arial" pitchFamily="34" charset="0"/>
              </a:rPr>
              <a:t>Актуальность</a:t>
            </a: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Arial" pitchFamily="34" charset="0"/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Arial" pitchFamily="34" charset="0"/>
              </a:rPr>
              <a:t>-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Arial" pitchFamily="34" charset="0"/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Arial" pitchFamily="34" charset="0"/>
              </a:rPr>
              <a:t>ответ на вопрос, зачем современным детям в современных условиях нужна конкретная программа.</a:t>
            </a:r>
          </a:p>
          <a:p>
            <a:pPr marL="450215" algn="just">
              <a:lnSpc>
                <a:spcPct val="115000"/>
              </a:lnSpc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marL="450215" algn="just">
              <a:lnSpc>
                <a:spcPct val="115000"/>
              </a:lnSpc>
            </a:pP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Педагогическая 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целесообразность</a:t>
            </a: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-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подчеркивает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важность взаимосвязи процессов обучения, воспитания и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развития, дается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аргументированное обоснование педагогических действий в рамках программы, а конкретно, в соответствии с целями, задачами, выбранных форм, методов и средств образовательной деятельности и организации образовательного процесса.</a:t>
            </a:r>
          </a:p>
          <a:p>
            <a:pPr marL="450215" algn="just">
              <a:lnSpc>
                <a:spcPct val="115000"/>
              </a:lnSpc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Arial" pitchFamily="34" charset="0"/>
            </a:endParaRPr>
          </a:p>
          <a:p>
            <a:pPr marL="450215" algn="just">
              <a:lnSpc>
                <a:spcPct val="115000"/>
              </a:lnSpc>
            </a:pP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Arial" pitchFamily="34" charset="0"/>
              </a:rPr>
              <a:t>Новизна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Arial" pitchFamily="34" charset="0"/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Arial" pitchFamily="34" charset="0"/>
              </a:rPr>
              <a:t>- предполагает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Arial" pitchFamily="34" charset="0"/>
              </a:rPr>
              <a:t>новое решение проблем дополнительного образования, новые методики преподавания, новые педагогические технологии в проведении занятий, нововведения в формах диагностики и подведения итогов реализации программы и т.д.</a:t>
            </a:r>
          </a:p>
          <a:p>
            <a:pPr marL="450215" algn="just">
              <a:lnSpc>
                <a:spcPct val="115000"/>
              </a:lnSpc>
            </a:pPr>
            <a:endParaRPr lang="ru-RU" i="1" dirty="0" smtClean="0">
              <a:latin typeface="Cambria"/>
              <a:ea typeface="Calibri"/>
              <a:cs typeface="Times New Roman"/>
            </a:endParaRPr>
          </a:p>
          <a:p>
            <a:pPr marL="450215" algn="just">
              <a:lnSpc>
                <a:spcPct val="115000"/>
              </a:lnSpc>
            </a:pPr>
            <a:endParaRPr lang="ru-RU" sz="2000" dirty="0" smtClean="0">
              <a:ea typeface="Calibri"/>
              <a:cs typeface="Times New Roman"/>
            </a:endParaRPr>
          </a:p>
          <a:p>
            <a:pPr algn="ctr"/>
            <a:endParaRPr lang="ru-RU" sz="2000" i="1" dirty="0">
              <a:latin typeface="Cambr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142852"/>
            <a:ext cx="80724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Методические рекомендации</a:t>
            </a:r>
          </a:p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к оформлению ПОЯСНИТЕЛЬНОЙ ЗАПИСКИ</a:t>
            </a:r>
            <a:endParaRPr lang="ru-RU" sz="1600" b="1" dirty="0">
              <a:solidFill>
                <a:srgbClr val="FFC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928670"/>
            <a:ext cx="864096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FAB8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2.3. Цель и задачи </a:t>
            </a:r>
            <a:r>
              <a:rPr lang="ru-RU" sz="2000" b="1" i="1" dirty="0" smtClean="0">
                <a:solidFill>
                  <a:srgbClr val="FAB8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программы</a:t>
            </a:r>
          </a:p>
          <a:p>
            <a:pPr algn="ctr"/>
            <a:endParaRPr lang="ru-RU" sz="2000" b="1" i="1" dirty="0" smtClean="0">
              <a:latin typeface="Cambria" pitchFamily="18" charset="0"/>
            </a:endParaRPr>
          </a:p>
          <a:p>
            <a:pPr marL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Цель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 – это конкретный, охарактеризованный качественно, образ желаемого (ожидаемого) результата, который можно достичь к определенному моменту времени.</a:t>
            </a:r>
          </a:p>
          <a:p>
            <a:pPr marL="450215"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Формула построения цели</a:t>
            </a:r>
          </a:p>
          <a:p>
            <a:pPr marL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ЦЕЛЬ= глагол или словосочетание, управляющее педагогической деятельностью + предмет педагогического взаимодействия + объект педагогической деятельности + ведущее средство.</a:t>
            </a:r>
          </a:p>
          <a:p>
            <a:pPr marL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Например, формирование у подростков патриотического отношения к малой родине как части России через включение в краеведческую деятельность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.</a:t>
            </a: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/>
              <a:ea typeface="Calibri"/>
              <a:cs typeface="Times New Roman"/>
            </a:endParaRPr>
          </a:p>
          <a:p>
            <a:pPr marL="450215" algn="just">
              <a:lnSpc>
                <a:spcPct val="115000"/>
              </a:lnSpc>
            </a:pPr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Задачи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 – это пути, способы поэтапного достижения цели, т.е. тактика педагогических действий;</a:t>
            </a:r>
          </a:p>
          <a:p>
            <a:pPr marL="450215" algn="just">
              <a:lnSpc>
                <a:spcPct val="115000"/>
              </a:lnSpc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/>
                <a:ea typeface="Calibri"/>
                <a:cs typeface="Times New Roman"/>
              </a:rPr>
              <a:t>- должны соответствовать цели и подразделяться на группы – обучающие, развивающие, воспитательные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endParaRPr lang="ru-RU" sz="2000" i="1" dirty="0">
              <a:latin typeface="Cambr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142852"/>
            <a:ext cx="82867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Методические рекомендации</a:t>
            </a:r>
          </a:p>
          <a:p>
            <a:pPr algn="r"/>
            <a:r>
              <a:rPr lang="ru-RU" sz="1600" b="1" dirty="0" smtClean="0">
                <a:solidFill>
                  <a:srgbClr val="FFC000"/>
                </a:solidFill>
                <a:latin typeface="Cambria" pitchFamily="18" charset="0"/>
              </a:rPr>
              <a:t>к оформлению ПОЯСНИТЕЛЬНОЙ ЗАПИСКИ</a:t>
            </a:r>
            <a:endParaRPr lang="ru-RU" sz="1600" b="1" dirty="0">
              <a:solidFill>
                <a:srgbClr val="FFC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527</TotalTime>
  <Words>1942</Words>
  <Application>Microsoft Office PowerPoint</Application>
  <PresentationFormat>Экран (4:3)</PresentationFormat>
  <Paragraphs>357</Paragraphs>
  <Slides>26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Литейная</vt:lpstr>
      <vt:lpstr>            ТРЕБОВАНИЯ К ПРОГРАММАМ ДОПОЛНИТЕЛЬНОГО ОБРАЗОВАНИЯ ДЕТЕЙ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ТРЕБОВАНИЯ К ПРОГРАММАМ ДОПОЛНИТЕЛЬНОГО ОБРАЗОВАНИЯ ДЕТЕЙ  МЕТОДИЧЕСКИЕ РЕКОМЕНДАЦИИ</dc:title>
  <dc:creator>User</dc:creator>
  <cp:lastModifiedBy>Елена</cp:lastModifiedBy>
  <cp:revision>54</cp:revision>
  <dcterms:created xsi:type="dcterms:W3CDTF">2012-01-15T11:45:36Z</dcterms:created>
  <dcterms:modified xsi:type="dcterms:W3CDTF">2014-12-18T11:22:51Z</dcterms:modified>
</cp:coreProperties>
</file>