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56" r:id="rId3"/>
    <p:sldId id="257" r:id="rId4"/>
    <p:sldId id="274" r:id="rId5"/>
    <p:sldId id="275" r:id="rId6"/>
    <p:sldId id="258" r:id="rId7"/>
    <p:sldId id="278" r:id="rId8"/>
    <p:sldId id="259" r:id="rId9"/>
    <p:sldId id="277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EA"/>
    <a:srgbClr val="0049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2C3FF-4C93-46D8-AEAE-8A4E21E7E223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B6BB9-D55B-4C79-A605-CFFE61AFB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78ED1C-1FFF-4F2B-B0A8-FA5D8B1A70DE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830104-BE67-4C45-995B-E8ADAB42B6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4015D0F76FFBE38C324E9A4BF943672CA022F388196CA943E00A0AE166EB80D0BAE24AC0FA91EB5DAd1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ДОПОЛНИТЕЛЬНОГО ОБРАЗОВАНИЯ ДЕТЕЙ МОСКОВСКОЙ ОБЛАСТИ </a:t>
            </a:r>
            <a:b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«ЦЕНТР РАЗВИТИЯ ТВОРЧЕСТВА ДЕТЕЙ И ЮНОШЕСТВА»</a:t>
            </a:r>
            <a:b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428868"/>
            <a:ext cx="7072362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75000"/>
                  </a:schemeClr>
                </a:solidFill>
                <a:latin typeface="Cambria" pitchFamily="18" charset="0"/>
              </a:rPr>
              <a:t>НОРМАТИВНО-ПРАВОВЫЕ АСПЕКТЫ  РЕАЛИЗАЦИИ ДОПОЛНИТЕЛЬНЫХ ОБЩЕОБРАЗОВАТЕЛЬНЫХ ПРОГРАММ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600076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2014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49694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Письмо </a:t>
            </a:r>
            <a:r>
              <a:rPr lang="ru-RU" sz="2000" b="1" dirty="0" err="1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Минобрнауки</a:t>
            </a: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 РФ от 11.12.2006 N 06-1844</a:t>
            </a:r>
            <a:b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</a:b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"О Примерных требованиях к программам дополнительного образования детей"</a:t>
            </a:r>
            <a:endParaRPr lang="ru-RU" sz="2000" b="1" dirty="0">
              <a:solidFill>
                <a:schemeClr val="tx2">
                  <a:lumMod val="9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340768"/>
            <a:ext cx="8111442" cy="39703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numCol="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дополнительной образовательной программы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Титульный лист.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Пояснительная записка.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Учебно-тематический план.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Содержание изучаемого курса.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Методическое обеспечение программы.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Список литературы. 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071546"/>
            <a:ext cx="8535892" cy="55707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Федеральный  Закон «Об образовании в Российской Федерации» (№ 273-ФЗ от 29.12.2012)</a:t>
            </a:r>
          </a:p>
          <a:p>
            <a:pPr marL="457200" indent="-457200" algn="just">
              <a:buFontTx/>
              <a:buAutoNum type="arabicPeriod"/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Приказ Министерства образования и науки Российской Федерации № 1008 от 29.08.2013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“Об утверждении Порядка организации и осуществления образовательной деятельности по дополнительным общеобразовательным программам»</a:t>
            </a:r>
            <a:endParaRPr lang="ru-RU" sz="24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Tx/>
              <a:buAutoNum type="arabicPeriod"/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«Санитарно-эпидемиологические правила и нормативы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СанПиН 2.4.4.3172-14» (утв. Главным государственным санитарным врачом РФ 4 июля 2014 г. N 41)</a:t>
            </a:r>
          </a:p>
          <a:p>
            <a:pPr marL="457200" indent="-457200" algn="just">
              <a:buFontTx/>
              <a:buAutoNum type="arabicPeriod"/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Письмо Минобрнауки РФ от 11.12.2006 N 06-1844</a:t>
            </a:r>
            <a:b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"О Примерных требованиях к программам дополнительного образования детей"</a:t>
            </a:r>
          </a:p>
          <a:p>
            <a:pPr algn="just"/>
            <a:endParaRPr lang="ru-RU" sz="2000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14290"/>
            <a:ext cx="8501122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НОРМАТИВНО-ПРАВОВЫЕ ДОКУМЕНТЫ,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регулирующие  образовательную деятельность</a:t>
            </a:r>
            <a:endParaRPr lang="ru-RU" sz="2400" dirty="0">
              <a:solidFill>
                <a:schemeClr val="tx2">
                  <a:lumMod val="9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Федеральный  Закон «Об образовании в Российской Федерации» (№ 273-ФЗ от 29.12.2012)</a:t>
            </a:r>
            <a:endParaRPr lang="ru-RU" sz="2000" b="1" dirty="0">
              <a:solidFill>
                <a:schemeClr val="tx2">
                  <a:lumMod val="9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8358246" cy="53245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Организация дополнительного образования 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осуществляет в качестве основной ее цели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образовательную деятельность по дополнительным общеобразовательным программам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часть 3 статьи 23.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Дополнительное образование детей </a:t>
            </a:r>
          </a:p>
          <a:p>
            <a:pPr algn="ctr"/>
            <a:r>
              <a:rPr lang="ru-RU" sz="2000" u="sng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НАПРАВЛЕНО на: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формирование и развитие творческих способностей;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удовлетворение индивидуальных потребностей в интеллектуальном, нравственном, физическом совершенствовании;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формирование культуры здорового и безопасного образа жизни;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укрепление здоровья;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организацию свободного времени;</a:t>
            </a:r>
          </a:p>
          <a:p>
            <a:pPr algn="ctr"/>
            <a:r>
              <a:rPr lang="ru-RU" sz="2000" u="sng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ОБЕСПЕЧИВАЕТ: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адаптацию детей к жизни в обществе;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профессиональную ориентацию;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выявление и поддержку детей, проявивших выдающиеся способности 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часть 1 статьи 75.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8246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Федеральный  Закон «Об образовании в Российской Федерации» (№ 273-ФЗ от 29.12.2012)</a:t>
            </a:r>
            <a:endParaRPr lang="ru-RU" sz="2000" b="1" dirty="0">
              <a:solidFill>
                <a:schemeClr val="tx2">
                  <a:lumMod val="9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8358246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ОБЩЕОБРАЗОВАТЕЛЬНЫЕ ПРОГРАММЫ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996952"/>
            <a:ext cx="3960440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ОБЩЕРАЗВИВАЮЩИЕ ПРОГРАММЫ</a:t>
            </a:r>
          </a:p>
          <a:p>
            <a:pPr algn="ctr"/>
            <a:endParaRPr lang="ru-RU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одержание и сроки обучения по ним определяются образовательной программой, разработанной и утвержденной образовательной организацией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2996952"/>
            <a:ext cx="4034158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ПРЕДПРОФЕССИОНАЛЬНЫЕ ПРОГРАММЫ</a:t>
            </a:r>
          </a:p>
          <a:p>
            <a:pPr algn="just"/>
            <a:endParaRPr lang="ru-RU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Содержание определяется образовательной программой, разработанной и утвержденной образовательной организацией в соответствии с федеральными государственными требованиями</a:t>
            </a:r>
            <a:endParaRPr lang="ru-RU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620294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Части 2, 4 статьи 75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28794" y="2357430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43570" y="2357430"/>
            <a:ext cx="122413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8246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Федеральный  Закон «Об образовании в Российской Федерации» (№ 273-ФЗ от 29.12.2012)</a:t>
            </a:r>
            <a:endParaRPr lang="ru-RU" sz="2000" b="1" dirty="0">
              <a:solidFill>
                <a:schemeClr val="tx2">
                  <a:lumMod val="9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285860"/>
            <a:ext cx="8358246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Образовательная организация принимает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локальные нормативные акты, содержащие нормы, регулирующие образовательные отношения,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в пределах своей компетенции в соответствии с законодательством РФ в порядке, установленном ее уставом: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Правила приема обучающихся;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режим занятий обучающихся;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формы, периодичность и порядок текущего контроля успеваемости и промежуточной аттестации обучающихся;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порядок и основания перевода, отчисления и восстановления обучающихся;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23928" y="602128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latin typeface="Cambria" pitchFamily="18" charset="0"/>
              </a:rPr>
              <a:t>Части 1, 2 статьи 30.</a:t>
            </a:r>
            <a:endParaRPr lang="ru-RU" i="1" dirty="0" smtClean="0"/>
          </a:p>
          <a:p>
            <a:pPr algn="r"/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4786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Приказ Министерства образования и науки Российской Федерации № 1008 от 29.08.2013</a:t>
            </a:r>
            <a:endParaRPr lang="ru-RU" sz="2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8319868" cy="44012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дополнительных общеразвивающих программ 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обучения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ним определяются образовательной программой, разработанной и утвержденной организацией, осуществляющей образовательную деятельность.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Дополнительные общеобразовательные программы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реализуются в течение всего календарного года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включая каникулярное время.</a:t>
            </a:r>
          </a:p>
          <a:p>
            <a:pPr algn="ctr"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Направленности дополнительных общеобразовательных программ: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техническая, естественнонаучная, физкультурно-спортивная, художественная, туристско-краеведческая, социально-педагогическая. 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 smtClean="0">
              <a:latin typeface="Cambria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4786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Приказ Министерства образования и науки Российской Федерации № 1008 от 29.08.2013</a:t>
            </a:r>
            <a:endParaRPr lang="ru-RU" sz="2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8319868" cy="5324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dirty="0" smtClean="0"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Формы обучения, количество учащихся в объединении, возрастные категории, продолжительность учебных занятий в объединении зависят от направленности дополнительных общеобразовательных программ 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определяются локальным нормативным актом организации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Организации, осуществляющие образовательную деятельность,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 обновляют дополнительные общеобразовательные программы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учетом развития науки, техники, культуры, экономики, технологий и социальной сферы.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Формы, порядок и периодичность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промежуточной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аттестации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определяются образовательной организацией. </a:t>
            </a:r>
          </a:p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Отдельное внимание уделяется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обучению лиц с ограниченными возможностями здоровья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«Санитарно-эпидемиологические правила и нормативы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СанПиН 2.4.4.3172-14» (утв. Главным государственным санитарным врачом РФ 4 июля 2014 г. N 41)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596" y="1428736"/>
            <a:ext cx="8358246" cy="470898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занятий в объединениях устанавливается локальным нормативным актом организации дополнительного образования, реализующей дополнительные общеобразовательные программы различной направленности. Рекомендуемая кратность занятий в неделю и их продолжительность в организациях дополнительного образования приведены в приложении 3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(п. 8.2)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Рекомендуемая продолжительность занятий детей в учебные дни - не более 3-х академических часов в день, в выходные и каникулярные дни - не более 4 академических часов в день; </a:t>
            </a:r>
          </a:p>
          <a:p>
            <a:pPr algn="just">
              <a:buFont typeface="Wingdings" pitchFamily="2" charset="2"/>
              <a:buChar char="v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30 - 45 минут теоретических занятий рекомендуется организовывать перерыв длительностью не менее 10 мин.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(п. 8.5);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endParaRPr lang="ru-RU" sz="2000" dirty="0" smtClean="0">
              <a:latin typeface="Cambria" pitchFamily="18" charset="0"/>
            </a:endParaRPr>
          </a:p>
          <a:p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357298"/>
            <a:ext cx="8429684" cy="53245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максимальной аудиторной нагрузки для обучающихся в детских школах искусств по дополнительным общеразвивающим программам в области искусств не должен превышать 10 часов в неделю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8.6.);</a:t>
            </a:r>
          </a:p>
          <a:p>
            <a:pPr algn="just">
              <a:buFont typeface="Wingdings" pitchFamily="2" charset="2"/>
              <a:buChar char="v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 с использованием компьютерной техники организуются в соответствии с гигиеническими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требованиями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персональным электронно-вычислительным машинам и организации работы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8.7);</a:t>
            </a:r>
          </a:p>
          <a:p>
            <a:pPr algn="just">
              <a:buFont typeface="Wingdings" pitchFamily="2" charset="2"/>
              <a:buChar char="v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непрерывного использования на занятиях интерактивной доски для детей 7 - 9 лет составляет не более 20 минут, старше 9 лет - не более 30 минут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8.8);</a:t>
            </a:r>
          </a:p>
          <a:p>
            <a:pPr algn="just">
              <a:buFont typeface="Wingdings" pitchFamily="2" charset="2"/>
              <a:buChar char="v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Зачисление детей для обучения по дополнительным общеобразовательным программам в области физической культуры и спорта осуществляется при отсутствии противопоказаний к занятию соответствующим видом спорта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8.10).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214290"/>
            <a:ext cx="8429684" cy="1015663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r"/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«Санитарно-эпидемиологические правила и нормативы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latin typeface="Cambria" pitchFamily="18" charset="0"/>
              </a:rPr>
              <a:t>СанПиН 2.4.4.3172-14» (утв. Главным государственным санитарным врачом РФ 4 июля 2014 г. N 41)</a:t>
            </a: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398</TotalTime>
  <Words>831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ЦСРДОДиМ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Мижериков</dc:creator>
  <cp:lastModifiedBy>Елена</cp:lastModifiedBy>
  <cp:revision>52</cp:revision>
  <dcterms:created xsi:type="dcterms:W3CDTF">2011-11-10T09:01:48Z</dcterms:created>
  <dcterms:modified xsi:type="dcterms:W3CDTF">2014-12-19T07:10:33Z</dcterms:modified>
</cp:coreProperties>
</file>