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29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909D521-2D15-4359-8758-497ECD3C7FE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1BBDB2-F767-48A9-825F-BD30C2B2EF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D521-2D15-4359-8758-497ECD3C7FE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BBDB2-F767-48A9-825F-BD30C2B2EF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909D521-2D15-4359-8758-497ECD3C7FE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11BBDB2-F767-48A9-825F-BD30C2B2EF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D521-2D15-4359-8758-497ECD3C7FE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BBDB2-F767-48A9-825F-BD30C2B2EF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D521-2D15-4359-8758-497ECD3C7FE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11BBDB2-F767-48A9-825F-BD30C2B2EF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909D521-2D15-4359-8758-497ECD3C7FE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11BBDB2-F767-48A9-825F-BD30C2B2EF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909D521-2D15-4359-8758-497ECD3C7FE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11BBDB2-F767-48A9-825F-BD30C2B2EF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D521-2D15-4359-8758-497ECD3C7FE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BBDB2-F767-48A9-825F-BD30C2B2EF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D521-2D15-4359-8758-497ECD3C7FE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1BBDB2-F767-48A9-825F-BD30C2B2EF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9D521-2D15-4359-8758-497ECD3C7FE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BBDB2-F767-48A9-825F-BD30C2B2EF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909D521-2D15-4359-8758-497ECD3C7FE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11BBDB2-F767-48A9-825F-BD30C2B2EF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909D521-2D15-4359-8758-497ECD3C7FEB}" type="datetimeFigureOut">
              <a:rPr lang="ru-RU" smtClean="0"/>
              <a:pPr/>
              <a:t>18.03.2013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11BBDB2-F767-48A9-825F-BD30C2B2EF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hyperlink" Target="http://ru.wikipedia.org/wiki/%D0%AF%D0%BC%D0%B0%D0%BB%D0%BE-%D0%9D%D0%B5%D0%BD%D0%B5%D1%86%D0%BA%D0%B8%D0%B9_%D0%B0%D0%B2%D1%82%D0%BE%D0%BD%D0%BE%D0%BC%D0%BD%D1%8B%D0%B9_%D0%BE%D0%BA%D1%80%D1%83%D0%B3" TargetMode="External"/><Relationship Id="rId7" Type="http://schemas.openxmlformats.org/officeDocument/2006/relationships/hyperlink" Target="http://ru.wikipedia.org/wiki/1972_%D0%B3%D0%BE%D0%B4" TargetMode="External"/><Relationship Id="rId2" Type="http://schemas.openxmlformats.org/officeDocument/2006/relationships/hyperlink" Target="http://ru.wikipedia.org/wiki/%D0%9F%D1%80%D0%B8%D1%80%D0%BE%D0%B4%D0%BD%D1%8B%D0%B9_%D0%B3%D0%B0%D0%B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67_%D0%B3%D0%BE%D0%B4" TargetMode="External"/><Relationship Id="rId5" Type="http://schemas.openxmlformats.org/officeDocument/2006/relationships/hyperlink" Target="http://ru.wikipedia.org/wiki/%D0%97%D0%B0%D0%BF%D0%B0%D0%B4%D0%BD%D0%BE-%D0%A1%D0%B8%D0%B1%D0%B8%D1%80%D1%81%D0%BA%D0%B0%D1%8F_%D0%BD%D0%B5%D1%84%D1%82%D0%B5%D0%B3%D0%B0%D0%B7%D0%BE%D0%BD%D0%BE%D1%81%D0%BD%D0%B0%D1%8F_%D0%BF%D1%80%D0%BE%D0%B2%D0%B8%D0%BD%D1%86%D0%B8%D1%8F" TargetMode="External"/><Relationship Id="rId4" Type="http://schemas.openxmlformats.org/officeDocument/2006/relationships/hyperlink" Target="http://ru.wikipedia.org/wiki/%D0%9D%D1%8B%D0%B4%D0%B0_(%D1%81%D0%B5%D0%BB%D0%BE)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D%D0%B0%D0%B4%D1%8B%D0%BC_(%D1%80%D0%B5%D0%BA%D0%B0)" TargetMode="External"/><Relationship Id="rId2" Type="http://schemas.openxmlformats.org/officeDocument/2006/relationships/hyperlink" Target="http://ru.wikipedia.org/wiki/%D0%9B%D0%B0%D0%B1%D1%8B%D1%82%D0%BD%D0%B0%D0%BD%D0%B3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ru.wikipedia.org/wiki/%D0%9F%D0%B0%D0%BD%D0%B3%D0%BE%D0%B4%D1%8B" TargetMode="External"/><Relationship Id="rId4" Type="http://schemas.openxmlformats.org/officeDocument/2006/relationships/hyperlink" Target="http://ru.wikipedia.org/wiki/1971_%D0%B3%D0%BE%D0%B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C%D0%B5%D0%B4%D0%B2%D0%B5%D0%B6%D1%8C%D0%B5_%D0%B3%D0%B0%D0%B7%D0%BE%D0%B2%D0%BE%D0%B5_%D0%BC%D0%B5%D1%81%D1%82%D0%BE%D1%80%D0%BE%D0%B6%D0%B4%D0%B5%D0%BD%D0%B8%D0%B5" TargetMode="External"/><Relationship Id="rId2" Type="http://schemas.openxmlformats.org/officeDocument/2006/relationships/hyperlink" Target="http://ru.wikipedia.org/wiki/%D0%93%D0%B0%D0%B7%D0%BE%D0%BF%D1%80%D0%BE%D0%B2%D0%BE%D0%B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ru.wikipedia.org/wiki/2011_%D0%B3%D0%BE%D0%B4" TargetMode="External"/><Relationship Id="rId7" Type="http://schemas.openxmlformats.org/officeDocument/2006/relationships/hyperlink" Target="http://ru.wikipedia.org/wiki/%D0%90%D0%BB%D1%8C%D0%B1%D1%81%D0%BA%D0%B8%D0%B9_%D1%8F%D1%80%D1%83%D1%81" TargetMode="External"/><Relationship Id="rId2" Type="http://schemas.openxmlformats.org/officeDocument/2006/relationships/hyperlink" Target="http://ru.wikipedia.org/wiki/1_%D0%B4%D0%B5%D0%BA%D0%B0%D0%B1%D1%80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0%D0%BF%D1%82%D1%81%D0%BA%D0%B8%D0%B9_%D1%8F%D1%80%D1%83%D1%81" TargetMode="External"/><Relationship Id="rId5" Type="http://schemas.openxmlformats.org/officeDocument/2006/relationships/hyperlink" Target="http://ru.wikipedia.org/wiki/24_%D0%BD%D0%BE%D1%8F%D0%B1%D1%80%D1%8F" TargetMode="External"/><Relationship Id="rId4" Type="http://schemas.openxmlformats.org/officeDocument/2006/relationships/hyperlink" Target="http://ru.wikipedia.org/wiki/%D0%A3%D0%9A%D0%9F%D0%9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428604"/>
            <a:ext cx="6477000" cy="1828800"/>
          </a:xfrm>
        </p:spPr>
        <p:txBody>
          <a:bodyPr/>
          <a:lstStyle/>
          <a:p>
            <a:pPr algn="ctr"/>
            <a:r>
              <a:rPr lang="ru-RU" dirty="0" smtClean="0"/>
              <a:t>Медвежье газовое  месторождение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2857496"/>
            <a:ext cx="6400800" cy="1752600"/>
          </a:xfrm>
        </p:spPr>
        <p:txBody>
          <a:bodyPr>
            <a:normAutofit/>
          </a:bodyPr>
          <a:lstStyle/>
          <a:p>
            <a:pPr algn="ctr">
              <a:buClr>
                <a:srgbClr val="00B0F0"/>
              </a:buClr>
              <a:buSzPct val="110000"/>
              <a:buFont typeface="Wingdings" pitchFamily="2" charset="2"/>
              <a:buChar char="ü"/>
            </a:pPr>
            <a:r>
              <a:rPr lang="ru-RU" sz="2000" dirty="0" smtClean="0">
                <a:hlinkClick r:id="rId2" action="ppaction://hlinksldjump"/>
              </a:rPr>
              <a:t>Медвежье месторождение </a:t>
            </a:r>
            <a:endParaRPr lang="ru-RU" sz="2000" dirty="0" smtClean="0"/>
          </a:p>
          <a:p>
            <a:pPr algn="ctr">
              <a:buClr>
                <a:srgbClr val="00B0F0"/>
              </a:buClr>
              <a:buSzPct val="110000"/>
              <a:buFont typeface="Wingdings" pitchFamily="2" charset="2"/>
              <a:buChar char="ü"/>
            </a:pPr>
            <a:r>
              <a:rPr lang="ru-RU" sz="2000" dirty="0">
                <a:hlinkClick r:id="rId3" action="ppaction://hlinksldjump"/>
              </a:rPr>
              <a:t>О</a:t>
            </a:r>
            <a:r>
              <a:rPr lang="ru-RU" sz="2000" dirty="0" smtClean="0">
                <a:hlinkClick r:id="rId3" action="ppaction://hlinksldjump"/>
              </a:rPr>
              <a:t>своение  </a:t>
            </a:r>
            <a:endParaRPr lang="ru-RU" sz="2000" dirty="0" smtClean="0"/>
          </a:p>
          <a:p>
            <a:pPr algn="ctr">
              <a:buClr>
                <a:srgbClr val="00B0F0"/>
              </a:buClr>
              <a:buSzPct val="110000"/>
              <a:buFont typeface="Wingdings" pitchFamily="2" charset="2"/>
              <a:buChar char="ü"/>
            </a:pPr>
            <a:r>
              <a:rPr lang="ru-RU" sz="2000" dirty="0" smtClean="0">
                <a:hlinkClick r:id="rId4" action="ppaction://hlinksldjump"/>
              </a:rPr>
              <a:t>Освоение </a:t>
            </a:r>
          </a:p>
          <a:p>
            <a:pPr algn="ctr">
              <a:buClr>
                <a:srgbClr val="00B0F0"/>
              </a:buClr>
              <a:buSzPct val="110000"/>
              <a:buFont typeface="Wingdings" pitchFamily="2" charset="2"/>
              <a:buChar char="ü"/>
            </a:pPr>
            <a:r>
              <a:rPr lang="ru-RU" sz="2000" dirty="0" err="1" smtClean="0">
                <a:hlinkClick r:id="rId5" action="ppaction://hlinksldjump"/>
              </a:rPr>
              <a:t>Надинский</a:t>
            </a:r>
            <a:r>
              <a:rPr lang="ru-RU" sz="2000" dirty="0" smtClean="0">
                <a:hlinkClick r:id="rId5" action="ppaction://hlinksldjump"/>
              </a:rPr>
              <a:t> участок </a:t>
            </a:r>
            <a:endParaRPr lang="ru-RU" sz="2000" dirty="0" smtClean="0"/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8429652" y="6072206"/>
            <a:ext cx="571504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Медвежье газовое месторождение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Медвежье газовое месторождение</a:t>
            </a:r>
            <a:r>
              <a:rPr lang="ru-RU" sz="2000" dirty="0"/>
              <a:t> — уникальное по запасам </a:t>
            </a:r>
            <a:r>
              <a:rPr lang="ru-RU" sz="2000" dirty="0">
                <a:hlinkClick r:id="rId2" tooltip="Природный газ"/>
              </a:rPr>
              <a:t>газа</a:t>
            </a:r>
            <a:r>
              <a:rPr lang="ru-RU" sz="2000" dirty="0"/>
              <a:t>, расположено в </a:t>
            </a:r>
            <a:r>
              <a:rPr lang="ru-RU" sz="2000" dirty="0">
                <a:hlinkClick r:id="rId3" tooltip="Ямало-Ненецкий автономный округ"/>
              </a:rPr>
              <a:t>Ямало-Ненецком автономном округе</a:t>
            </a:r>
            <a:r>
              <a:rPr lang="ru-RU" sz="2000" dirty="0"/>
              <a:t>, в 50 км к юго-западу от пос. </a:t>
            </a:r>
            <a:r>
              <a:rPr lang="ru-RU" sz="2000" dirty="0" err="1">
                <a:hlinkClick r:id="rId4" tooltip="Ныда (село)"/>
              </a:rPr>
              <a:t>Ныда</a:t>
            </a:r>
            <a:r>
              <a:rPr lang="ru-RU" sz="2000" dirty="0"/>
              <a:t>. Входит в состав </a:t>
            </a:r>
            <a:r>
              <a:rPr lang="ru-RU" sz="2000" dirty="0" err="1">
                <a:hlinkClick r:id="rId5" tooltip="Западно-Сибирская нефтегазоносная провинция"/>
              </a:rPr>
              <a:t>Западно-Сибирской</a:t>
            </a:r>
            <a:r>
              <a:rPr lang="ru-RU" sz="2000" dirty="0">
                <a:hlinkClick r:id="rId5" tooltip="Западно-Сибирская нефтегазоносная провинция"/>
              </a:rPr>
              <a:t> нефтегазоносной провинции</a:t>
            </a:r>
            <a:r>
              <a:rPr lang="ru-RU" sz="2000" dirty="0"/>
              <a:t>. Открыто в </a:t>
            </a:r>
            <a:r>
              <a:rPr lang="ru-RU" sz="2000" dirty="0">
                <a:hlinkClick r:id="rId6" tooltip="1967 год"/>
              </a:rPr>
              <a:t>1967 году</a:t>
            </a:r>
            <a:r>
              <a:rPr lang="ru-RU" sz="2000" dirty="0"/>
              <a:t>. Разрабатывается с </a:t>
            </a:r>
            <a:r>
              <a:rPr lang="ru-RU" sz="2000" dirty="0">
                <a:hlinkClick r:id="rId7" tooltip="1972 год"/>
              </a:rPr>
              <a:t>1972 года</a:t>
            </a:r>
            <a:r>
              <a:rPr lang="ru-RU" sz="2000" dirty="0"/>
              <a:t>. Разработку месторождения осуществляет ООО «Газпром добыча Надым</a:t>
            </a:r>
            <a:r>
              <a:rPr lang="ru-RU" sz="2000" dirty="0" smtClean="0"/>
              <a:t>».</a:t>
            </a:r>
          </a:p>
          <a:p>
            <a:r>
              <a:rPr lang="ru-RU" sz="2000" dirty="0"/>
              <a:t>Начальные запасы газа оценивались в 2 200 </a:t>
            </a:r>
            <a:r>
              <a:rPr lang="ru-RU" sz="2000" dirty="0" err="1"/>
              <a:t>млрд</a:t>
            </a:r>
            <a:r>
              <a:rPr lang="ru-RU" sz="2000" dirty="0"/>
              <a:t> м³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13314" name="Picture 2" descr="http://energyland.info/img/xin/01_4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58016" y="3714752"/>
            <a:ext cx="2071702" cy="2886572"/>
          </a:xfrm>
          <a:prstGeom prst="rect">
            <a:avLst/>
          </a:prstGeom>
          <a:noFill/>
        </p:spPr>
      </p:pic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214282" y="6143644"/>
            <a:ext cx="571504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Освоение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928670"/>
            <a:ext cx="822960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Первым </a:t>
            </a:r>
            <a:r>
              <a:rPr lang="ru-RU" dirty="0"/>
              <a:t>плацдармом для освоения Медвежьего стал пос. </a:t>
            </a:r>
            <a:r>
              <a:rPr lang="ru-RU" dirty="0" err="1" smtClean="0">
                <a:hlinkClick r:id="rId2" tooltip="Лабытнанги"/>
              </a:rPr>
              <a:t>Лабытнанги</a:t>
            </a:r>
            <a:r>
              <a:rPr lang="ru-RU" dirty="0"/>
              <a:t>.</a:t>
            </a:r>
          </a:p>
          <a:p>
            <a:r>
              <a:rPr lang="ru-RU" dirty="0" smtClean="0"/>
              <a:t>Строительство </a:t>
            </a:r>
            <a:r>
              <a:rPr lang="ru-RU" dirty="0"/>
              <a:t>скважин было поручено </a:t>
            </a:r>
            <a:r>
              <a:rPr lang="ru-RU" dirty="0" err="1"/>
              <a:t>Главтюменьнефтегазу</a:t>
            </a:r>
            <a:r>
              <a:rPr lang="ru-RU" dirty="0"/>
              <a:t>, в </a:t>
            </a:r>
            <a:r>
              <a:rPr lang="ru-RU" dirty="0" err="1"/>
              <a:t>Лабытнангах</a:t>
            </a:r>
            <a:r>
              <a:rPr lang="ru-RU" dirty="0"/>
              <a:t> была организована Полярная экспедиция глубокого бурения.</a:t>
            </a:r>
          </a:p>
          <a:p>
            <a:r>
              <a:rPr lang="ru-RU" dirty="0"/>
              <a:t>Первая машина переправилась на правый берег р. </a:t>
            </a:r>
            <a:r>
              <a:rPr lang="ru-RU" dirty="0">
                <a:hlinkClick r:id="rId3" tooltip="Надым (река)"/>
              </a:rPr>
              <a:t>Надым</a:t>
            </a:r>
            <a:r>
              <a:rPr lang="ru-RU" dirty="0"/>
              <a:t> в декабре 1970 года, но дальше Русского поля (десятикилометровое болото) транспорт пройти не смог. Лишь во второй половине января </a:t>
            </a:r>
            <a:r>
              <a:rPr lang="ru-RU" dirty="0">
                <a:hlinkClick r:id="rId4" tooltip="1971 год"/>
              </a:rPr>
              <a:t>1971 года</a:t>
            </a:r>
            <a:r>
              <a:rPr lang="ru-RU" dirty="0"/>
              <a:t> строители дошли до места, где началось строительство пос. </a:t>
            </a:r>
            <a:r>
              <a:rPr lang="ru-RU" dirty="0" err="1">
                <a:hlinkClick r:id="rId5" tooltip="Пангоды"/>
              </a:rPr>
              <a:t>Пангоды</a:t>
            </a:r>
            <a:r>
              <a:rPr lang="ru-RU" dirty="0"/>
              <a:t>.</a:t>
            </a:r>
          </a:p>
          <a:p>
            <a:r>
              <a:rPr lang="ru-RU" dirty="0"/>
              <a:t>Первым объектом стал газосборный пункт № 2 (ГП-2), расположенный в 20 км от </a:t>
            </a:r>
            <a:r>
              <a:rPr lang="ru-RU" dirty="0" err="1"/>
              <a:t>Пангод</a:t>
            </a:r>
            <a:r>
              <a:rPr lang="ru-RU" dirty="0"/>
              <a:t> </a:t>
            </a:r>
            <a:r>
              <a:rPr lang="ru-RU" dirty="0" smtClean="0"/>
              <a:t>.</a:t>
            </a:r>
          </a:p>
          <a:p>
            <a:r>
              <a:rPr lang="ru-RU" dirty="0" smtClean="0"/>
              <a:t>23 </a:t>
            </a:r>
            <a:r>
              <a:rPr lang="ru-RU" dirty="0"/>
              <a:t>декабря 1971 года было установлено воздушное сообщение с пос. </a:t>
            </a:r>
            <a:r>
              <a:rPr lang="ru-RU" dirty="0" err="1"/>
              <a:t>Пангоды</a:t>
            </a:r>
            <a:r>
              <a:rPr lang="ru-RU" dirty="0"/>
              <a:t>. Вскоре взлётно-посадочная полоса принимала до 40 рейсов тяжёлых грузовых самолётов.</a:t>
            </a:r>
          </a:p>
          <a:p>
            <a:r>
              <a:rPr lang="ru-RU" dirty="0" smtClean="0"/>
              <a:t>В </a:t>
            </a:r>
            <a:r>
              <a:rPr lang="ru-RU" dirty="0"/>
              <a:t>декабре 1971 года было организовано </a:t>
            </a:r>
            <a:r>
              <a:rPr lang="ru-RU" dirty="0" err="1"/>
              <a:t>Надымское</a:t>
            </a:r>
            <a:r>
              <a:rPr lang="ru-RU" dirty="0"/>
              <a:t> газопромысловое управление (с 1973 года — «</a:t>
            </a:r>
            <a:r>
              <a:rPr lang="ru-RU" dirty="0" err="1"/>
              <a:t>Надымгазпром</a:t>
            </a:r>
            <a:r>
              <a:rPr lang="ru-RU" dirty="0"/>
              <a:t>»).</a:t>
            </a:r>
          </a:p>
          <a:p>
            <a:r>
              <a:rPr lang="ru-RU" dirty="0"/>
              <a:t>В середине марта 1972 года вступила в строй опорная газовая скважина № </a:t>
            </a:r>
            <a:r>
              <a:rPr lang="ru-RU" dirty="0" smtClean="0"/>
              <a:t>52.</a:t>
            </a:r>
            <a:endParaRPr lang="ru-RU" dirty="0"/>
          </a:p>
        </p:txBody>
      </p:sp>
      <p:pic>
        <p:nvPicPr>
          <p:cNvPr id="12290" name="Picture 2" descr="http://vlos.name/komplektprommateriali_files/image014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3636" y="4714884"/>
            <a:ext cx="2639129" cy="1944000"/>
          </a:xfrm>
          <a:prstGeom prst="rect">
            <a:avLst/>
          </a:prstGeom>
          <a:noFill/>
        </p:spPr>
      </p:pic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214282" y="6072206"/>
            <a:ext cx="571504" cy="571504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Освоение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85723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первый год строительство скважин велось с запозданием, поэтому вместо планируемых 4 </a:t>
            </a:r>
            <a:r>
              <a:rPr lang="ru-RU" dirty="0" err="1" smtClean="0"/>
              <a:t>млрд</a:t>
            </a:r>
            <a:r>
              <a:rPr lang="ru-RU" dirty="0" smtClean="0"/>
              <a:t> м³ добыча газа составила 1,9 </a:t>
            </a:r>
            <a:r>
              <a:rPr lang="ru-RU" dirty="0" err="1" smtClean="0"/>
              <a:t>млрд</a:t>
            </a:r>
            <a:r>
              <a:rPr lang="ru-RU" dirty="0" smtClean="0"/>
              <a:t> м³. При этом мощность ГП-2 составляла 8,5 </a:t>
            </a:r>
            <a:r>
              <a:rPr lang="ru-RU" dirty="0" err="1" smtClean="0"/>
              <a:t>млрд</a:t>
            </a:r>
            <a:r>
              <a:rPr lang="ru-RU" dirty="0" smtClean="0"/>
              <a:t> м³ в год.</a:t>
            </a:r>
          </a:p>
          <a:p>
            <a:r>
              <a:rPr lang="ru-RU" dirty="0" smtClean="0"/>
              <a:t>Для транспортировки газа с Медвежьего месторождения был построен </a:t>
            </a:r>
            <a:r>
              <a:rPr lang="ru-RU" dirty="0" smtClean="0">
                <a:hlinkClick r:id="rId2" tooltip="Газопровод"/>
              </a:rPr>
              <a:t>газопровод</a:t>
            </a:r>
            <a:r>
              <a:rPr lang="ru-RU" dirty="0" smtClean="0"/>
              <a:t> Медвежье — Надым — </a:t>
            </a:r>
            <a:r>
              <a:rPr lang="ru-RU" dirty="0" err="1" smtClean="0"/>
              <a:t>Пунга</a:t>
            </a:r>
            <a:r>
              <a:rPr lang="ru-RU" dirty="0" smtClean="0"/>
              <a:t>, где использовались только трубы диаметром 1420 мм. В октябре 1974 года газ Медвежьего поступил в Москву.</a:t>
            </a:r>
            <a:r>
              <a:rPr lang="ru-RU" baseline="30000" dirty="0" smtClean="0">
                <a:hlinkClick r:id="rId3"/>
              </a:rPr>
              <a:t>[4]</a:t>
            </a:r>
            <a:endParaRPr lang="ru-RU" dirty="0" smtClean="0"/>
          </a:p>
          <a:p>
            <a:r>
              <a:rPr lang="ru-RU" dirty="0" smtClean="0"/>
              <a:t>В конце 1977 года Медвежье вышло на проектный уровень добычи.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1266" name="Picture 2" descr="http://chron.eduhmao.ru/img_4_16_1_5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4714884"/>
            <a:ext cx="2520000" cy="2016000"/>
          </a:xfrm>
          <a:prstGeom prst="rect">
            <a:avLst/>
          </a:prstGeom>
          <a:noFill/>
        </p:spPr>
      </p:pic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428596" y="6072206"/>
            <a:ext cx="500066" cy="5000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Ныдинский</a:t>
            </a:r>
            <a:r>
              <a:rPr lang="ru-RU" b="1" dirty="0" smtClean="0"/>
              <a:t> участок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857232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/>
              <a:t>Ныдинский</a:t>
            </a:r>
            <a:r>
              <a:rPr lang="ru-RU" b="1"/>
              <a:t> </a:t>
            </a:r>
            <a:r>
              <a:rPr lang="ru-RU" b="1" smtClean="0"/>
              <a:t>участок </a:t>
            </a:r>
            <a:r>
              <a:rPr lang="ru-RU" smtClean="0">
                <a:hlinkClick r:id="rId2" tooltip="1 декабря"/>
              </a:rPr>
              <a:t>1 </a:t>
            </a:r>
            <a:r>
              <a:rPr lang="ru-RU" dirty="0">
                <a:hlinkClick r:id="rId2" tooltip="1 декабря"/>
              </a:rPr>
              <a:t>декабря</a:t>
            </a:r>
            <a:r>
              <a:rPr lang="ru-RU" dirty="0"/>
              <a:t> </a:t>
            </a:r>
            <a:r>
              <a:rPr lang="ru-RU" dirty="0">
                <a:hlinkClick r:id="rId3" tooltip="2011 год"/>
              </a:rPr>
              <a:t>2011 года</a:t>
            </a:r>
            <a:r>
              <a:rPr lang="ru-RU" dirty="0"/>
              <a:t> на </a:t>
            </a:r>
            <a:r>
              <a:rPr lang="ru-RU" dirty="0" err="1"/>
              <a:t>Ныдинском</a:t>
            </a:r>
            <a:r>
              <a:rPr lang="ru-RU" dirty="0"/>
              <a:t> участке была официально запущена в эксплуатацию </a:t>
            </a:r>
            <a:r>
              <a:rPr lang="ru-RU" dirty="0">
                <a:hlinkClick r:id="rId4" tooltip="УКПГ"/>
              </a:rPr>
              <a:t>УКПГ</a:t>
            </a:r>
            <a:r>
              <a:rPr lang="ru-RU" dirty="0"/>
              <a:t>-Н (рабочая эксплуатация ведётся с </a:t>
            </a:r>
            <a:r>
              <a:rPr lang="ru-RU" dirty="0">
                <a:hlinkClick r:id="rId5" tooltip="24 ноября"/>
              </a:rPr>
              <a:t>24 ноября</a:t>
            </a:r>
            <a:r>
              <a:rPr lang="ru-RU" dirty="0"/>
              <a:t>). Это первая УКПГ Медвежьего, рассчитанная на подготовку газа и газового конденсата методом низкотемпературной сепарации. Максимальная производительность по сырому газу составляет 2,7 </a:t>
            </a:r>
            <a:r>
              <a:rPr lang="ru-RU" dirty="0" err="1"/>
              <a:t>млрд</a:t>
            </a:r>
            <a:r>
              <a:rPr lang="ru-RU" dirty="0"/>
              <a:t> м³ в год и до 60 тыс. тонн в год по газовому конденсату. </a:t>
            </a:r>
          </a:p>
          <a:p>
            <a:r>
              <a:rPr lang="ru-RU" dirty="0"/>
              <a:t>На </a:t>
            </a:r>
            <a:r>
              <a:rPr lang="ru-RU" dirty="0" err="1"/>
              <a:t>Ныдинском</a:t>
            </a:r>
            <a:r>
              <a:rPr lang="ru-RU" dirty="0"/>
              <a:t> участке ООО «Газпром добыча Надым» впервые занялось разработкой </a:t>
            </a:r>
            <a:r>
              <a:rPr lang="ru-RU" dirty="0" err="1">
                <a:hlinkClick r:id="rId6" tooltip="Аптский ярус"/>
              </a:rPr>
              <a:t>апт</a:t>
            </a:r>
            <a:r>
              <a:rPr lang="ru-RU" dirty="0" err="1"/>
              <a:t>-</a:t>
            </a:r>
            <a:r>
              <a:rPr lang="ru-RU" dirty="0" err="1">
                <a:hlinkClick r:id="rId7" tooltip="Альбский ярус"/>
              </a:rPr>
              <a:t>альбских</a:t>
            </a:r>
            <a:r>
              <a:rPr lang="ru-RU" dirty="0"/>
              <a:t> отложений.</a:t>
            </a:r>
          </a:p>
          <a:p>
            <a:endParaRPr lang="ru-RU" dirty="0"/>
          </a:p>
        </p:txBody>
      </p:sp>
      <p:pic>
        <p:nvPicPr>
          <p:cNvPr id="10242" name="Picture 2" descr="http://www.uralinform.ru/content/images/arm/mid_ambilight/133485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857884" y="4786322"/>
            <a:ext cx="2925170" cy="1944000"/>
          </a:xfrm>
          <a:prstGeom prst="rect">
            <a:avLst/>
          </a:prstGeom>
          <a:noFill/>
        </p:spPr>
      </p:pic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357158" y="6143644"/>
            <a:ext cx="500066" cy="42862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47</TotalTime>
  <Words>72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Обычная</vt:lpstr>
      <vt:lpstr>Медвежье газовое  месторождение </vt:lpstr>
      <vt:lpstr>Медвежье газовое месторождение </vt:lpstr>
      <vt:lpstr>Освоение </vt:lpstr>
      <vt:lpstr>Освоение </vt:lpstr>
      <vt:lpstr>Ныдинский участок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Медвежье газовое  месторождение </dc:title>
  <dc:creator>User</dc:creator>
  <cp:lastModifiedBy>Учитель</cp:lastModifiedBy>
  <cp:revision>6</cp:revision>
  <dcterms:created xsi:type="dcterms:W3CDTF">2013-03-16T14:23:35Z</dcterms:created>
  <dcterms:modified xsi:type="dcterms:W3CDTF">2013-03-18T14:18:58Z</dcterms:modified>
</cp:coreProperties>
</file>