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7"/>
  </p:notesMasterIdLst>
  <p:sldIdLst>
    <p:sldId id="256" r:id="rId2"/>
    <p:sldId id="305" r:id="rId3"/>
    <p:sldId id="261" r:id="rId4"/>
    <p:sldId id="259" r:id="rId5"/>
    <p:sldId id="258" r:id="rId6"/>
    <p:sldId id="295" r:id="rId7"/>
    <p:sldId id="296" r:id="rId8"/>
    <p:sldId id="273" r:id="rId9"/>
    <p:sldId id="280" r:id="rId10"/>
    <p:sldId id="265" r:id="rId11"/>
    <p:sldId id="264" r:id="rId12"/>
    <p:sldId id="297" r:id="rId13"/>
    <p:sldId id="294" r:id="rId14"/>
    <p:sldId id="298" r:id="rId15"/>
    <p:sldId id="292" r:id="rId16"/>
    <p:sldId id="293" r:id="rId17"/>
    <p:sldId id="290" r:id="rId18"/>
    <p:sldId id="289" r:id="rId19"/>
    <p:sldId id="302" r:id="rId20"/>
    <p:sldId id="307" r:id="rId21"/>
    <p:sldId id="308" r:id="rId22"/>
    <p:sldId id="309" r:id="rId23"/>
    <p:sldId id="303" r:id="rId24"/>
    <p:sldId id="301" r:id="rId25"/>
    <p:sldId id="285" r:id="rId26"/>
    <p:sldId id="286" r:id="rId27"/>
    <p:sldId id="291" r:id="rId28"/>
    <p:sldId id="287" r:id="rId29"/>
    <p:sldId id="288" r:id="rId30"/>
    <p:sldId id="299" r:id="rId31"/>
    <p:sldId id="300" r:id="rId32"/>
    <p:sldId id="284" r:id="rId33"/>
    <p:sldId id="304" r:id="rId34"/>
    <p:sldId id="306" r:id="rId35"/>
    <p:sldId id="26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88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BFB46-1DA6-4411-B9C4-0E5CD39D3B0E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EDA5A-7632-4EC8-9A90-1F2309EFD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68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4A67-4FCB-4BD3-A967-96C86671B389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5355-2C5E-4234-AD9D-B0DC970ED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4A67-4FCB-4BD3-A967-96C86671B389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5355-2C5E-4234-AD9D-B0DC970ED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4A67-4FCB-4BD3-A967-96C86671B389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5355-2C5E-4234-AD9D-B0DC970ED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4A67-4FCB-4BD3-A967-96C86671B389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5355-2C5E-4234-AD9D-B0DC970ED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4A67-4FCB-4BD3-A967-96C86671B389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5355-2C5E-4234-AD9D-B0DC970ED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4A67-4FCB-4BD3-A967-96C86671B389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5355-2C5E-4234-AD9D-B0DC970ED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4A67-4FCB-4BD3-A967-96C86671B389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5355-2C5E-4234-AD9D-B0DC970ED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4A67-4FCB-4BD3-A967-96C86671B389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5355-2C5E-4234-AD9D-B0DC970ED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4A67-4FCB-4BD3-A967-96C86671B389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5355-2C5E-4234-AD9D-B0DC970ED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4A67-4FCB-4BD3-A967-96C86671B389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5355-2C5E-4234-AD9D-B0DC970ED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4A67-4FCB-4BD3-A967-96C86671B389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595355-2C5E-4234-AD9D-B0DC970EDA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534A67-4FCB-4BD3-A967-96C86671B389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595355-2C5E-4234-AD9D-B0DC970EDAB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tolkslovar.ru/p21550.html" TargetMode="External"/><Relationship Id="rId2" Type="http://schemas.openxmlformats.org/officeDocument/2006/relationships/hyperlink" Target="http://psy.1september.ru/article.php?ID=20040460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sportal.ru/nachalnaya-shkola/russkii-yazyk/programma-organizacii-proektno-issledovatelskoy-deyatelnost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Формирование проектной и исследовательской деятельности учащихся на уроках физики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Орехова Светлана </a:t>
            </a:r>
          </a:p>
          <a:p>
            <a:r>
              <a:rPr lang="ru-RU" dirty="0" smtClean="0"/>
              <a:t>Анатольевна</a:t>
            </a:r>
          </a:p>
          <a:p>
            <a:r>
              <a:rPr lang="ru-RU" dirty="0" smtClean="0"/>
              <a:t>учитель физики</a:t>
            </a:r>
          </a:p>
          <a:p>
            <a:r>
              <a:rPr lang="ru-RU" dirty="0" smtClean="0"/>
              <a:t>МОУ СОШ № 88</a:t>
            </a:r>
          </a:p>
          <a:p>
            <a:r>
              <a:rPr lang="ru-RU" dirty="0" smtClean="0"/>
              <a:t>г. Ярославль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Психологический аспект </a:t>
            </a:r>
            <a:r>
              <a:rPr lang="ru-RU" smtClean="0"/>
              <a:t>метода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Удовлетворение важных потребностей подростков:</a:t>
            </a:r>
          </a:p>
          <a:p>
            <a:r>
              <a:rPr lang="ru-RU" dirty="0" smtClean="0"/>
              <a:t>желания подростка почувствовать себя взрослым, потребность в равноправии, уважении и самостоятельности, доверительном отношении со стороны взрослых.</a:t>
            </a:r>
          </a:p>
          <a:p>
            <a:r>
              <a:rPr lang="ru-RU" dirty="0" smtClean="0"/>
              <a:t>склонность подростка к фантазированию, когда результат действия становится второстепенным по сравнению с собственным авторским замыслом.</a:t>
            </a:r>
          </a:p>
          <a:p>
            <a:r>
              <a:rPr lang="ru-RU" dirty="0" smtClean="0"/>
              <a:t>стремление к эксперименту, которое проявляется в попытках определить границы своих возможностей, физических и интеллектуальных. В противном случае реализуется в экспериментах со своей внешностью, а в худших случаях — и с </a:t>
            </a:r>
            <a:r>
              <a:rPr lang="ru-RU" dirty="0" err="1" smtClean="0"/>
              <a:t>психоактивными</a:t>
            </a:r>
            <a:r>
              <a:rPr lang="ru-RU" dirty="0" smtClean="0"/>
              <a:t> веществами.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Позиция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Из носителя готовых знаний он превращается в организатора познавательной, исследовательской деятельности своих учеников.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03067"/>
            <a:ext cx="3801674" cy="411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Этапы формирования навыков проектно-исследовательской деятельности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1-й этап (7-8 классы), выполнение индивидуальных мини-проектов:</a:t>
            </a:r>
          </a:p>
          <a:p>
            <a:pPr lvl="1"/>
            <a:r>
              <a:rPr lang="ru-RU" dirty="0" smtClean="0"/>
              <a:t>изготовление физических приборов или моделей из подручных средств;</a:t>
            </a:r>
          </a:p>
          <a:p>
            <a:pPr lvl="1"/>
            <a:r>
              <a:rPr lang="ru-RU" dirty="0" smtClean="0"/>
              <a:t>выполнение схем и чертежей проектируемых устройств;</a:t>
            </a:r>
          </a:p>
          <a:p>
            <a:pPr lvl="1"/>
            <a:r>
              <a:rPr lang="ru-RU" dirty="0" smtClean="0"/>
              <a:t>изготовление плакатов по теории (см. «портрет формулы»);</a:t>
            </a:r>
          </a:p>
          <a:p>
            <a:pPr lvl="1"/>
            <a:r>
              <a:rPr lang="ru-RU" dirty="0" smtClean="0"/>
              <a:t>презентации и слайд-шоу.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704088"/>
            <a:ext cx="4614866" cy="20819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«Фонтан в моем дворе»</a:t>
            </a:r>
            <a:endParaRPr lang="ru-RU" dirty="0"/>
          </a:p>
        </p:txBody>
      </p:sp>
      <p:pic>
        <p:nvPicPr>
          <p:cNvPr id="10242" name="Picture 2" descr="C:\Users\Светлана\Desktop\Исследование Смачивание\DSC006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5"/>
            <a:ext cx="3643338" cy="4580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Светлана\Desktop\Исследование Смачивание\DSC006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9364" y="3000372"/>
            <a:ext cx="5056988" cy="3547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Фонтан своими руками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786058"/>
            <a:ext cx="4038600" cy="3764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143116"/>
            <a:ext cx="4038600" cy="3504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3829048" cy="15819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«Портрет формулы»</a:t>
            </a:r>
            <a:endParaRPr lang="ru-RU" dirty="0"/>
          </a:p>
        </p:txBody>
      </p:sp>
      <p:pic>
        <p:nvPicPr>
          <p:cNvPr id="8194" name="Picture 2" descr="C:\Users\Светлана\Desktop\Исследование Смачивание\DSC006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68604"/>
            <a:ext cx="4357718" cy="2971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Светлана\Desktop\Исследование Смачивание\DSC006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357298"/>
            <a:ext cx="418774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829180" cy="17962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«Портрет формулы»</a:t>
            </a:r>
            <a:endParaRPr lang="ru-RU" dirty="0"/>
          </a:p>
        </p:txBody>
      </p:sp>
      <p:pic>
        <p:nvPicPr>
          <p:cNvPr id="9218" name="Picture 2" descr="C:\Users\Светлана\Desktop\Исследование Смачивание\DSC006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286124"/>
            <a:ext cx="4772206" cy="3252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Светлана\Desktop\Исследование Смачивание\DSC006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880" y="285727"/>
            <a:ext cx="3588760" cy="5072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Плакат на тему «Законы механики»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714620"/>
            <a:ext cx="4127427" cy="2926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671524"/>
            <a:ext cx="4038600" cy="2932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Плакат на тему «Законы механики»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034" y="2928934"/>
            <a:ext cx="4038600" cy="3057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6314" y="2928934"/>
            <a:ext cx="4038600" cy="3007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Этапы формирования проектно-исследовательской деятельности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3350908"/>
          </a:xfrm>
        </p:spPr>
        <p:txBody>
          <a:bodyPr/>
          <a:lstStyle/>
          <a:p>
            <a:r>
              <a:rPr lang="ru-RU" dirty="0" smtClean="0"/>
              <a:t>2-й этап (8-9 классы), выполнение групповых проектов с распределением обязанностей в группе и защитой проекта :</a:t>
            </a:r>
          </a:p>
          <a:p>
            <a:pPr lvl="1"/>
            <a:r>
              <a:rPr lang="ru-RU" dirty="0" smtClean="0"/>
              <a:t>изготовление физических устройств, моделей;</a:t>
            </a:r>
          </a:p>
          <a:p>
            <a:pPr lvl="1"/>
            <a:r>
              <a:rPr lang="ru-RU" dirty="0" smtClean="0"/>
              <a:t>выполнение мини-исследований;</a:t>
            </a:r>
          </a:p>
          <a:p>
            <a:pPr lvl="1"/>
            <a:r>
              <a:rPr lang="ru-RU" dirty="0" smtClean="0"/>
              <a:t>изготовление учебных таблиц для кабинета;</a:t>
            </a:r>
          </a:p>
          <a:p>
            <a:pPr lvl="1">
              <a:buNone/>
            </a:pPr>
            <a:endParaRPr lang="ru-RU" dirty="0" smtClean="0"/>
          </a:p>
          <a:p>
            <a:pPr lvl="1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357298"/>
            <a:ext cx="7772400" cy="3250696"/>
          </a:xfrm>
        </p:spPr>
        <p:txBody>
          <a:bodyPr/>
          <a:lstStyle/>
          <a:p>
            <a:pPr algn="just"/>
            <a:r>
              <a:rPr lang="ru-RU" sz="4000" dirty="0" smtClean="0"/>
              <a:t>Есть три силы, заставляющие детей учиться: послушание, увлечение и цель. Послушание подталкивает, цель манит, а увлечение движет.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15008" y="4857760"/>
            <a:ext cx="2485988" cy="857256"/>
          </a:xfrm>
        </p:spPr>
        <p:txBody>
          <a:bodyPr/>
          <a:lstStyle/>
          <a:p>
            <a:pPr algn="r"/>
            <a:r>
              <a:rPr lang="ru-RU" dirty="0" smtClean="0"/>
              <a:t>С. Соловейчик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Проект по теме «Маятник»  </a:t>
            </a:r>
            <a:br>
              <a:rPr lang="ru-RU" sz="3600" b="1" dirty="0" smtClean="0"/>
            </a:br>
            <a:r>
              <a:rPr lang="ru-RU" sz="3600" b="1" dirty="0" smtClean="0"/>
              <a:t>9 классы  (9А, 9Б, 9В).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Время выполнения - 2 урока. </a:t>
            </a:r>
          </a:p>
          <a:p>
            <a:pPr>
              <a:buNone/>
            </a:pPr>
            <a:r>
              <a:rPr lang="ru-RU" dirty="0" smtClean="0"/>
              <a:t>       Накануне формируем группы 4-5 человек, формулируем темы.</a:t>
            </a:r>
          </a:p>
          <a:p>
            <a:pPr>
              <a:buNone/>
            </a:pPr>
            <a:r>
              <a:rPr lang="ru-RU" dirty="0" smtClean="0"/>
              <a:t>Примерные темы: </a:t>
            </a:r>
          </a:p>
          <a:p>
            <a:pPr lvl="0"/>
            <a:r>
              <a:rPr lang="ru-RU" dirty="0" smtClean="0"/>
              <a:t>Маятник Максвелла.</a:t>
            </a:r>
          </a:p>
          <a:p>
            <a:pPr lvl="0"/>
            <a:r>
              <a:rPr lang="ru-RU" dirty="0" smtClean="0"/>
              <a:t>Маятник Фуко.</a:t>
            </a:r>
          </a:p>
          <a:p>
            <a:pPr lvl="0"/>
            <a:r>
              <a:rPr lang="ru-RU" dirty="0" smtClean="0"/>
              <a:t>Японский маятник.</a:t>
            </a:r>
          </a:p>
          <a:p>
            <a:pPr lvl="0"/>
            <a:r>
              <a:rPr lang="ru-RU" dirty="0" smtClean="0"/>
              <a:t>Маятниковые часы.</a:t>
            </a:r>
          </a:p>
          <a:p>
            <a:pPr lvl="0"/>
            <a:r>
              <a:rPr lang="ru-RU" dirty="0" err="1" smtClean="0"/>
              <a:t>Богородская</a:t>
            </a:r>
            <a:r>
              <a:rPr lang="ru-RU" dirty="0" smtClean="0"/>
              <a:t> игрушка.</a:t>
            </a:r>
          </a:p>
          <a:p>
            <a:pPr>
              <a:buNone/>
            </a:pPr>
            <a:r>
              <a:rPr lang="ru-RU" dirty="0" smtClean="0"/>
              <a:t>          Д/З на первый урок по группам:  подготовить подборку теоретического материала, принести все необходимое для выполнения изделия.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86728" cy="11620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Проект по теме «Маятник»  </a:t>
            </a:r>
            <a:br>
              <a:rPr lang="ru-RU" sz="3600" b="1" dirty="0" smtClean="0"/>
            </a:br>
            <a:r>
              <a:rPr lang="ru-RU" sz="3600" b="1" dirty="0" smtClean="0"/>
              <a:t>9 классы  (9А, 9Б, 9В).</a:t>
            </a:r>
            <a:endParaRPr lang="ru-RU" sz="36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7600976" cy="457200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1-й урок. 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Распределение обязанностей в группе. </a:t>
            </a:r>
          </a:p>
          <a:p>
            <a:r>
              <a:rPr lang="ru-RU" sz="2400" dirty="0" smtClean="0"/>
              <a:t>Возможные роли:</a:t>
            </a:r>
          </a:p>
          <a:p>
            <a:pPr lvl="0"/>
            <a:r>
              <a:rPr lang="ru-RU" sz="2400" dirty="0" smtClean="0"/>
              <a:t>   </a:t>
            </a:r>
            <a:r>
              <a:rPr lang="ru-RU" sz="2400" u="sng" dirty="0" smtClean="0"/>
              <a:t>Капитан</a:t>
            </a:r>
            <a:r>
              <a:rPr lang="ru-RU" sz="2400" dirty="0" smtClean="0"/>
              <a:t> – распределяет обязанности, следит за работой, контролирует выставление оценок.</a:t>
            </a:r>
          </a:p>
          <a:p>
            <a:pPr lvl="0"/>
            <a:r>
              <a:rPr lang="ru-RU" sz="2400" dirty="0" smtClean="0"/>
              <a:t>   </a:t>
            </a:r>
            <a:r>
              <a:rPr lang="ru-RU" sz="2400" u="sng" dirty="0" smtClean="0"/>
              <a:t>Дизайнер</a:t>
            </a:r>
            <a:r>
              <a:rPr lang="ru-RU" sz="2400" dirty="0" smtClean="0"/>
              <a:t> – выполняет задание.</a:t>
            </a:r>
          </a:p>
          <a:p>
            <a:pPr lvl="0"/>
            <a:r>
              <a:rPr lang="ru-RU" sz="2400" dirty="0" smtClean="0"/>
              <a:t>   </a:t>
            </a:r>
            <a:r>
              <a:rPr lang="ru-RU" sz="2400" u="sng" dirty="0" smtClean="0"/>
              <a:t>Художник</a:t>
            </a:r>
            <a:r>
              <a:rPr lang="ru-RU" sz="2400" dirty="0" smtClean="0"/>
              <a:t> – выполняет рисунки.</a:t>
            </a:r>
          </a:p>
          <a:p>
            <a:pPr lvl="0"/>
            <a:r>
              <a:rPr lang="ru-RU" sz="2400" dirty="0" smtClean="0"/>
              <a:t>   </a:t>
            </a:r>
            <a:r>
              <a:rPr lang="ru-RU" sz="2400" u="sng" dirty="0" smtClean="0"/>
              <a:t>Докладчик</a:t>
            </a:r>
            <a:r>
              <a:rPr lang="ru-RU" sz="2400" dirty="0" smtClean="0"/>
              <a:t> – выступает, отвечает на вопросы.</a:t>
            </a:r>
          </a:p>
          <a:p>
            <a:pPr lvl="0"/>
            <a:r>
              <a:rPr lang="ru-RU" sz="2400" dirty="0" smtClean="0"/>
              <a:t>   </a:t>
            </a:r>
            <a:r>
              <a:rPr lang="ru-RU" sz="2400" u="sng" dirty="0" smtClean="0"/>
              <a:t>Секретарь</a:t>
            </a:r>
            <a:r>
              <a:rPr lang="ru-RU" sz="2400" dirty="0" smtClean="0"/>
              <a:t> – оформляет письменный отчет.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Систематизация теоретического материала.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Изготовление маятника, модели  или игрушки-маятника.</a:t>
            </a:r>
          </a:p>
          <a:p>
            <a:r>
              <a:rPr lang="ru-RU" sz="2400" dirty="0" smtClean="0"/>
              <a:t>         Д/З на второй урок: окончательное оформление работы.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Проект по теме «Маятник»  </a:t>
            </a:r>
            <a:br>
              <a:rPr lang="ru-RU" sz="3600" b="1" dirty="0" smtClean="0"/>
            </a:br>
            <a:r>
              <a:rPr lang="ru-RU" sz="3600" b="1" dirty="0" smtClean="0"/>
              <a:t>9 классы  (9А, 9Б, 9В).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2-й урок.</a:t>
            </a:r>
            <a:endParaRPr lang="ru-RU" dirty="0" smtClean="0"/>
          </a:p>
          <a:p>
            <a:r>
              <a:rPr lang="ru-RU" dirty="0" smtClean="0"/>
              <a:t>Презентация результатов деятельности:</a:t>
            </a:r>
          </a:p>
          <a:p>
            <a:pPr lvl="1"/>
            <a:r>
              <a:rPr lang="ru-RU" dirty="0" smtClean="0"/>
              <a:t>историческая справка, </a:t>
            </a:r>
          </a:p>
          <a:p>
            <a:pPr lvl="1"/>
            <a:r>
              <a:rPr lang="ru-RU" dirty="0" smtClean="0"/>
              <a:t>объяснение принципа работы устройства, </a:t>
            </a:r>
          </a:p>
          <a:p>
            <a:pPr lvl="1"/>
            <a:r>
              <a:rPr lang="ru-RU" dirty="0" smtClean="0"/>
              <a:t>демонстрация маятника в действии.</a:t>
            </a:r>
          </a:p>
          <a:p>
            <a:r>
              <a:rPr lang="ru-RU" dirty="0" smtClean="0"/>
              <a:t> Рефлексия. </a:t>
            </a:r>
          </a:p>
          <a:p>
            <a:r>
              <a:rPr lang="ru-RU" dirty="0" smtClean="0"/>
              <a:t>Коллективное оценивание результата.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Этапы формирования проектно-исследовательской деятельности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3850974"/>
          </a:xfrm>
        </p:spPr>
        <p:txBody>
          <a:bodyPr/>
          <a:lstStyle/>
          <a:p>
            <a:r>
              <a:rPr lang="ru-RU" dirty="0" smtClean="0"/>
              <a:t>3-й этап (10-11 классы), выполнение групповых и индивидуальных работ разного типа:</a:t>
            </a:r>
          </a:p>
          <a:p>
            <a:pPr lvl="1"/>
            <a:r>
              <a:rPr lang="ru-RU" dirty="0" smtClean="0"/>
              <a:t>исследовательских задач и проблем, ответ на которые не является очевидным; </a:t>
            </a:r>
          </a:p>
          <a:p>
            <a:pPr lvl="1"/>
            <a:r>
              <a:rPr lang="ru-RU" dirty="0" smtClean="0"/>
              <a:t>исследований, связанных с изучением характеристик и свойств организма человека; </a:t>
            </a:r>
          </a:p>
          <a:p>
            <a:pPr lvl="1"/>
            <a:r>
              <a:rPr lang="ru-RU" dirty="0" smtClean="0"/>
              <a:t>исследований, в результате которых будет создан  значимый продукт.</a:t>
            </a:r>
          </a:p>
          <a:p>
            <a:pPr lvl="1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Три уровня организации исследовательского обучения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первый: педагог сам ставит проблему и намечает пути решения, само же решение предстоит найти ученику;</a:t>
            </a:r>
          </a:p>
          <a:p>
            <a:r>
              <a:rPr lang="ru-RU" dirty="0" smtClean="0"/>
              <a:t>второй: педагог ставит проблему, но пути и методы ее решения, а также само решение ученику предстоит найти самостоятельно;</a:t>
            </a:r>
          </a:p>
          <a:p>
            <a:r>
              <a:rPr lang="ru-RU" dirty="0" smtClean="0"/>
              <a:t>третий (высший): ученики сами ставят проблему, ищут пути ее решения и находят само решение.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Эксперимент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2880" y="1935163"/>
            <a:ext cx="559824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Сравнение и измерение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Смачивание различных поверхностей водой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929066"/>
            <a:ext cx="4038600" cy="274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2071678"/>
            <a:ext cx="464798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Эксперимент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1928802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Расчеты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именно проекты?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14620"/>
            <a:ext cx="8229600" cy="30651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Многочисленные исследования, проведенные как в нашей стране, так и за рубежом, показали, что большинство современных лидеров в политике, бизнесе, искусстве, спорте — люди, обладающие проектным типом мышления.</a:t>
            </a:r>
          </a:p>
          <a:p>
            <a:pPr algn="just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4287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Составление </a:t>
            </a:r>
            <a:br>
              <a:rPr lang="ru-RU" sz="3600" dirty="0" smtClean="0"/>
            </a:br>
            <a:r>
              <a:rPr lang="ru-RU" sz="3600" dirty="0" smtClean="0"/>
              <a:t>физического паспорта человека </a:t>
            </a:r>
            <a:br>
              <a:rPr lang="ru-RU" sz="3600" dirty="0" smtClean="0"/>
            </a:br>
            <a:endParaRPr lang="ru-RU" sz="24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36356"/>
            <a:ext cx="6323809" cy="408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941153">
            <a:off x="3354437" y="629782"/>
            <a:ext cx="5190855" cy="386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63200">
            <a:off x="419247" y="2749064"/>
            <a:ext cx="4562615" cy="311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заключении хочется сказать, что системная и целенаправленная работа по созданию условий для формирования навыков проектно-исследовательской деятельности позволила достичь положительных результатов.</a:t>
            </a:r>
          </a:p>
          <a:p>
            <a:endParaRPr lang="ru-RU" dirty="0" smtClean="0"/>
          </a:p>
          <a:p>
            <a:r>
              <a:rPr lang="ru-RU" dirty="0" smtClean="0"/>
              <a:t>Учащиеся, занимающиеся исследовательской деятельностью, уверенней чувствуют себя на уроках, стали активнее, научились грамотно задавать вопросы, у них расширился кругозор, стали более коммуникабельны, активно участвуют в конкурсах исследовательских работ разного уровня.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Оценивание проекта</a:t>
            </a:r>
            <a:br>
              <a:rPr lang="ru-RU" sz="2400" dirty="0" smtClean="0"/>
            </a:br>
            <a:r>
              <a:rPr lang="ru-RU" sz="2400" dirty="0" smtClean="0"/>
              <a:t> (индивидуальная карта учащегося, защищающего проект)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29600" cy="5222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0222"/>
                <a:gridCol w="2286016"/>
                <a:gridCol w="1500198"/>
                <a:gridCol w="1071570"/>
                <a:gridCol w="14715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 оценки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Самооценка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Коллеги по команде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Защита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Представление (15 баллов)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Ответы</a:t>
                      </a:r>
                      <a:r>
                        <a:rPr lang="ru-RU" baseline="0" dirty="0" smtClean="0"/>
                        <a:t> на вопросы (15)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ru-RU" dirty="0" smtClean="0"/>
                        <a:t>Процесс проектирования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Интеллектуальная активность</a:t>
                      </a:r>
                      <a:r>
                        <a:rPr lang="ru-RU" baseline="0" dirty="0" smtClean="0"/>
                        <a:t> (10)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Творчество</a:t>
                      </a:r>
                      <a:r>
                        <a:rPr lang="ru-RU" baseline="0" dirty="0" smtClean="0"/>
                        <a:t> (10)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Практическая деятельность (10)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Умение работать в команде (10)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Достигнутый результат (10)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Оформление (10)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 rot="20759995">
            <a:off x="4557896" y="4194920"/>
            <a:ext cx="3919550" cy="13016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85 – 100 баллов – «отлично»;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70 – 85 баллов – «хорошо»; 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50 – 70 баллов – «</a:t>
            </a:r>
            <a:r>
              <a:rPr lang="ru-RU" dirty="0" err="1" smtClean="0">
                <a:solidFill>
                  <a:sysClr val="windowText" lastClr="000000"/>
                </a:solidFill>
              </a:rPr>
              <a:t>уд.-но</a:t>
            </a:r>
            <a:r>
              <a:rPr lang="ru-RU" dirty="0" smtClean="0">
                <a:solidFill>
                  <a:sysClr val="windowText" lastClr="000000"/>
                </a:solidFill>
              </a:rPr>
              <a:t>»;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менее 50 баллов - «</a:t>
            </a:r>
            <a:r>
              <a:rPr lang="ru-RU" dirty="0" err="1" smtClean="0">
                <a:solidFill>
                  <a:sysClr val="windowText" lastClr="000000"/>
                </a:solidFill>
              </a:rPr>
              <a:t>неуд.-но</a:t>
            </a:r>
            <a:r>
              <a:rPr lang="ru-RU" dirty="0" smtClean="0">
                <a:solidFill>
                  <a:sysClr val="windowText" lastClr="000000"/>
                </a:solidFill>
              </a:rPr>
              <a:t>».</a:t>
            </a:r>
          </a:p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7554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Оценочный лист</a:t>
            </a:r>
            <a:endParaRPr lang="ru-RU" sz="4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285992"/>
          <a:ext cx="8401078" cy="37798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1570"/>
                <a:gridCol w="857256"/>
                <a:gridCol w="1357322"/>
                <a:gridCol w="1285884"/>
                <a:gridCol w="1143008"/>
                <a:gridCol w="1000132"/>
                <a:gridCol w="1685906"/>
              </a:tblGrid>
              <a:tr h="1033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Фамилия, имя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Роль в группе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Отметка о выполнении Д/З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Работа по выполнению проекта в классе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Характер поведения и общения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Оценка группы/ учителя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Самооценка. Отношение к процессу и результату </a:t>
                      </a:r>
                      <a:r>
                        <a:rPr lang="ru-RU" sz="1400" dirty="0" err="1" smtClean="0"/>
                        <a:t>деят-ти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65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65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65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65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http://psy.1september.ru/article.php?ID=200404608</a:t>
            </a:r>
            <a:r>
              <a:rPr lang="ru-RU" dirty="0" smtClean="0"/>
              <a:t> (Вадим РОДИОНОВ, Мария СТУПНИЦКАЯ, АНО «Школа «Премьер», МГППУ)</a:t>
            </a:r>
          </a:p>
          <a:p>
            <a:r>
              <a:rPr lang="ru-RU" dirty="0" err="1" smtClean="0"/>
              <a:t>Дьюи</a:t>
            </a:r>
            <a:r>
              <a:rPr lang="ru-RU" dirty="0" smtClean="0"/>
              <a:t> Дж. Школа и общество. – М., 1925.</a:t>
            </a:r>
          </a:p>
          <a:p>
            <a:r>
              <a:rPr lang="ru-RU" dirty="0" err="1" smtClean="0"/>
              <a:t>Килпатрик</a:t>
            </a:r>
            <a:r>
              <a:rPr lang="ru-RU" dirty="0" smtClean="0"/>
              <a:t> В.Х. Метод проектов. Применение целевой установки в педагогическом процессе. – Л., 1925.</a:t>
            </a:r>
          </a:p>
          <a:p>
            <a:r>
              <a:rPr lang="ru-RU" dirty="0" err="1" smtClean="0"/>
              <a:t>Полат</a:t>
            </a:r>
            <a:r>
              <a:rPr lang="ru-RU" dirty="0" smtClean="0"/>
              <a:t> Е.С. Метод проектов: типология и структура // Лицейское и гимназическое образование. – 2002. –  №9.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http://tolkslovar.ru/p21550.html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4"/>
              </a:rPr>
              <a:t>http://nsportal.ru/nachalnaya-shkola/russkii-yazyk/programma-organizacii-proektno-issledovatelskoy-deyatelnosti</a:t>
            </a:r>
            <a:r>
              <a:rPr lang="ru-RU" dirty="0" smtClean="0"/>
              <a:t> Стандарты 2 поколения)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- разработанный план сооружения, какого-нибудь механизма, устройства.</a:t>
            </a:r>
          </a:p>
          <a:p>
            <a:pPr algn="r">
              <a:buNone/>
            </a:pPr>
            <a:r>
              <a:rPr lang="ru-RU" dirty="0" smtClean="0"/>
              <a:t>Словарь Ожегова</a:t>
            </a:r>
          </a:p>
          <a:p>
            <a:pPr>
              <a:buNone/>
            </a:pPr>
            <a:r>
              <a:rPr lang="ru-RU" dirty="0" smtClean="0"/>
              <a:t>                     -  работы, планы, мероприятия и другие задачи, направленные на создание нового продукта (устройства, работы, услуги)</a:t>
            </a:r>
          </a:p>
          <a:p>
            <a:pPr algn="r">
              <a:buNone/>
            </a:pPr>
            <a:r>
              <a:rPr lang="ru-RU" sz="2800" dirty="0" err="1" smtClean="0"/>
              <a:t>Википедия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- (от лат. </a:t>
            </a:r>
            <a:r>
              <a:rPr lang="ru-RU" dirty="0" err="1" smtClean="0"/>
              <a:t>projectus</a:t>
            </a:r>
            <a:r>
              <a:rPr lang="ru-RU" dirty="0" smtClean="0"/>
              <a:t> - брошенный вперед)</a:t>
            </a:r>
          </a:p>
          <a:p>
            <a:pPr marL="514350" indent="-514350">
              <a:buAutoNum type="arabicParenR"/>
            </a:pPr>
            <a:r>
              <a:rPr lang="ru-RU" dirty="0" smtClean="0"/>
              <a:t>совокупность документов (расчетов, чертежей и др.) для создания какого-либо сооружения или изделия;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предварительный текст какого-либо документа;</a:t>
            </a:r>
          </a:p>
          <a:p>
            <a:pPr marL="514350" indent="-514350">
              <a:buAutoNum type="arabicParenR"/>
            </a:pPr>
            <a:r>
              <a:rPr lang="ru-RU" dirty="0" err="1" smtClean="0"/>
              <a:t>замысел,план</a:t>
            </a:r>
            <a:r>
              <a:rPr lang="ru-RU" dirty="0" smtClean="0"/>
              <a:t>.</a:t>
            </a:r>
          </a:p>
          <a:p>
            <a:pPr algn="r">
              <a:buNone/>
            </a:pPr>
            <a:r>
              <a:rPr lang="ru-RU" dirty="0" smtClean="0"/>
              <a:t>Энциклопедический словарь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- процесс выработки новых знаний, один из видов познавательной деятельности. Характеризуется объективностью, </a:t>
            </a:r>
            <a:r>
              <a:rPr lang="ru-RU" dirty="0" err="1" smtClean="0"/>
              <a:t>воспроизводимостью</a:t>
            </a:r>
            <a:r>
              <a:rPr lang="ru-RU" dirty="0" smtClean="0"/>
              <a:t>,  доказательностью, точностью; имеет два уровня -эмпирический и теоретический.</a:t>
            </a:r>
          </a:p>
          <a:p>
            <a:pPr algn="r">
              <a:buNone/>
            </a:pPr>
            <a:r>
              <a:rPr lang="ru-RU" dirty="0" smtClean="0"/>
              <a:t>Энциклопедический словарь</a:t>
            </a:r>
          </a:p>
          <a:p>
            <a:pPr>
              <a:buNone/>
            </a:pPr>
            <a:r>
              <a:rPr lang="ru-RU" dirty="0" smtClean="0"/>
              <a:t>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- изучение, анализ какого-либо явления или предмета.</a:t>
            </a:r>
          </a:p>
          <a:p>
            <a:pPr algn="r">
              <a:buNone/>
            </a:pPr>
            <a:r>
              <a:rPr lang="ru-RU" dirty="0" smtClean="0"/>
              <a:t>Бизнес словарь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Проектно-исследовательская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000240"/>
            <a:ext cx="79296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Исследовательская  деятельность и проектная деятельность  близки, хотя и имеют некоторые отличия. «Проектирование — это не творчество в полной мере, это творчество по плану в определенных контролируемых рамках» (А.И. Савенков). На практике чаще всего они соединяются в проектно-исследовательскую деятельность. </a:t>
            </a:r>
            <a:r>
              <a:rPr lang="ru-RU" sz="2400" i="1" u="sng" dirty="0" smtClean="0"/>
              <a:t>Это  деятельность по проектированию собственного исследования</a:t>
            </a:r>
            <a:r>
              <a:rPr lang="ru-RU" sz="2400" dirty="0" smtClean="0"/>
              <a:t>, предполагающая выделение целей и задач, выделение принципов отбора методик, планирование хода исследования, определение ожидаемых результатов.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проектной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Повышение </a:t>
            </a:r>
            <a:r>
              <a:rPr lang="ru-RU" u="sng" dirty="0" smtClean="0"/>
              <a:t>личной уверенности  </a:t>
            </a:r>
            <a:r>
              <a:rPr lang="ru-RU" dirty="0" smtClean="0"/>
              <a:t>каждого участника проектной деятельности, его самореализации и рефлексии.</a:t>
            </a:r>
          </a:p>
          <a:p>
            <a:pPr lvl="0"/>
            <a:r>
              <a:rPr lang="ru-RU" dirty="0" smtClean="0"/>
              <a:t>Развитие осознания </a:t>
            </a:r>
            <a:r>
              <a:rPr lang="ru-RU" u="sng" dirty="0" smtClean="0"/>
              <a:t>значимости коллективной работы,</a:t>
            </a:r>
            <a:r>
              <a:rPr lang="ru-RU" dirty="0" smtClean="0"/>
              <a:t> сотрудничества  для получения результатов  процесса выполнения творческих заданий.</a:t>
            </a:r>
          </a:p>
          <a:p>
            <a:pPr lvl="0"/>
            <a:r>
              <a:rPr lang="ru-RU" dirty="0" smtClean="0"/>
              <a:t>Развитие </a:t>
            </a:r>
            <a:r>
              <a:rPr lang="ru-RU" u="sng" dirty="0" smtClean="0"/>
              <a:t>исследовательских умений.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 позволяет развивать: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 Аналитическое мышление </a:t>
            </a:r>
            <a:r>
              <a:rPr lang="ru-RU" dirty="0" smtClean="0"/>
              <a:t>в процессе анализа информации, отбора необходимых фактов, сравнения, сопоставления фактов, явлений.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Ассоциативное мышление </a:t>
            </a:r>
            <a:r>
              <a:rPr lang="ru-RU" dirty="0" smtClean="0"/>
              <a:t>в процессе установления ассоциаций с ранее изученными, знакомыми фактами, явлениями, установление ассоциаций с новыми качествами предмета, явления и пр.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Логическое мышление</a:t>
            </a:r>
            <a:r>
              <a:rPr lang="ru-RU" dirty="0" smtClean="0"/>
              <a:t>, когда формируется умение выстраивать логику доказательности принимаемого решения, внутреннюю логику решаемой проблемы, логику последовательности действий, предпринимаемых для решения проблемы.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993</TotalTime>
  <Words>1178</Words>
  <Application>Microsoft Office PowerPoint</Application>
  <PresentationFormat>Экран (4:3)</PresentationFormat>
  <Paragraphs>151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Формирование проектной и исследовательской деятельности учащихся на уроках физики</vt:lpstr>
      <vt:lpstr>Есть три силы, заставляющие детей учиться: послушание, увлечение и цель. Послушание подталкивает, цель манит, а увлечение движет.</vt:lpstr>
      <vt:lpstr>Почему именно проекты?</vt:lpstr>
      <vt:lpstr>Проект</vt:lpstr>
      <vt:lpstr>Проект</vt:lpstr>
      <vt:lpstr>Исследование</vt:lpstr>
      <vt:lpstr>Проектно-исследовательская деятельность</vt:lpstr>
      <vt:lpstr>Цели проектной деятельности</vt:lpstr>
      <vt:lpstr>Метод позволяет развивать:</vt:lpstr>
      <vt:lpstr>Психологический аспект метода проектов</vt:lpstr>
      <vt:lpstr>Позиция учителя</vt:lpstr>
      <vt:lpstr>Этапы формирования навыков проектно-исследовательской деятельности</vt:lpstr>
      <vt:lpstr>Проект  «Фонтан в моем дворе»</vt:lpstr>
      <vt:lpstr>Фонтан своими руками</vt:lpstr>
      <vt:lpstr>«Портрет формулы»</vt:lpstr>
      <vt:lpstr>«Портрет формулы»</vt:lpstr>
      <vt:lpstr>Плакат на тему «Законы механики»</vt:lpstr>
      <vt:lpstr>Плакат на тему «Законы механики»</vt:lpstr>
      <vt:lpstr>Этапы формирования проектно-исследовательской деятельности</vt:lpstr>
      <vt:lpstr>Проект по теме «Маятник»   9 классы  (9А, 9Б, 9В).</vt:lpstr>
      <vt:lpstr>Проект по теме «Маятник»   9 классы  (9А, 9Б, 9В).</vt:lpstr>
      <vt:lpstr>Проект по теме «Маятник»   9 классы  (9А, 9Б, 9В).</vt:lpstr>
      <vt:lpstr>Этапы формирования проектно-исследовательской деятельности</vt:lpstr>
      <vt:lpstr>Три уровня организации исследовательского обучения </vt:lpstr>
      <vt:lpstr>Эксперимент</vt:lpstr>
      <vt:lpstr>Сравнение и измерение</vt:lpstr>
      <vt:lpstr>Смачивание различных поверхностей водой</vt:lpstr>
      <vt:lpstr>Эксперимент</vt:lpstr>
      <vt:lpstr>Расчеты</vt:lpstr>
      <vt:lpstr>Составление  физического паспорта человека  </vt:lpstr>
      <vt:lpstr>Презентация PowerPoint</vt:lpstr>
      <vt:lpstr>Результаты</vt:lpstr>
      <vt:lpstr>Оценивание проекта  (индивидуальная карта учащегося, защищающего проект)</vt:lpstr>
      <vt:lpstr>Оценочный лист</vt:lpstr>
      <vt:lpstr>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Физика</cp:lastModifiedBy>
  <cp:revision>112</cp:revision>
  <dcterms:created xsi:type="dcterms:W3CDTF">2013-02-17T06:36:13Z</dcterms:created>
  <dcterms:modified xsi:type="dcterms:W3CDTF">2013-06-21T06:27:19Z</dcterms:modified>
</cp:coreProperties>
</file>