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933056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>«НАСЕЛЕНИЕ»</a:t>
            </a:r>
            <a:endParaRPr lang="ru-RU" sz="4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ОБОБЩАЮЩИЙ УРОК ПО ТЕМЕ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5301208"/>
            <a:ext cx="3937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Егоркина Галина Константиновна,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географии </a:t>
            </a:r>
          </a:p>
          <a:p>
            <a:r>
              <a:rPr lang="ru-RU" dirty="0" smtClean="0"/>
              <a:t>МБОУ СОШ №4 </a:t>
            </a:r>
            <a:r>
              <a:rPr lang="ru-RU" dirty="0" err="1" smtClean="0"/>
              <a:t>им.Нисанова</a:t>
            </a:r>
            <a:r>
              <a:rPr lang="ru-RU" dirty="0" smtClean="0"/>
              <a:t> Х.Д.</a:t>
            </a:r>
          </a:p>
          <a:p>
            <a:r>
              <a:rPr lang="ru-RU" dirty="0" err="1"/>
              <a:t>г</a:t>
            </a:r>
            <a:r>
              <a:rPr lang="ru-RU" smtClean="0"/>
              <a:t>.Пролетарска</a:t>
            </a:r>
            <a:r>
              <a:rPr lang="ru-RU" dirty="0" smtClean="0"/>
              <a:t> Ростовской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58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248570"/>
              </p:ext>
            </p:extLst>
          </p:nvPr>
        </p:nvGraphicFramePr>
        <p:xfrm>
          <a:off x="0" y="1772816"/>
          <a:ext cx="9108504" cy="48618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91680"/>
                <a:gridCol w="1296144"/>
                <a:gridCol w="1224136"/>
                <a:gridCol w="1224136"/>
                <a:gridCol w="1346752"/>
                <a:gridCol w="1389552"/>
                <a:gridCol w="936104"/>
              </a:tblGrid>
              <a:tr h="38104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Республика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Площадь, тыс. км²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</a:rPr>
                        <a:t>Населе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</a:rPr>
                        <a:t>ние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 в 2000г., тыс. жителей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</a:rPr>
                        <a:t>городс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кого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Плотность населения, чел./км²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Доля населения в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0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коренная националь-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Русс-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кие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Дагестан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50,3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2120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40,7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80,2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Тыва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170,5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311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47,5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Якутия (Саха)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3103,2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50,3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143,6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4110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Северная Осетия (Алания)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662,7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53,0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29,9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Коми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415,9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1151,4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Карелия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172,4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712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Хакасия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61,9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581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79,5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23326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НАЗОВИТЕ: </a:t>
            </a:r>
          </a:p>
          <a:p>
            <a:r>
              <a:rPr lang="ru-RU" b="1" dirty="0" smtClean="0"/>
              <a:t>РЕСПУБЛИКУ С НАИБОЛЬШЕЙ  ПЛОЩАДЬЮ; </a:t>
            </a:r>
          </a:p>
          <a:p>
            <a:r>
              <a:rPr lang="ru-RU" b="1" dirty="0" smtClean="0"/>
              <a:t>РЕСПУБЛИКУ С НАИБОЛЬШЕЙ ЧИСЛЕННОСТЬЮ НАСЕЛЕНИЯ; </a:t>
            </a:r>
          </a:p>
          <a:p>
            <a:r>
              <a:rPr lang="ru-RU" b="1" dirty="0" smtClean="0"/>
              <a:t>РЕСПУБЛИКУ С НАИБОЛЬШИМ УРОВНЕМ УРБАНИЗАЦИИ; </a:t>
            </a:r>
          </a:p>
          <a:p>
            <a:r>
              <a:rPr lang="ru-RU" b="1" dirty="0" smtClean="0"/>
              <a:t>РЕСПУБЛИКУ С НАИБОЛЬШЕЙ ПЛОТНОСТЬЮ НАСЕЛЕНИЯ;</a:t>
            </a:r>
          </a:p>
          <a:p>
            <a:r>
              <a:rPr lang="ru-RU" b="1" dirty="0" smtClean="0"/>
              <a:t>РЕСПУБЛИКУ С НАИБОЛЬШЕЙ ДОЛЕЙ КОРЕННОГО И РУССКОГО НАСЕЛЕНИЯ.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862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1196752"/>
            <a:ext cx="35589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>
                <a:solidFill>
                  <a:srgbClr val="002060"/>
                </a:solidFill>
              </a:rPr>
              <a:t>«Народная»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6672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Станция №4</a:t>
            </a:r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7" name="Рисунок 1" descr="Тесты 1. Всё больше учителей придумывают, как бы спросить. Думать же надо, как научить. Горы тестов пора расчищать"/>
          <p:cNvPicPr>
            <a:picLocks noRot="1" noChangeAspect="1" noMove="1" noResize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" b="4996"/>
          <a:stretch/>
        </p:blipFill>
        <p:spPr bwMode="auto">
          <a:xfrm>
            <a:off x="2361119" y="2398241"/>
            <a:ext cx="3659987" cy="328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01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1.Самый многочисленный народ России (русские) относится к языковой </a:t>
            </a:r>
            <a:r>
              <a:rPr lang="ru-RU" sz="2800" b="1" dirty="0" smtClean="0">
                <a:latin typeface="Times New Roman"/>
                <a:ea typeface="Times New Roman"/>
              </a:rPr>
              <a:t>семье:</a:t>
            </a:r>
          </a:p>
          <a:p>
            <a:pPr marL="228600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а) алтайской;   б) индоевропейской;  в</a:t>
            </a:r>
            <a:r>
              <a:rPr lang="ru-RU" sz="2800" b="1" dirty="0">
                <a:latin typeface="Times New Roman"/>
                <a:ea typeface="Times New Roman"/>
              </a:rPr>
              <a:t>) уральской.</a:t>
            </a:r>
          </a:p>
          <a:p>
            <a:pPr marL="228600"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2. В славянскую группу вместе с русскими входят…</a:t>
            </a:r>
          </a:p>
          <a:p>
            <a:pPr marL="228600"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  а) украинцы;  б) карелы;  в) белорусы.</a:t>
            </a:r>
          </a:p>
          <a:p>
            <a:pPr marL="228600"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3. Второй по численности народ России – это…</a:t>
            </a:r>
          </a:p>
          <a:p>
            <a:pPr marL="228600"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  а) украинцы;  б) башкиры;  в) татары.</a:t>
            </a:r>
          </a:p>
          <a:p>
            <a:pPr marL="228600"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4. Единственный народ в Европейской части России, исповедующий буддизм, - это…</a:t>
            </a:r>
          </a:p>
          <a:p>
            <a:pPr marL="228600"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  а) буряты; б) калмыки;  в) коми.</a:t>
            </a:r>
          </a:p>
          <a:p>
            <a:pPr marL="228600"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5. Выберите народ Северного Кавказа, исповедующий православие:</a:t>
            </a:r>
          </a:p>
          <a:p>
            <a:pPr marL="228600"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  а) дагестанцы;  б) чеченцы;  в) осетины</a:t>
            </a:r>
            <a:r>
              <a:rPr lang="ru-RU" sz="2800" b="1" dirty="0" smtClean="0">
                <a:latin typeface="Times New Roman"/>
                <a:ea typeface="Times New Roman"/>
              </a:rPr>
              <a:t>.</a:t>
            </a:r>
            <a:endParaRPr lang="ru-RU" sz="2800" b="1" dirty="0"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6237312"/>
            <a:ext cx="301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1б, 2ав, 3в, 4б, 5в.</a:t>
            </a:r>
            <a:endParaRPr lang="ru-RU" sz="28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2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628800"/>
            <a:ext cx="48854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4400" b="1" dirty="0">
                <a:solidFill>
                  <a:srgbClr val="002060"/>
                </a:solidFill>
                <a:latin typeface="Times New Roman"/>
                <a:ea typeface="Times New Roman"/>
              </a:rPr>
              <a:t>Статистическая»</a:t>
            </a:r>
            <a:endParaRPr lang="ru-RU" sz="4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7294"/>
            <a:ext cx="156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Станция №5 </a:t>
            </a:r>
            <a:endParaRPr lang="ru-RU" dirty="0"/>
          </a:p>
        </p:txBody>
      </p:sp>
      <p:pic>
        <p:nvPicPr>
          <p:cNvPr id="8" name="Рисунок 1" descr="Тесты 3. Творческое начало личности травмируется тестированием"/>
          <p:cNvPicPr>
            <a:picLocks noRot="1" noChangeAspect="1" noMove="1" noResize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29" y="2924944"/>
            <a:ext cx="3120514" cy="31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8CCE-795C-4E88-A8BB-52945BB98E67}" type="slidenum">
              <a:rPr lang="ru-RU"/>
              <a:pPr/>
              <a:t>14</a:t>
            </a:fld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404813"/>
            <a:ext cx="8640959" cy="51847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000" b="1" dirty="0"/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ПОДПИШИТЕ НАЗВАНИЯ ТРЁХ КРУПНЕЙШИХ НАРОДОВ, ПРОЖИВАЮЩИХ В РОССИИ. К КАКИМ ЯЗЫКОВЫМ СЕМЬЯМ ОНИ ОТНОСЯТСЯ?</a:t>
            </a:r>
          </a:p>
          <a:p>
            <a:pPr>
              <a:buFontTx/>
              <a:buNone/>
            </a:pPr>
            <a:endParaRPr lang="ru-RU" sz="2000" b="1" dirty="0"/>
          </a:p>
          <a:p>
            <a:pPr>
              <a:buFontTx/>
              <a:buNone/>
            </a:pPr>
            <a:endParaRPr lang="ru-RU" sz="2000" b="1" dirty="0"/>
          </a:p>
          <a:p>
            <a:pPr>
              <a:buFontTx/>
              <a:buNone/>
            </a:pPr>
            <a:endParaRPr lang="ru-RU" sz="2000" b="1" dirty="0"/>
          </a:p>
          <a:p>
            <a:pPr>
              <a:buFontTx/>
              <a:buNone/>
            </a:pPr>
            <a:endParaRPr lang="ru-RU" sz="2000" b="1" dirty="0"/>
          </a:p>
          <a:p>
            <a:pPr>
              <a:buFontTx/>
              <a:buNone/>
            </a:pPr>
            <a:r>
              <a:rPr lang="ru-RU" sz="2000" b="1" dirty="0"/>
              <a:t>  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НАРОДЫ ПРОЖИВАЮЩИЕ НА ТЕРРИТОРИИ РОССИИ, ИСПОВЕДУЮТ РАЗНЫЕ РЕЛИГИИ. ПЕРЕЧИСЛИТЕ ОСНОВНЫЕ ИЗ ЭТИХ РЕЛИГИЙ И ИСПОВЕДУЮЩИЕ ИХ НАРОДЫ.</a:t>
            </a:r>
          </a:p>
          <a:p>
            <a:pPr>
              <a:buFontTx/>
              <a:buNone/>
            </a:pPr>
            <a:endParaRPr lang="ru-RU" sz="2000" b="1" dirty="0"/>
          </a:p>
          <a:p>
            <a:pPr>
              <a:buFontTx/>
              <a:buNone/>
            </a:pPr>
            <a:endParaRPr lang="ru-RU" sz="2000" b="1" dirty="0"/>
          </a:p>
          <a:p>
            <a:pPr>
              <a:buFontTx/>
              <a:buNone/>
            </a:pPr>
            <a:r>
              <a:rPr lang="ru-RU" sz="2000" dirty="0"/>
              <a:t>           </a:t>
            </a:r>
            <a:r>
              <a:rPr lang="ru-RU" sz="1400" b="1" dirty="0">
                <a:solidFill>
                  <a:schemeClr val="tx1"/>
                </a:solidFill>
              </a:rPr>
              <a:t>Русские </a:t>
            </a:r>
            <a:r>
              <a:rPr lang="ru-RU" sz="1800" b="1" dirty="0"/>
              <a:t>              </a:t>
            </a:r>
          </a:p>
        </p:txBody>
      </p:sp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42529"/>
              </p:ext>
            </p:extLst>
          </p:nvPr>
        </p:nvGraphicFramePr>
        <p:xfrm>
          <a:off x="803276" y="1556792"/>
          <a:ext cx="1824037" cy="1030224"/>
        </p:xfrm>
        <a:graphic>
          <a:graphicData uri="http://schemas.openxmlformats.org/drawingml/2006/table">
            <a:tbl>
              <a:tblPr/>
              <a:tblGrid>
                <a:gridCol w="1824037"/>
              </a:tblGrid>
              <a:tr h="952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 млн.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D7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472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84663"/>
              </p:ext>
            </p:extLst>
          </p:nvPr>
        </p:nvGraphicFramePr>
        <p:xfrm>
          <a:off x="3444081" y="1556792"/>
          <a:ext cx="1824038" cy="1079500"/>
        </p:xfrm>
        <a:graphic>
          <a:graphicData uri="http://schemas.openxmlformats.org/drawingml/2006/table">
            <a:tbl>
              <a:tblPr/>
              <a:tblGrid>
                <a:gridCol w="1824038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5,5 млн.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D7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473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374539"/>
              </p:ext>
            </p:extLst>
          </p:nvPr>
        </p:nvGraphicFramePr>
        <p:xfrm>
          <a:off x="6156325" y="1556792"/>
          <a:ext cx="1824038" cy="1030224"/>
        </p:xfrm>
        <a:graphic>
          <a:graphicData uri="http://schemas.openxmlformats.org/drawingml/2006/table">
            <a:tbl>
              <a:tblPr/>
              <a:tblGrid>
                <a:gridCol w="1824038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4,4 млн.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D7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524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40755"/>
              </p:ext>
            </p:extLst>
          </p:nvPr>
        </p:nvGraphicFramePr>
        <p:xfrm>
          <a:off x="517526" y="4221088"/>
          <a:ext cx="1535112" cy="576263"/>
        </p:xfrm>
        <a:graphic>
          <a:graphicData uri="http://schemas.openxmlformats.org/drawingml/2006/table">
            <a:tbl>
              <a:tblPr/>
              <a:tblGrid>
                <a:gridCol w="153511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Христианство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72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503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80008"/>
              </p:ext>
            </p:extLst>
          </p:nvPr>
        </p:nvGraphicFramePr>
        <p:xfrm>
          <a:off x="2473325" y="4221088"/>
          <a:ext cx="1535112" cy="576263"/>
        </p:xfrm>
        <a:graphic>
          <a:graphicData uri="http://schemas.openxmlformats.org/drawingml/2006/table">
            <a:tbl>
              <a:tblPr/>
              <a:tblGrid>
                <a:gridCol w="153511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72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50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472154"/>
              </p:ext>
            </p:extLst>
          </p:nvPr>
        </p:nvGraphicFramePr>
        <p:xfrm>
          <a:off x="4572000" y="4221088"/>
          <a:ext cx="1535112" cy="576263"/>
        </p:xfrm>
        <a:graphic>
          <a:graphicData uri="http://schemas.openxmlformats.org/drawingml/2006/table">
            <a:tbl>
              <a:tblPr/>
              <a:tblGrid>
                <a:gridCol w="153511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72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515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68378"/>
              </p:ext>
            </p:extLst>
          </p:nvPr>
        </p:nvGraphicFramePr>
        <p:xfrm>
          <a:off x="6696869" y="4221088"/>
          <a:ext cx="1535112" cy="576263"/>
        </p:xfrm>
        <a:graphic>
          <a:graphicData uri="http://schemas.openxmlformats.org/drawingml/2006/table">
            <a:tbl>
              <a:tblPr/>
              <a:tblGrid>
                <a:gridCol w="153511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72F8"/>
                    </a:solidFill>
                  </a:tcPr>
                </a:tc>
              </a:tr>
            </a:tbl>
          </a:graphicData>
        </a:graphic>
      </p:graphicFrame>
      <p:sp>
        <p:nvSpPr>
          <p:cNvPr id="61525" name="Line 85"/>
          <p:cNvSpPr>
            <a:spLocks noChangeShapeType="1"/>
          </p:cNvSpPr>
          <p:nvPr/>
        </p:nvSpPr>
        <p:spPr bwMode="auto">
          <a:xfrm>
            <a:off x="786267" y="5229200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6" name="Line 86"/>
          <p:cNvSpPr>
            <a:spLocks noChangeShapeType="1"/>
          </p:cNvSpPr>
          <p:nvPr/>
        </p:nvSpPr>
        <p:spPr bwMode="auto">
          <a:xfrm>
            <a:off x="2765765" y="5237364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7" name="Line 87"/>
          <p:cNvSpPr>
            <a:spLocks noChangeShapeType="1"/>
          </p:cNvSpPr>
          <p:nvPr/>
        </p:nvSpPr>
        <p:spPr bwMode="auto">
          <a:xfrm>
            <a:off x="786266" y="5602062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8" name="Line 88"/>
          <p:cNvSpPr>
            <a:spLocks noChangeShapeType="1"/>
          </p:cNvSpPr>
          <p:nvPr/>
        </p:nvSpPr>
        <p:spPr bwMode="auto">
          <a:xfrm>
            <a:off x="786265" y="6027284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9" name="Line 89"/>
          <p:cNvSpPr>
            <a:spLocks noChangeShapeType="1"/>
          </p:cNvSpPr>
          <p:nvPr/>
        </p:nvSpPr>
        <p:spPr bwMode="auto">
          <a:xfrm>
            <a:off x="2773476" y="5592764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0" name="Line 90"/>
          <p:cNvSpPr>
            <a:spLocks noChangeShapeType="1"/>
          </p:cNvSpPr>
          <p:nvPr/>
        </p:nvSpPr>
        <p:spPr bwMode="auto">
          <a:xfrm>
            <a:off x="2765764" y="6011409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1" name="Line 91"/>
          <p:cNvSpPr>
            <a:spLocks noChangeShapeType="1"/>
          </p:cNvSpPr>
          <p:nvPr/>
        </p:nvSpPr>
        <p:spPr bwMode="auto">
          <a:xfrm>
            <a:off x="4716463" y="5218768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2" name="Line 92"/>
          <p:cNvSpPr>
            <a:spLocks noChangeShapeType="1"/>
          </p:cNvSpPr>
          <p:nvPr/>
        </p:nvSpPr>
        <p:spPr bwMode="auto">
          <a:xfrm>
            <a:off x="4788921" y="5602062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3" name="Line 93"/>
          <p:cNvSpPr>
            <a:spLocks noChangeShapeType="1"/>
          </p:cNvSpPr>
          <p:nvPr/>
        </p:nvSpPr>
        <p:spPr bwMode="auto">
          <a:xfrm>
            <a:off x="4788921" y="597376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4" name="Line 94"/>
          <p:cNvSpPr>
            <a:spLocks noChangeShapeType="1"/>
          </p:cNvSpPr>
          <p:nvPr/>
        </p:nvSpPr>
        <p:spPr bwMode="auto">
          <a:xfrm>
            <a:off x="6960281" y="6027284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5" name="Line 95"/>
          <p:cNvSpPr>
            <a:spLocks noChangeShapeType="1"/>
          </p:cNvSpPr>
          <p:nvPr/>
        </p:nvSpPr>
        <p:spPr bwMode="auto">
          <a:xfrm>
            <a:off x="6954499" y="5602062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6" name="Line 96"/>
          <p:cNvSpPr>
            <a:spLocks noChangeShapeType="1"/>
          </p:cNvSpPr>
          <p:nvPr/>
        </p:nvSpPr>
        <p:spPr bwMode="auto">
          <a:xfrm>
            <a:off x="6960281" y="5229200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9CF7-674C-49FF-B776-A3202102AB8E}" type="slidenum">
              <a:rPr lang="ru-RU"/>
              <a:pPr/>
              <a:t>15</a:t>
            </a:fld>
            <a:endParaRPr lang="ru-RU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8817421" cy="75406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ДОПОЛНИТЕ СХЕМУ </a:t>
            </a:r>
            <a:b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«ГОРОДА МИЛЛИОНЕРЫ»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231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5687"/>
            <a:ext cx="7781925" cy="580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641842"/>
              </p:ext>
            </p:extLst>
          </p:nvPr>
        </p:nvGraphicFramePr>
        <p:xfrm>
          <a:off x="251520" y="1916832"/>
          <a:ext cx="8784976" cy="4139300"/>
        </p:xfrm>
        <a:graphic>
          <a:graphicData uri="http://schemas.openxmlformats.org/drawingml/2006/table">
            <a:tbl>
              <a:tblPr firstRow="1" firstCol="1" bandRow="1"/>
              <a:tblGrid>
                <a:gridCol w="1813004"/>
                <a:gridCol w="1462852"/>
                <a:gridCol w="1143721"/>
                <a:gridCol w="1455133"/>
                <a:gridCol w="1509309"/>
                <a:gridCol w="1400957"/>
              </a:tblGrid>
              <a:tr h="41828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Площадь территории, тыс.км</a:t>
                      </a:r>
                      <a:r>
                        <a:rPr lang="ru-RU" sz="18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Численность населения по годам, тыс. чел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городского, 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2002 г., %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сельского, 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2002., %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1989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2002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Брянская область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1470,1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1378,9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Краснодарский край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4620,9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5130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Новгородская область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55,3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751,6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694,7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 Марий Эл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749,3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729,1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044" marR="60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Times New Roman"/>
              </a:rPr>
              <a:t>В КАКОМ ИЗ ПЕРЕЧИСЛЕННЫХ РЕГИОНОВ НАБЛЮДАЕТСЯ САМЫЙ ВЫСОКИЙ ПРОЦЕНТ УРБАНИЗАЦИИ НАСЕЛЕНИЯ</a:t>
            </a:r>
            <a:r>
              <a:rPr lang="ru-RU" b="1" dirty="0">
                <a:latin typeface="Times New Roman"/>
                <a:ea typeface="Times New Roman"/>
              </a:rPr>
              <a:t>?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34971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>ОПРЕДЕЛИТЕ СРЕДНЮЮ ПЛОТНОСТЬ НАСЕЛЕНИЯ В БРЯНСКОЙ ОБЛАСТИ В 1989 ГОДУ.</a:t>
            </a:r>
            <a:endParaRPr lang="ru-RU" sz="2000" b="1" dirty="0" smtClean="0">
              <a:latin typeface="Times New Roman"/>
              <a:ea typeface="Times New Roman"/>
            </a:endParaRPr>
          </a:p>
          <a:p>
            <a:r>
              <a:rPr lang="ru-RU" b="1" dirty="0" smtClean="0">
                <a:latin typeface="Times New Roman"/>
                <a:ea typeface="Calibri"/>
              </a:rPr>
              <a:t>ОТВЕТ ОКРУГЛИТЕ ДО ДЕСЯТЫХ И ЗАПИШИТЕ ЦИФРАМИ.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6204453"/>
            <a:ext cx="30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НОВГОРОДСКАЯ;         42.</a:t>
            </a:r>
            <a:endParaRPr lang="ru-RU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93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130" y="764704"/>
            <a:ext cx="378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Станция № 1 «Что такое, кто такой»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052821"/>
            <a:ext cx="367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Станция №2</a:t>
            </a:r>
            <a:r>
              <a:rPr lang="ru-RU" dirty="0"/>
              <a:t>  </a:t>
            </a:r>
            <a:r>
              <a:rPr lang="ru-RU" b="1" dirty="0"/>
              <a:t>«Картографическая»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7279" y="3326895"/>
            <a:ext cx="3289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Станция №3</a:t>
            </a:r>
            <a:r>
              <a:rPr lang="ru-RU" dirty="0"/>
              <a:t>  </a:t>
            </a:r>
            <a:r>
              <a:rPr lang="ru-RU" b="1" dirty="0"/>
              <a:t>«Аналитическая»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39794" y="4437112"/>
            <a:ext cx="276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Станция №4</a:t>
            </a:r>
            <a:r>
              <a:rPr lang="ru-RU" dirty="0"/>
              <a:t>  </a:t>
            </a:r>
            <a:r>
              <a:rPr lang="ru-RU" b="1" dirty="0"/>
              <a:t>«Народная»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69026" y="5569452"/>
            <a:ext cx="382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Станция №5 «Статистическая»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00" y="5429287"/>
            <a:ext cx="170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ОТВЕТ С МЕСТА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3870882">
            <a:off x="4361893" y="2971785"/>
            <a:ext cx="266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КОМАНДА-ПОБЕДИТЕЛЬ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0175789">
            <a:off x="5942639" y="2757437"/>
            <a:ext cx="978408" cy="257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30374" y="2971785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ОЦЕНКА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7399" y="1121947"/>
            <a:ext cx="11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0499" y="2386754"/>
            <a:ext cx="11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8836" y="3645024"/>
            <a:ext cx="11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4468" y="4725144"/>
            <a:ext cx="11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5738" y="6075618"/>
            <a:ext cx="11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1953" y="3451907"/>
            <a:ext cx="11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367" y="5892618"/>
            <a:ext cx="9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FF0000"/>
                </a:solidFill>
              </a:rPr>
              <a:t> БАЛЛ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4413" y="3827807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«5»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05" y="352750"/>
            <a:ext cx="1884737" cy="1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0009" y="15293"/>
            <a:ext cx="5245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ПОДВЕДЕМ ИТОГИ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130" y="764704"/>
            <a:ext cx="378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Станция № 1 «Что такое, кто такой»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052821"/>
            <a:ext cx="367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Станция №2</a:t>
            </a:r>
            <a:r>
              <a:rPr lang="ru-RU" dirty="0"/>
              <a:t>  </a:t>
            </a:r>
            <a:r>
              <a:rPr lang="ru-RU" b="1" dirty="0"/>
              <a:t>«Картографическая»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7279" y="3326895"/>
            <a:ext cx="3289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Станция №3</a:t>
            </a:r>
            <a:r>
              <a:rPr lang="ru-RU" dirty="0"/>
              <a:t>  </a:t>
            </a:r>
            <a:r>
              <a:rPr lang="ru-RU" b="1" dirty="0"/>
              <a:t>«Аналитическая»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39794" y="4437112"/>
            <a:ext cx="276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Станция №4</a:t>
            </a:r>
            <a:r>
              <a:rPr lang="ru-RU" dirty="0"/>
              <a:t>  </a:t>
            </a:r>
            <a:r>
              <a:rPr lang="ru-RU" b="1" dirty="0"/>
              <a:t>«Народная»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69026" y="5569452"/>
            <a:ext cx="382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Станция №5 «Статистическая»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00" y="5429287"/>
            <a:ext cx="170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ОТВЕТ С МЕСТА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3870882">
            <a:off x="4361893" y="2971785"/>
            <a:ext cx="266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КОМАНДА-ПОБЕДИТЕЛЬ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0175789">
            <a:off x="5942639" y="2757437"/>
            <a:ext cx="978408" cy="257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30374" y="2971785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ОЦЕНКА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7399" y="1121947"/>
            <a:ext cx="11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0499" y="2386754"/>
            <a:ext cx="11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8836" y="3645024"/>
            <a:ext cx="11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4468" y="4725144"/>
            <a:ext cx="11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5738" y="6075618"/>
            <a:ext cx="11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1953" y="3451907"/>
            <a:ext cx="11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367" y="5892618"/>
            <a:ext cx="9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FF0000"/>
                </a:solidFill>
              </a:rPr>
              <a:t> БАЛЛ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4413" y="3827807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«5»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05" y="352750"/>
            <a:ext cx="1884737" cy="1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2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Станция № 1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1389" y="1844824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«ЧТО ТАКОЕ, КТО ТАКОЙ»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2" r="29249" b="9377"/>
          <a:stretch/>
        </p:blipFill>
        <p:spPr bwMode="auto">
          <a:xfrm>
            <a:off x="3275856" y="3044052"/>
            <a:ext cx="2592288" cy="373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8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51532"/>
              </p:ext>
            </p:extLst>
          </p:nvPr>
        </p:nvGraphicFramePr>
        <p:xfrm>
          <a:off x="323528" y="1412776"/>
          <a:ext cx="8280924" cy="3487175"/>
        </p:xfrm>
        <a:graphic>
          <a:graphicData uri="http://schemas.openxmlformats.org/drawingml/2006/table">
            <a:tbl>
              <a:tblPr firstRow="1" firstCol="1" bandRow="1"/>
              <a:tblGrid>
                <a:gridCol w="384801"/>
                <a:gridCol w="356040"/>
                <a:gridCol w="374883"/>
                <a:gridCol w="385794"/>
                <a:gridCol w="430423"/>
                <a:gridCol w="359015"/>
                <a:gridCol w="384801"/>
                <a:gridCol w="430423"/>
                <a:gridCol w="385794"/>
                <a:gridCol w="400670"/>
                <a:gridCol w="385794"/>
                <a:gridCol w="429430"/>
                <a:gridCol w="420505"/>
                <a:gridCol w="443316"/>
                <a:gridCol w="443316"/>
                <a:gridCol w="105675"/>
                <a:gridCol w="459504"/>
                <a:gridCol w="151616"/>
                <a:gridCol w="385794"/>
                <a:gridCol w="372901"/>
                <a:gridCol w="409595"/>
                <a:gridCol w="380834"/>
              </a:tblGrid>
              <a:tr h="504170"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70"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17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170"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170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1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07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224521"/>
              </p:ext>
            </p:extLst>
          </p:nvPr>
        </p:nvGraphicFramePr>
        <p:xfrm>
          <a:off x="251520" y="188640"/>
          <a:ext cx="8712969" cy="6480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36304"/>
                <a:gridCol w="2880320"/>
                <a:gridCol w="3096345"/>
              </a:tblGrid>
              <a:tr h="324036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Карточка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команды 1</a:t>
                      </a: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142 млн.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город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иммиграция</a:t>
                      </a:r>
                    </a:p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Карточка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команды 2 </a:t>
                      </a: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11 городов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урбанизация</a:t>
                      </a:r>
                    </a:p>
                    <a:p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ремиграция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Карточка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команды 3</a:t>
                      </a: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9 место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естественный прирост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эмиграция</a:t>
                      </a:r>
                    </a:p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Карточка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команды 4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2010 год</a:t>
                      </a:r>
                    </a:p>
                    <a:p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Индоевропей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ская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Поселок городского типа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Карточка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команды 5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2 города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Агломерация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Депортация</a:t>
                      </a:r>
                    </a:p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7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412776"/>
            <a:ext cx="6219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>
                <a:solidFill>
                  <a:srgbClr val="002060"/>
                </a:solidFill>
              </a:rPr>
              <a:t>«Картографическая» 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478" y="40466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Станция №2</a:t>
            </a:r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5122" name="Picture 2" descr="C:\Documents and Settings\Администратор\Мои документы\Мои рисунки\Река или притоки. Что выбра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74640"/>
            <a:ext cx="3383360" cy="33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1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8" name="Rectangle 20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 smtClean="0"/>
          </a:p>
        </p:txBody>
      </p:sp>
      <p:pic>
        <p:nvPicPr>
          <p:cNvPr id="78853" name="Picture 5" descr="0_3b93c_4534cbdb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7" y="1596892"/>
            <a:ext cx="8761413" cy="506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1476375" y="5553075"/>
            <a:ext cx="576263" cy="468313"/>
          </a:xfrm>
          <a:prstGeom prst="wedgeRoundRectCallout">
            <a:avLst>
              <a:gd name="adj1" fmla="val -167079"/>
              <a:gd name="adj2" fmla="val -144917"/>
              <a:gd name="adj3" fmla="val 16667"/>
            </a:avLst>
          </a:prstGeom>
          <a:solidFill>
            <a:srgbClr val="862D00"/>
          </a:solidFill>
          <a:ln w="9525">
            <a:solidFill>
              <a:srgbClr val="862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78859" name="AutoShape 11"/>
          <p:cNvSpPr>
            <a:spLocks noChangeArrowheads="1"/>
          </p:cNvSpPr>
          <p:nvPr/>
        </p:nvSpPr>
        <p:spPr bwMode="auto">
          <a:xfrm>
            <a:off x="1258888" y="2276475"/>
            <a:ext cx="576262" cy="468313"/>
          </a:xfrm>
          <a:prstGeom prst="wedgeRoundRectCallout">
            <a:avLst>
              <a:gd name="adj1" fmla="val 109778"/>
              <a:gd name="adj2" fmla="val 96440"/>
              <a:gd name="adj3" fmla="val 16667"/>
            </a:avLst>
          </a:prstGeom>
          <a:solidFill>
            <a:srgbClr val="862D00"/>
          </a:solidFill>
          <a:ln w="9525">
            <a:solidFill>
              <a:srgbClr val="862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6804025" y="5661025"/>
            <a:ext cx="576263" cy="468313"/>
          </a:xfrm>
          <a:prstGeom prst="wedgeRoundRectCallout">
            <a:avLst>
              <a:gd name="adj1" fmla="val -172588"/>
              <a:gd name="adj2" fmla="val -124236"/>
              <a:gd name="adj3" fmla="val 16667"/>
            </a:avLst>
          </a:prstGeom>
          <a:solidFill>
            <a:srgbClr val="862D00"/>
          </a:solidFill>
          <a:ln w="9525">
            <a:solidFill>
              <a:srgbClr val="862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78861" name="AutoShape 13"/>
          <p:cNvSpPr>
            <a:spLocks noChangeArrowheads="1"/>
          </p:cNvSpPr>
          <p:nvPr/>
        </p:nvSpPr>
        <p:spPr bwMode="auto">
          <a:xfrm>
            <a:off x="2519363" y="2528888"/>
            <a:ext cx="576262" cy="468312"/>
          </a:xfrm>
          <a:prstGeom prst="wedgeRoundRectCallout">
            <a:avLst>
              <a:gd name="adj1" fmla="val -21903"/>
              <a:gd name="adj2" fmla="val 251356"/>
              <a:gd name="adj3" fmla="val 16667"/>
            </a:avLst>
          </a:prstGeom>
          <a:solidFill>
            <a:srgbClr val="862D00"/>
          </a:solidFill>
          <a:ln w="9525">
            <a:solidFill>
              <a:srgbClr val="862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78862" name="AutoShape 14"/>
          <p:cNvSpPr>
            <a:spLocks noChangeArrowheads="1"/>
          </p:cNvSpPr>
          <p:nvPr/>
        </p:nvSpPr>
        <p:spPr bwMode="auto">
          <a:xfrm>
            <a:off x="5184775" y="2276475"/>
            <a:ext cx="576263" cy="468313"/>
          </a:xfrm>
          <a:prstGeom prst="wedgeRoundRectCallout">
            <a:avLst>
              <a:gd name="adj1" fmla="val 76171"/>
              <a:gd name="adj2" fmla="val 191356"/>
              <a:gd name="adj3" fmla="val 16667"/>
            </a:avLst>
          </a:prstGeom>
          <a:solidFill>
            <a:srgbClr val="862D00"/>
          </a:solidFill>
          <a:ln w="9525">
            <a:solidFill>
              <a:srgbClr val="862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78863" name="AutoShape 15"/>
          <p:cNvSpPr>
            <a:spLocks noChangeArrowheads="1"/>
          </p:cNvSpPr>
          <p:nvPr/>
        </p:nvSpPr>
        <p:spPr bwMode="auto">
          <a:xfrm>
            <a:off x="7416800" y="5661025"/>
            <a:ext cx="576263" cy="468313"/>
          </a:xfrm>
          <a:prstGeom prst="wedgeRoundRectCallout">
            <a:avLst>
              <a:gd name="adj1" fmla="val -66806"/>
              <a:gd name="adj2" fmla="val -183222"/>
              <a:gd name="adj3" fmla="val 16667"/>
            </a:avLst>
          </a:prstGeom>
          <a:solidFill>
            <a:srgbClr val="862D00"/>
          </a:solidFill>
          <a:ln w="9525">
            <a:solidFill>
              <a:srgbClr val="862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Tahoma" pitchFamily="34" charset="0"/>
              </a:rPr>
              <a:t>6</a:t>
            </a:r>
          </a:p>
        </p:txBody>
      </p:sp>
      <p:sp>
        <p:nvSpPr>
          <p:cNvPr id="78864" name="AutoShape 16"/>
          <p:cNvSpPr>
            <a:spLocks noChangeArrowheads="1"/>
          </p:cNvSpPr>
          <p:nvPr/>
        </p:nvSpPr>
        <p:spPr bwMode="auto">
          <a:xfrm>
            <a:off x="8351838" y="5697538"/>
            <a:ext cx="576262" cy="468312"/>
          </a:xfrm>
          <a:prstGeom prst="wedgeRoundRectCallout">
            <a:avLst>
              <a:gd name="adj1" fmla="val -84162"/>
              <a:gd name="adj2" fmla="val -84917"/>
              <a:gd name="adj3" fmla="val 16667"/>
            </a:avLst>
          </a:prstGeom>
          <a:solidFill>
            <a:srgbClr val="862D00"/>
          </a:solidFill>
          <a:ln w="9525">
            <a:solidFill>
              <a:srgbClr val="862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Tahoma" pitchFamily="34" charset="0"/>
              </a:rPr>
              <a:t>7</a:t>
            </a:r>
          </a:p>
        </p:txBody>
      </p:sp>
      <p:sp>
        <p:nvSpPr>
          <p:cNvPr id="78865" name="AutoShape 17"/>
          <p:cNvSpPr>
            <a:spLocks noChangeArrowheads="1"/>
          </p:cNvSpPr>
          <p:nvPr/>
        </p:nvSpPr>
        <p:spPr bwMode="auto">
          <a:xfrm>
            <a:off x="6659563" y="1341438"/>
            <a:ext cx="576262" cy="468312"/>
          </a:xfrm>
          <a:prstGeom prst="wedgeRoundRectCallout">
            <a:avLst>
              <a:gd name="adj1" fmla="val 118597"/>
              <a:gd name="adj2" fmla="val 141523"/>
              <a:gd name="adj3" fmla="val 16667"/>
            </a:avLst>
          </a:prstGeom>
          <a:solidFill>
            <a:srgbClr val="862D00"/>
          </a:solidFill>
          <a:ln w="9525">
            <a:solidFill>
              <a:srgbClr val="862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Tahoma" pitchFamily="34" charset="0"/>
              </a:rPr>
              <a:t>9</a:t>
            </a:r>
          </a:p>
        </p:txBody>
      </p:sp>
      <p:sp>
        <p:nvSpPr>
          <p:cNvPr id="78866" name="AutoShape 18"/>
          <p:cNvSpPr>
            <a:spLocks noChangeArrowheads="1"/>
          </p:cNvSpPr>
          <p:nvPr/>
        </p:nvSpPr>
        <p:spPr bwMode="auto">
          <a:xfrm>
            <a:off x="7775575" y="3608388"/>
            <a:ext cx="684213" cy="468312"/>
          </a:xfrm>
          <a:prstGeom prst="wedgeRoundRectCallout">
            <a:avLst>
              <a:gd name="adj1" fmla="val 73667"/>
              <a:gd name="adj2" fmla="val -118134"/>
              <a:gd name="adj3" fmla="val 16667"/>
            </a:avLst>
          </a:prstGeom>
          <a:solidFill>
            <a:srgbClr val="862D00"/>
          </a:solidFill>
          <a:ln w="9525">
            <a:solidFill>
              <a:srgbClr val="862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Tahoma" pitchFamily="34" charset="0"/>
              </a:rPr>
              <a:t>10</a:t>
            </a:r>
          </a:p>
        </p:txBody>
      </p:sp>
      <p:sp>
        <p:nvSpPr>
          <p:cNvPr id="78869" name="AutoShape 21"/>
          <p:cNvSpPr>
            <a:spLocks noChangeArrowheads="1"/>
          </p:cNvSpPr>
          <p:nvPr/>
        </p:nvSpPr>
        <p:spPr bwMode="auto">
          <a:xfrm>
            <a:off x="8351838" y="4437063"/>
            <a:ext cx="576262" cy="468312"/>
          </a:xfrm>
          <a:prstGeom prst="wedgeRoundRectCallout">
            <a:avLst>
              <a:gd name="adj1" fmla="val -131819"/>
              <a:gd name="adj2" fmla="val 47625"/>
              <a:gd name="adj3" fmla="val 16667"/>
            </a:avLst>
          </a:prstGeom>
          <a:solidFill>
            <a:srgbClr val="862D00"/>
          </a:solidFill>
          <a:ln w="9525">
            <a:solidFill>
              <a:srgbClr val="862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3" y="26064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ОПРЕДЕЛИТЬ НАЗВАНИЕ СУБЪЕКТОВ РФ, УКАЗАННЫХ НА КАРТЕ, ИХ СТОЛИЦЫ.</a:t>
            </a:r>
          </a:p>
          <a:p>
            <a:r>
              <a:rPr lang="ru-RU" b="1" dirty="0" smtClean="0"/>
              <a:t>В КАКОМ ИЗ УКАЗАННЫХ СУБЪЕКТОВ НАИБОЛЬШАЯ ЧИСЛЕННОСТЬ НАСЕЛЕНИЯ, В КАКОМ – НАИМЕНЬШАЯ?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71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670714"/>
            <a:ext cx="8100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Ростовская обл., Ростов-на-Дону- наибольшая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Мурманская обл., Мурманск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Республика Коми, Сыктывкар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Республика Саха (Якутия), Якутск- наименьшая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Республика Бурятия, Улан-Удэ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Амурская обл., Благовещенск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Приморский край, Владивосток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Хабаровский край, Хабаровск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Чукотский АО, Анадырь - наименьшая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Камчатский край, Петропавловск-Камчатский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54461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48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3991" y="1412776"/>
            <a:ext cx="50658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>
                <a:solidFill>
                  <a:srgbClr val="002060"/>
                </a:solidFill>
              </a:rPr>
              <a:t>«Аналитическая»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0706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Станция №3</a:t>
            </a:r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6146" name="Picture 2" descr="C:\Documents and Settings\Администратор\Мои документы\Мои рисунки\Крайние точ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52" y="2996952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8108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719</Words>
  <Application>Microsoft Office PowerPoint</Application>
  <PresentationFormat>Экран (4:3)</PresentationFormat>
  <Paragraphs>331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ОБОБЩАЮЩИЙ УРОК ПО ТЕМЕ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 СХЕМУ  «ГОРОДА МИЛЛИОНЕРЫ»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ПО ТЕМЕ</dc:title>
  <cp:lastModifiedBy>adminn</cp:lastModifiedBy>
  <cp:revision>9</cp:revision>
  <dcterms:modified xsi:type="dcterms:W3CDTF">2013-03-12T16:44:19Z</dcterms:modified>
</cp:coreProperties>
</file>