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83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69" r:id="rId19"/>
    <p:sldId id="270" r:id="rId20"/>
    <p:sldId id="273" r:id="rId21"/>
    <p:sldId id="274" r:id="rId22"/>
    <p:sldId id="275" r:id="rId23"/>
    <p:sldId id="276" r:id="rId24"/>
    <p:sldId id="277" r:id="rId25"/>
    <p:sldId id="280" r:id="rId26"/>
    <p:sldId id="281" r:id="rId27"/>
    <p:sldId id="279" r:id="rId28"/>
    <p:sldId id="278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99"/>
    <a:srgbClr val="000099"/>
    <a:srgbClr val="ABDB7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B6612-165B-418E-9F15-E23DBDADCA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93919"/>
      </p:ext>
    </p:extLst>
  </p:cSld>
  <p:clrMapOvr>
    <a:masterClrMapping/>
  </p:clrMapOvr>
  <p:transition spd="med" advClick="0"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E300-21D7-43EC-8336-EF39E2CFCB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66663"/>
      </p:ext>
    </p:extLst>
  </p:cSld>
  <p:clrMapOvr>
    <a:masterClrMapping/>
  </p:clrMapOvr>
  <p:transition spd="med" advClick="0"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7B629-99B2-43EE-92AC-32A3589567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03446"/>
      </p:ext>
    </p:extLst>
  </p:cSld>
  <p:clrMapOvr>
    <a:masterClrMapping/>
  </p:clrMapOvr>
  <p:transition spd="med" advClick="0">
    <p:strip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E8A6B-5753-435B-8A9B-0C56138A02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74451"/>
      </p:ext>
    </p:extLst>
  </p:cSld>
  <p:clrMapOvr>
    <a:masterClrMapping/>
  </p:clrMapOvr>
  <p:transition spd="med" advClick="0">
    <p:strip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72D71-010E-4EE4-AF9B-5953300B6E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2110"/>
      </p:ext>
    </p:extLst>
  </p:cSld>
  <p:clrMapOvr>
    <a:masterClrMapping/>
  </p:clrMapOvr>
  <p:transition spd="med" advClick="0">
    <p:strip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1EE49-EC55-448B-905D-CCD441806E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53793"/>
      </p:ext>
    </p:extLst>
  </p:cSld>
  <p:clrMapOvr>
    <a:masterClrMapping/>
  </p:clrMapOvr>
  <p:transition spd="med" advClick="0">
    <p:strip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8C19-6794-42F1-95F1-C7CD3E5717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08743"/>
      </p:ext>
    </p:extLst>
  </p:cSld>
  <p:clrMapOvr>
    <a:masterClrMapping/>
  </p:clrMapOvr>
  <p:transition spd="med" advClick="0">
    <p:strip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6E40-02E4-4914-B079-BC2E01DFB6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47025"/>
      </p:ext>
    </p:extLst>
  </p:cSld>
  <p:clrMapOvr>
    <a:masterClrMapping/>
  </p:clrMapOvr>
  <p:transition spd="med" advClick="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996C4-9F49-4574-A4ED-FC0182BB8F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90379"/>
      </p:ext>
    </p:extLst>
  </p:cSld>
  <p:clrMapOvr>
    <a:masterClrMapping/>
  </p:clrMapOvr>
  <p:transition spd="med" advClick="0">
    <p:strip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65BC-9F1E-4D1E-93EC-84E021EFF4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4129"/>
      </p:ext>
    </p:extLst>
  </p:cSld>
  <p:clrMapOvr>
    <a:masterClrMapping/>
  </p:clrMapOvr>
  <p:transition spd="med" advClick="0">
    <p:strip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D0538-D75E-4439-88C0-D54AF1D2E9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41846"/>
      </p:ext>
    </p:extLst>
  </p:cSld>
  <p:clrMapOvr>
    <a:masterClrMapping/>
  </p:clrMapOvr>
  <p:transition spd="med" advClick="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DD2B5-0C57-44D4-8396-8F8B735264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2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0.xml"/><Relationship Id="rId18" Type="http://schemas.openxmlformats.org/officeDocument/2006/relationships/slide" Target="slide26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2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21.xml"/><Relationship Id="rId25" Type="http://schemas.openxmlformats.org/officeDocument/2006/relationships/slide" Target="slide23.xml"/><Relationship Id="rId2" Type="http://schemas.openxmlformats.org/officeDocument/2006/relationships/slide" Target="slide4.xml"/><Relationship Id="rId16" Type="http://schemas.openxmlformats.org/officeDocument/2006/relationships/slide" Target="slide16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24" Type="http://schemas.openxmlformats.org/officeDocument/2006/relationships/slide" Target="slide18.xml"/><Relationship Id="rId5" Type="http://schemas.openxmlformats.org/officeDocument/2006/relationships/slide" Target="slide7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10" Type="http://schemas.openxmlformats.org/officeDocument/2006/relationships/slide" Target="slide24.xml"/><Relationship Id="rId19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9.xml"/><Relationship Id="rId14" Type="http://schemas.openxmlformats.org/officeDocument/2006/relationships/slide" Target="slide25.xml"/><Relationship Id="rId22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2.xml"/><Relationship Id="rId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9657" y="5847655"/>
            <a:ext cx="5507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Егоркина Галина Константиновна,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учитель </a:t>
            </a:r>
            <a:r>
              <a:rPr lang="ru-RU" b="1" smtClean="0">
                <a:solidFill>
                  <a:schemeClr val="bg1"/>
                </a:solidFill>
              </a:rPr>
              <a:t>географии МБОУ </a:t>
            </a:r>
            <a:r>
              <a:rPr lang="ru-RU" b="1" dirty="0" smtClean="0">
                <a:solidFill>
                  <a:schemeClr val="bg1"/>
                </a:solidFill>
              </a:rPr>
              <a:t>СОШ №4 </a:t>
            </a:r>
            <a:r>
              <a:rPr lang="ru-RU" b="1" dirty="0" err="1" smtClean="0">
                <a:solidFill>
                  <a:schemeClr val="bg1"/>
                </a:solidFill>
              </a:rPr>
              <a:t>им.Нисанова</a:t>
            </a:r>
            <a:r>
              <a:rPr lang="ru-RU" b="1" dirty="0" smtClean="0">
                <a:solidFill>
                  <a:schemeClr val="bg1"/>
                </a:solidFill>
              </a:rPr>
              <a:t> Х.Д.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г.Пролетарска</a:t>
            </a:r>
            <a:r>
              <a:rPr lang="ru-RU" b="1" dirty="0" smtClean="0">
                <a:solidFill>
                  <a:schemeClr val="bg1"/>
                </a:solidFill>
              </a:rPr>
              <a:t> Ростовской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476672"/>
            <a:ext cx="4840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ВАСКО ДА ГАМА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988840"/>
            <a:ext cx="2847975" cy="3276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18858" y="1772816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КОРАБЛИ ЭТОГО ПУТЕШЕСТВЕННИКА, ОБОГНУВ МЫС ДОБРОЙ НАДЕЖДЫ, НАПРАВИЛИСЬ НА СЕВЕР ВДОЛЬ ПОБЕРЕЖЬЯ АФРИКИ.   </a:t>
            </a:r>
          </a:p>
          <a:p>
            <a:endParaRPr lang="ru-RU" sz="2400" b="1" dirty="0">
              <a:solidFill>
                <a:srgbClr val="0000FF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ЧЕРЕЗ ДЕВЯТЬ МЕСЯЦЕВ ПОСЛЕ НАЧАЛА ПЛАВАНИЯ, МАЙСКИМ ДНЁМ </a:t>
            </a:r>
            <a:r>
              <a:rPr lang="ru-RU" sz="2400" b="1" dirty="0" smtClean="0">
                <a:solidFill>
                  <a:srgbClr val="FF0066"/>
                </a:solidFill>
                <a:latin typeface="Georgia" pitchFamily="18" charset="0"/>
              </a:rPr>
              <a:t>1498 ГОДА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, ПРИБЫЛИ В ИНДИЙСКИЙ </a:t>
            </a:r>
            <a:r>
              <a:rPr lang="ru-RU" sz="2400" b="1" dirty="0" smtClean="0">
                <a:solidFill>
                  <a:srgbClr val="FF0066"/>
                </a:solidFill>
                <a:latin typeface="Georgia" pitchFamily="18" charset="0"/>
              </a:rPr>
              <a:t>ГОРОД КАЛИКУТ</a:t>
            </a:r>
            <a:endParaRPr lang="ru-RU" sz="2400" dirty="0"/>
          </a:p>
        </p:txBody>
      </p:sp>
      <p:sp>
        <p:nvSpPr>
          <p:cNvPr id="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1592" y="116632"/>
            <a:ext cx="647700" cy="86360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3" action="ppaction://hlinksldjump"/>
              </a:rPr>
              <a:t>2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8592629" y="6360050"/>
            <a:ext cx="521208" cy="4815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29358"/>
      </p:ext>
    </p:extLst>
  </p:cSld>
  <p:clrMapOvr>
    <a:masterClrMapping/>
  </p:clrMapOvr>
  <p:transition spd="med"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04664"/>
            <a:ext cx="6352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ХРИСТОФОР КОЛУМБ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916832"/>
            <a:ext cx="2651125" cy="3429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19872" y="1917032"/>
            <a:ext cx="547260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ЭТОТ ПУТЕШЕСТВЕННИК ОТКРЫЛ  АМЕРИКУ, САРГАССОВО МОРЕ,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БАГАМСКИЕ ОСТРОВА, КУБУ, ГАИТИ, АНТИЛЬСКИЕ ОСТРОВА, КАРИБСКОЕ МОРЕ.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САМОЙ СМЕРТИ КОЛУМБ БЫЛ УВЕРЕН, ЧТО НАШЁЛ ПУТЬ В ИНДИЮ.</a:t>
            </a:r>
          </a:p>
          <a:p>
            <a:pPr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75408" y="46103"/>
            <a:ext cx="647700" cy="8636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3" action="ppaction://hlinksldjump"/>
              </a:rPr>
              <a:t>3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677648" y="6334632"/>
            <a:ext cx="466352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38500"/>
      </p:ext>
    </p:extLst>
  </p:cSld>
  <p:clrMapOvr>
    <a:masterClrMapping/>
  </p:clrMapOvr>
  <p:transition spd="med"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0466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ФЕРНАН МАГЕЛЛАН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722" y="2060848"/>
            <a:ext cx="2335212" cy="2971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1916832"/>
            <a:ext cx="57606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ЭКСПЕДИЦИЯ, ОРГАНИЗОВАННАЯ ЭТИМ ПУТЕШЕСТВЕННИКОМ ДОКАЗАЛА, ЧТО:</a:t>
            </a:r>
            <a:b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-ЗЕМЛЯ ИМЕЕТ ФОРМУ ШАРА;</a:t>
            </a:r>
            <a:b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ВОДЫ НА ЗЕМЛЕ БОЛЬШЕ, ЧЕМ СУШИ;</a:t>
            </a:r>
            <a:b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ВСЕ ОКЕАНЫ СВЯЗАНЫ МЕЖДУ СОБОЙ И ОБРАЗУЮТ ЕДИНЫЙ МИРОВОЙ ОКЕАН.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16416" y="116632"/>
            <a:ext cx="647700" cy="863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3" action="ppaction://hlinksldjump"/>
              </a:rPr>
              <a:t>4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8605268" y="6391648"/>
            <a:ext cx="538732" cy="4663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35063"/>
      </p:ext>
    </p:extLst>
  </p:cSld>
  <p:clrMapOvr>
    <a:masterClrMapping/>
  </p:clrMapOvr>
  <p:transition spd="med"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04664"/>
            <a:ext cx="6275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АМЕРИГО ВЕСПУЧЧИ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веспучч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1"/>
          <a:stretch/>
        </p:blipFill>
        <p:spPr>
          <a:xfrm>
            <a:off x="467544" y="2060848"/>
            <a:ext cx="2873083" cy="3673625"/>
          </a:xfrm>
          <a:prstGeom prst="rect">
            <a:avLst/>
          </a:prstGeom>
          <a:noFill/>
          <a:ln w="28575" cap="flat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2060848"/>
            <a:ext cx="4896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ИТАЛЬЯНСКИЙ ПУТЕШЕСТВЕННИК ПРИШЕЛ К ВЫВОДУ, ЧТО ХРИСТОФОР КОЛУМБ ДОСТИГ НЕ ИНДИИ, А НЕИЗВЕСТНОЙ ОГРОМНОЙ СУШИ- НОВОГО СВЕТА.</a:t>
            </a:r>
            <a:endParaRPr lang="ru-RU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16416" y="188640"/>
            <a:ext cx="647700" cy="8636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3" action="ppaction://hlinksldjump"/>
              </a:rPr>
              <a:t>5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662084" y="6336792"/>
            <a:ext cx="466352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40724"/>
      </p:ext>
    </p:extLst>
  </p:cSld>
  <p:clrMapOvr>
    <a:masterClrMapping/>
  </p:clrMapOvr>
  <p:transition spd="med"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8084"/>
            <a:ext cx="3528392" cy="4693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067944" y="2636912"/>
            <a:ext cx="507568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sz="4400" b="1" dirty="0" smtClean="0"/>
              <a:t>ПОДОШЕЛ К АВСТРАЛИИ С ЮГА И УСТАНОВИЛ, ЧТО ЭТО МАТЕРИК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82044" y="332656"/>
            <a:ext cx="4822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</a:rPr>
              <a:t>АБЕЛЬ ТАСМАН</a:t>
            </a:r>
            <a:endParaRPr lang="ru-RU" sz="5400" b="1" dirty="0">
              <a:solidFill>
                <a:srgbClr val="000099"/>
              </a:solidFill>
            </a:endParaRPr>
          </a:p>
        </p:txBody>
      </p:sp>
      <p:sp>
        <p:nvSpPr>
          <p:cNvPr id="5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69153" y="116632"/>
            <a:ext cx="647700" cy="8636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4" action="ppaction://hlinksldjump"/>
              </a:rPr>
              <a:t>1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595645" y="6327461"/>
            <a:ext cx="521208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2044" y="332656"/>
            <a:ext cx="4305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</a:rPr>
              <a:t>ДЖЕЙМС КУК</a:t>
            </a:r>
            <a:endParaRPr lang="ru-RU" sz="5400" b="1" dirty="0">
              <a:solidFill>
                <a:srgbClr val="000099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5616" r="4531" b="4968"/>
          <a:stretch/>
        </p:blipFill>
        <p:spPr bwMode="auto">
          <a:xfrm>
            <a:off x="467544" y="1844824"/>
            <a:ext cx="3012165" cy="39574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779912" y="1556792"/>
            <a:ext cx="525658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/>
              <a:t>АНГЛИЙСКИЙ МОРЕПЛАВАТЕЛЬ, ДОКАЗАЛ, ЧТО НОВАЯ ЗЕЛАНДИЯ – ДВА ОСТРОВА, А НЕ ОДИН.</a:t>
            </a:r>
          </a:p>
          <a:p>
            <a:r>
              <a:rPr lang="ru-RU" sz="2800" b="1" dirty="0" smtClean="0"/>
              <a:t>ИЗУЧИЛ БОЛЬШОЙ БАРЬЕРНЫЙ РИФ.</a:t>
            </a:r>
          </a:p>
          <a:p>
            <a:r>
              <a:rPr lang="ru-RU" sz="2800" b="1" dirty="0" smtClean="0"/>
              <a:t>НАНЁС НА КАРТУ ТИХОГО ОКЕАНА СОТНИ НОВЫХ ОСТРОВОВ.</a:t>
            </a:r>
          </a:p>
          <a:p>
            <a:r>
              <a:rPr lang="ru-RU" sz="2800" b="1" dirty="0" smtClean="0"/>
              <a:t>НА ЮГЕ ОТКРЫЛ ГАВАЙСКИЕ ОСТРОВА, ЗДЕСЬ ТРАГИЧЕСКИ ПОГИБ.</a:t>
            </a:r>
            <a:endParaRPr lang="ru-RU" sz="2800" b="1" dirty="0"/>
          </a:p>
        </p:txBody>
      </p:sp>
      <p:sp>
        <p:nvSpPr>
          <p:cNvPr id="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796" y="116632"/>
            <a:ext cx="647700" cy="86360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3" action="ppaction://hlinksldjump"/>
              </a:rPr>
              <a:t>2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8622792" y="6418332"/>
            <a:ext cx="521208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2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12" y="319214"/>
            <a:ext cx="8365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НИКОЛАЙ МИКЛУХО-МАКЛАЙ</a:t>
            </a:r>
            <a:endParaRPr lang="ru-RU" sz="4800" b="1" dirty="0">
              <a:solidFill>
                <a:srgbClr val="000099"/>
              </a:solidFill>
            </a:endParaRPr>
          </a:p>
        </p:txBody>
      </p:sp>
      <p:pic>
        <p:nvPicPr>
          <p:cNvPr id="7" name="Picture 3" descr="макл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624428"/>
            <a:ext cx="2884756" cy="4320475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2348880"/>
            <a:ext cx="57606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ТАЛАНТЛИВЫЙ ИССЛЕДОВАТЕЛЬ ЖИЗНИ ПЕРВОБЫТНЫХ НАРОДОВ. БЫЛ ПРОСВЕТИТЕЛЕМ МНОГИХ ПЛЕМЕН, СРЕДИ КОТОРЫХ ЖИЛ. </a:t>
            </a:r>
          </a:p>
          <a:p>
            <a:r>
              <a:rPr lang="ru-RU" sz="2800" b="1" dirty="0" smtClean="0"/>
              <a:t>ВЫДАЮЩИЙСЯ ПУТЕШЕСТВЕННИК, ИССЛЕДОВАЛ О.НОВАЯ ГВИНЕЯ И ДРУГИЕ ОСТРОВА ТИХОГО ОКЕАНА.</a:t>
            </a:r>
            <a:endParaRPr lang="ru-RU" sz="2800" b="1" dirty="0"/>
          </a:p>
        </p:txBody>
      </p:sp>
      <p:sp>
        <p:nvSpPr>
          <p:cNvPr id="8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424" y="116632"/>
            <a:ext cx="647700" cy="8636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3" action="ppaction://hlinksldjump"/>
              </a:rPr>
              <a:t>3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677648" y="6358992"/>
            <a:ext cx="466352" cy="4663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8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7"/>
          <a:stretch/>
        </p:blipFill>
        <p:spPr bwMode="auto">
          <a:xfrm>
            <a:off x="251519" y="1844824"/>
            <a:ext cx="1991693" cy="245131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4"/>
          <a:stretch/>
        </p:blipFill>
        <p:spPr bwMode="auto">
          <a:xfrm>
            <a:off x="1619672" y="3789040"/>
            <a:ext cx="2016224" cy="244827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52850" y="1999712"/>
            <a:ext cx="5211638" cy="373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/>
              <a:t>В 1819 ГОДУ ЭКСПЕДИЦИЯ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/>
              <a:t> ПОД ИХ КОМАНДОВАНИЕМ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/>
              <a:t>НА ДВУХ ШЛЮПКАХ –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/>
              <a:t>«ВОСТОК» И «МИРНЫЙ»,-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/>
              <a:t>ОТПРАВИЛИСЬ ИЗ КРОНШТАДТА.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/>
              <a:t>В 1820 ГОДУ ОТКРЫЛИ ПОСЛЕДНИЙ МАТЕРИК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1823" y="404664"/>
            <a:ext cx="7950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М.ЛАЗАРЕВ, </a:t>
            </a:r>
          </a:p>
          <a:p>
            <a:r>
              <a:rPr lang="ru-RU" sz="4800" b="1" dirty="0">
                <a:solidFill>
                  <a:srgbClr val="000099"/>
                </a:solidFill>
              </a:rPr>
              <a:t> </a:t>
            </a:r>
            <a:r>
              <a:rPr lang="ru-RU" sz="4800" b="1" dirty="0" smtClean="0">
                <a:solidFill>
                  <a:srgbClr val="000099"/>
                </a:solidFill>
              </a:rPr>
              <a:t>                   Ф.БЕЛЛИНСГАУЗЕН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6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16788" y="188640"/>
            <a:ext cx="647700" cy="863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4" action="ppaction://hlinksldjump"/>
              </a:rPr>
              <a:t>4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640637" y="6463656"/>
            <a:ext cx="457155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9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700808"/>
            <a:ext cx="2952328" cy="40386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03848" y="1714398"/>
            <a:ext cx="5616625" cy="36107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dirty="0" smtClean="0">
                <a:solidFill>
                  <a:srgbClr val="FF0066"/>
                </a:solidFill>
              </a:rPr>
              <a:t>    </a:t>
            </a:r>
            <a:r>
              <a:rPr lang="ru-RU" sz="3600" b="1" dirty="0" smtClean="0"/>
              <a:t>НОРВЕЖСКИЙ ИССЛЕДОВАТЕЛЬ, НА ЭСКИМОССКИХ ЕЗДОВЫХ СОБАКАХ И ЛЁГКИХ САНЯХ В МЕХОВОЙ ОДЕЖДЕ ОТПРАВИЛСЯ  К ЮЖНОМУ ПОЛЮСУ И ДОСТИГ ЕГО 14 ДЕКАБРЯ 1911 ГОДА.</a:t>
            </a:r>
          </a:p>
          <a:p>
            <a:endParaRPr lang="ru-RU" sz="3600" b="1" dirty="0" smtClean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337303"/>
            <a:ext cx="4747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РУАЛ АМУНДСЕН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5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16416" y="188640"/>
            <a:ext cx="647700" cy="8636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3" action="ppaction://hlinksldjump"/>
              </a:rPr>
              <a:t>5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749284" y="6464945"/>
            <a:ext cx="394716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00px-AvHumbol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772816"/>
            <a:ext cx="2622964" cy="3672706"/>
          </a:xfrm>
          <a:prstGeom prst="rect">
            <a:avLst/>
          </a:prstGeom>
          <a:noFill/>
          <a:ln w="12700" cap="flat">
            <a:solidFill>
              <a:srgbClr val="339966"/>
            </a:solidFill>
            <a:prstDash val="dashDot"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1772816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ОПИСАЛ ПРИРОДУ ЮЖНОЙ АМЕРИКИ, СОЗДАЛ ПЕРВУЮ ГЕОЛОГИЧЕСКУЮ КАРТУ МАТЕРИКА, СОБРАЛ ГЕРБАРИЙ ИЗ 12 ТЫС. ВИДОВ РАСТЕНИЙ. ЕГО ИССЛЕДОВАНИЯ СРАВНИВАЮТ СО ВТОРЫМ ОТКРЫТИЕМ АМЕРИКИ.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42595" y="348033"/>
            <a:ext cx="6856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АЛЕКСАНДР ГУМБОЛЬДТ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5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3988" y="116632"/>
            <a:ext cx="647700" cy="8636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3" action="ppaction://hlinksldjump"/>
              </a:rPr>
              <a:t>1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772848" y="6393290"/>
            <a:ext cx="394344" cy="4815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25000">
              <a:srgbClr val="9CB86E"/>
            </a:gs>
            <a:gs pos="50000">
              <a:srgbClr val="DDEBCF"/>
            </a:gs>
            <a:gs pos="75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1275" y="404813"/>
            <a:ext cx="647700" cy="8636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392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00563" y="404813"/>
            <a:ext cx="647700" cy="86360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393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263" y="404813"/>
            <a:ext cx="647700" cy="8636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394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404813"/>
            <a:ext cx="647700" cy="863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6395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404813"/>
            <a:ext cx="647700" cy="8636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6398" name="AutoShape 2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1275" y="1773238"/>
            <a:ext cx="647700" cy="8636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/>
              <a:t>1</a:t>
            </a:r>
          </a:p>
        </p:txBody>
      </p:sp>
      <p:sp>
        <p:nvSpPr>
          <p:cNvPr id="16399" name="AutoShape 2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1275" y="3141663"/>
            <a:ext cx="647700" cy="8636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400" name="AutoShape 2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1275" y="4292600"/>
            <a:ext cx="647700" cy="8636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401" name="AutoShape 2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1275" y="5516563"/>
            <a:ext cx="647700" cy="8636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402" name="AutoShape 28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00563" y="1773238"/>
            <a:ext cx="647700" cy="86360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403" name="AutoShape 2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00563" y="3141663"/>
            <a:ext cx="647700" cy="86360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404" name="AutoShape 30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00563" y="4292600"/>
            <a:ext cx="647700" cy="86360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405" name="AutoShape 31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00563" y="5516563"/>
            <a:ext cx="647700" cy="86360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406" name="AutoShape 3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263" y="1773238"/>
            <a:ext cx="647700" cy="8636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407" name="AutoShape 33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263" y="3141663"/>
            <a:ext cx="647700" cy="8636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408" name="AutoShape 34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263" y="4292600"/>
            <a:ext cx="647700" cy="8636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409" name="AutoShape 35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263" y="5516563"/>
            <a:ext cx="647700" cy="8636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410" name="AutoShape 36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1773238"/>
            <a:ext cx="647700" cy="863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6411" name="AutoShape 37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3141663"/>
            <a:ext cx="647700" cy="863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6412" name="AutoShape 38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4292600"/>
            <a:ext cx="647700" cy="863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6413" name="AutoShape 39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5516563"/>
            <a:ext cx="647700" cy="863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6414" name="AutoShape 40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1773238"/>
            <a:ext cx="647700" cy="8636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6415" name="AutoShape 41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3141663"/>
            <a:ext cx="647700" cy="8636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6416" name="AutoShape 42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4292600"/>
            <a:ext cx="647700" cy="8636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6417" name="AutoShape 43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5516563"/>
            <a:ext cx="647700" cy="8636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</a:rPr>
              <a:t>5</a:t>
            </a:r>
          </a:p>
        </p:txBody>
      </p:sp>
      <p:sp useBgFill="1">
        <p:nvSpPr>
          <p:cNvPr id="16426" name="AutoShape 5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210300"/>
            <a:ext cx="720725" cy="647700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404813"/>
            <a:ext cx="3312368" cy="863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ОТКРЫТИЯ ДРЕВНОСТИ И СРЕДНЕВЕКОВЬЯ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74643" y="1773238"/>
            <a:ext cx="3312368" cy="8636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ВЕЛИКИЕ ГЕОГРАФИЧЕСКИЕ ОТКРЫТИЯ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09531" y="3172215"/>
            <a:ext cx="3312368" cy="86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В ПОИСКАХ ЮЖНОЙ ЗЕМЛИ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7644" y="4341813"/>
            <a:ext cx="3312368" cy="863600"/>
          </a:xfrm>
          <a:prstGeom prst="roundRect">
            <a:avLst/>
          </a:prstGeom>
          <a:solidFill>
            <a:srgbClr val="FF99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ИССЛЕДОВАНИЯ ВНУТРЕННИХ ЧАСТЕЙ МАТЕРИКОВ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51520" y="5516563"/>
            <a:ext cx="3312368" cy="863600"/>
          </a:xfrm>
          <a:prstGeom prst="roundRect">
            <a:avLst/>
          </a:prstGeom>
          <a:solidFill>
            <a:srgbClr val="FF99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ИССЛЕДОВАНИЯ ОКЕАНОВ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84920"/>
      </p:ext>
    </p:extLst>
  </p:cSld>
  <p:clrMapOvr>
    <a:masterClrMapping/>
  </p:clrMapOvr>
  <p:transition spd="med" advClick="0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1704"/>
            <a:ext cx="8458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ПЕТР СЕМЕНОВ-ТЯН-ШАНСКИЙ</a:t>
            </a:r>
            <a:endParaRPr lang="ru-RU" sz="4800" b="1" dirty="0">
              <a:solidFill>
                <a:srgbClr val="000099"/>
              </a:solidFill>
            </a:endParaRPr>
          </a:p>
        </p:txBody>
      </p:sp>
      <p:pic>
        <p:nvPicPr>
          <p:cNvPr id="5" name="Picture 3" descr="250px-Semyonov_by_Re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916832"/>
            <a:ext cx="2304256" cy="3622156"/>
          </a:xfrm>
          <a:prstGeom prst="rect">
            <a:avLst/>
          </a:prstGeom>
          <a:noFill/>
          <a:ln w="28575" cap="flat">
            <a:solidFill>
              <a:srgbClr val="FFCC00"/>
            </a:solidFill>
            <a:prstDash val="lgDash"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921412"/>
            <a:ext cx="54726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СОВЕРШИЛ ДВА ПУТЕШЕСТВИЯ В ТЯНЬ-ШАНЬ, СОСТАВИЛ СХЕМУ РЕЛЬЕФА И ВЫСОТНОЙ ПОЯСНОСТИ ЭТОЙ ГИГАНТСКОЙ ГОРНОЙ СИСТЕМЫ, ОТКРЫЛ ГОРНЫЕ ЛЕДНИКИ, ИССЛЕДОВАЛ ВЫСОКОГОРНОЕ ОЗЕРО ИССЫК-КУЛЬ.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60432" y="116632"/>
            <a:ext cx="647700" cy="86360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3" action="ppaction://hlinksldjump"/>
              </a:rPr>
              <a:t>2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466352" cy="4663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9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31704"/>
            <a:ext cx="7437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НИКОЛАЙ ПРЖЕВАЛЬСКИЙ</a:t>
            </a:r>
            <a:endParaRPr lang="ru-RU" sz="4800" b="1" dirty="0">
              <a:solidFill>
                <a:srgbClr val="000099"/>
              </a:solidFill>
            </a:endParaRPr>
          </a:p>
        </p:txBody>
      </p:sp>
      <p:pic>
        <p:nvPicPr>
          <p:cNvPr id="7" name="Picture 5" descr="Przewal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916832"/>
            <a:ext cx="2771145" cy="3745062"/>
          </a:xfrm>
          <a:prstGeom prst="rect">
            <a:avLst/>
          </a:prstGeom>
          <a:noFill/>
          <a:ln w="19050" cap="flat">
            <a:solidFill>
              <a:srgbClr val="339966"/>
            </a:solidFill>
            <a:prstDash val="dash"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1988840"/>
            <a:ext cx="51125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ОПИСАЛ И НАНЕС НА КАРТУ ТИБЕТСКОЕ НАГОРЬЕ, ПУСТЫНИ, ОЗЕРА, ИСТОКИ РЕК  ХУАНХЭ И ЯНЦЗЫ. </a:t>
            </a:r>
          </a:p>
          <a:p>
            <a:r>
              <a:rPr lang="ru-RU" sz="3200" b="1" dirty="0" smtClean="0"/>
              <a:t>ОСУЩЕСТВИЛ ПЯТЬ ЭКСПЕДИЦИЙ В ЦЕНТРАЛЬНУЮ АЗИЮ.</a:t>
            </a:r>
            <a:endParaRPr lang="ru-RU" sz="3200" dirty="0"/>
          </a:p>
        </p:txBody>
      </p:sp>
      <p:sp>
        <p:nvSpPr>
          <p:cNvPr id="8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95004" y="188640"/>
            <a:ext cx="647700" cy="8636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3" action="ppaction://hlinksldjump"/>
              </a:rPr>
              <a:t>3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718854" y="6464231"/>
            <a:ext cx="425146" cy="3937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331704"/>
            <a:ext cx="5861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ДАВИД ЛИВИНГСТОН</a:t>
            </a:r>
            <a:endParaRPr lang="ru-RU" sz="4800" b="1" dirty="0">
              <a:solidFill>
                <a:srgbClr val="000099"/>
              </a:solidFill>
            </a:endParaRPr>
          </a:p>
        </p:txBody>
      </p:sp>
      <p:pic>
        <p:nvPicPr>
          <p:cNvPr id="5" name="Picture 3" descr="180px-David_Living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770" y="1916832"/>
            <a:ext cx="2447950" cy="3670565"/>
          </a:xfrm>
          <a:prstGeom prst="rect">
            <a:avLst/>
          </a:prstGeom>
          <a:noFill/>
          <a:ln w="28575" cap="flat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1922872"/>
            <a:ext cx="54726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АНГЛИЙСКИЙ ВРАЧ И ПУТЕШЕСТВЕННИК- ПЕРЕСЕК ЮЖНУЮ АФРИКУ С ЗАПАДА НА ВОСТОК, ОСУЩЕСТВИЛ ПЛАВАНИЕ ПО РЕКЕ ЗАМБЕЗИ, ОТКРЫЛ НА НЕЙ ВОДОПАД ВИКТОРИЯ, ИССЛЕДОВАЛ ОЗЕРА НЬЯСА И ТАНГАНЬИКА, ОПИСАЛ МЕСТНЫЕ ВИДЫ РАСТЕНИЙ И ЖИВОТНЫХ.</a:t>
            </a:r>
            <a:endParaRPr lang="ru-RU" sz="2800" dirty="0"/>
          </a:p>
        </p:txBody>
      </p:sp>
      <p:sp>
        <p:nvSpPr>
          <p:cNvPr id="8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44780" y="116632"/>
            <a:ext cx="647700" cy="863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3" action="ppaction://hlinksldjump"/>
              </a:rPr>
              <a:t>4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8677648" y="6391648"/>
            <a:ext cx="466352" cy="4663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331704"/>
            <a:ext cx="5611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НИКОЛАЙ ВАВИЛОВ</a:t>
            </a:r>
            <a:endParaRPr lang="ru-RU" sz="4800" b="1" dirty="0">
              <a:solidFill>
                <a:srgbClr val="000099"/>
              </a:solidFill>
            </a:endParaRPr>
          </a:p>
        </p:txBody>
      </p:sp>
      <p:pic>
        <p:nvPicPr>
          <p:cNvPr id="6" name="Picture 3" descr="200px-Nikolai_Vavilov_NYW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213814"/>
            <a:ext cx="2881015" cy="3558336"/>
          </a:xfrm>
          <a:prstGeom prst="rect">
            <a:avLst/>
          </a:prstGeom>
          <a:noFill/>
          <a:ln w="28575" cap="flat">
            <a:solidFill>
              <a:srgbClr val="CC99FF"/>
            </a:solidFill>
            <a:prstDash val="dashDot"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2248993"/>
            <a:ext cx="51125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РОССИЙСКИЙ БОТАНИК, ВО ВРЕМЯ СВОИХ ЭКСПЕДИЦИЙ УСТАНОВИЛ ПРОИСХОЖДЕНИЕ НЕКОТОРЫХ КУЛЬТУРНЫХ РАСТЕНИЙ, РОДИНОЙ КОТОРЫХ ЯВЛЯЕТСЯ ЮЖНАЯ АМЕРИКА.</a:t>
            </a:r>
            <a:endParaRPr lang="ru-RU" sz="3200" dirty="0"/>
          </a:p>
        </p:txBody>
      </p:sp>
      <p:sp>
        <p:nvSpPr>
          <p:cNvPr id="7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13746" y="116632"/>
            <a:ext cx="647700" cy="8636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3" action="ppaction://hlinksldjump"/>
              </a:rPr>
              <a:t>5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658151" y="6463656"/>
            <a:ext cx="466352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355498"/>
            <a:ext cx="3863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ЭРИК РЫЖИЙ</a:t>
            </a:r>
            <a:endParaRPr lang="ru-RU" sz="4800" b="1" dirty="0">
              <a:solidFill>
                <a:srgbClr val="000099"/>
              </a:solidFill>
            </a:endParaRPr>
          </a:p>
        </p:txBody>
      </p:sp>
      <p:pic>
        <p:nvPicPr>
          <p:cNvPr id="7" name="Picture 3" descr="Эрик Рыж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772816"/>
            <a:ext cx="3118906" cy="4080173"/>
          </a:xfrm>
          <a:prstGeom prst="rect">
            <a:avLst/>
          </a:prstGeom>
          <a:noFill/>
          <a:ln w="28575" cap="flat">
            <a:solidFill>
              <a:srgbClr val="800000"/>
            </a:solidFill>
            <a:prstDash val="dash"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1612299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/>
              <a:t>ПЕРВЫМ ДОСТИГ СЕВЕРНОЙ АМЕРИКИ.</a:t>
            </a:r>
          </a:p>
          <a:p>
            <a:r>
              <a:rPr lang="ru-RU" sz="4000" b="1" dirty="0" smtClean="0"/>
              <a:t>ОТКРЫЛ ОСТРОВ ГРЕНЛАНДИЯ И ОСНОВАЛ ТАМ ПОСЕЛЕНИЯ</a:t>
            </a:r>
            <a:endParaRPr lang="ru-RU" sz="4000" dirty="0"/>
          </a:p>
        </p:txBody>
      </p:sp>
      <p:sp>
        <p:nvSpPr>
          <p:cNvPr id="8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60110" y="38830"/>
            <a:ext cx="647700" cy="8636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3" action="ppaction://hlinksldjump"/>
              </a:rPr>
              <a:t>1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713466" y="6408763"/>
            <a:ext cx="394344" cy="4585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620688"/>
            <a:ext cx="5856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РОБЕРТ ЭДВИН ПИРИ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7504" y="2276872"/>
            <a:ext cx="9036496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66"/>
                </a:solidFill>
              </a:rPr>
              <a:t>ДОБРАЛСЯ ДО СЕВЕРНОГО ПОЛЮСА </a:t>
            </a:r>
          </a:p>
          <a:p>
            <a:r>
              <a:rPr lang="ru-RU" sz="4400" b="1" dirty="0" smtClean="0">
                <a:solidFill>
                  <a:srgbClr val="000066"/>
                </a:solidFill>
              </a:rPr>
              <a:t>НА ОЛЕНЬИХ УПРЯЖКАХ. </a:t>
            </a:r>
          </a:p>
          <a:p>
            <a:r>
              <a:rPr lang="ru-RU" sz="4400" b="1" dirty="0" smtClean="0">
                <a:solidFill>
                  <a:srgbClr val="000066"/>
                </a:solidFill>
              </a:rPr>
              <a:t>7 СЕНТЯБРЯ 1908 ГОДА </a:t>
            </a:r>
          </a:p>
          <a:p>
            <a:r>
              <a:rPr lang="ru-RU" sz="4400" b="1" dirty="0" smtClean="0">
                <a:solidFill>
                  <a:srgbClr val="000066"/>
                </a:solidFill>
              </a:rPr>
              <a:t>НА СЕВЕРНОМ ПОЛЮСЕ</a:t>
            </a:r>
          </a:p>
          <a:p>
            <a:r>
              <a:rPr lang="ru-RU" sz="4400" b="1" dirty="0" smtClean="0">
                <a:solidFill>
                  <a:srgbClr val="000066"/>
                </a:solidFill>
              </a:rPr>
              <a:t>ВОДРУЗИЛ АМЕРИКАНСКИЙ ФЛАГ.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 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6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424" y="169188"/>
            <a:ext cx="647700" cy="86360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2" action="ppaction://hlinksldjump"/>
              </a:rPr>
              <a:t>2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686315" y="6472950"/>
            <a:ext cx="430534" cy="370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355498"/>
            <a:ext cx="4049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ВИТУС БЕРИНГ</a:t>
            </a:r>
            <a:endParaRPr lang="ru-RU" sz="4800" b="1" dirty="0">
              <a:solidFill>
                <a:srgbClr val="0000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5940152" y="1988840"/>
            <a:ext cx="2590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520" y="2175601"/>
            <a:ext cx="5472608" cy="297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 smtClean="0"/>
              <a:t>ОРГАНИЗАТОР ВЕЛИКОЙ СЕВЕРНОЙ ЭКСПЕДИЦИИ.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 smtClean="0"/>
              <a:t>В 1740 ГОДУ ПОВТОРИЛ ПУТЬ ДЕЖНЁВА, ДОСТИГНУВ СЕВЕРНОЙ АМЕРИКИ, И ОТКРЫЛ РЯД ОСТРОВОВ АЛЕУТСКОЙ ГРЯДЫ.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 smtClean="0"/>
              <a:t>ОПИСАЛ БЕРИНГОВ ПРОЛИВ</a:t>
            </a:r>
            <a:endParaRPr lang="ru-RU" sz="2800" b="1" dirty="0"/>
          </a:p>
        </p:txBody>
      </p:sp>
      <p:sp>
        <p:nvSpPr>
          <p:cNvPr id="7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16416" y="116632"/>
            <a:ext cx="647700" cy="8636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3" action="ppaction://hlinksldjump"/>
              </a:rPr>
              <a:t>3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8622792" y="6463656"/>
            <a:ext cx="521208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8800"/>
            <a:ext cx="3165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635896" y="1556792"/>
            <a:ext cx="547260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ПРОПЛЫЛ СЕВЕРНЫМ ЛЕДОВИТЫМ ОКЕАНОМ И ДОСТИГ ВОСТОЧНОГО</a:t>
            </a:r>
          </a:p>
          <a:p>
            <a:r>
              <a:rPr lang="ru-RU" sz="3200" b="1" dirty="0" smtClean="0"/>
              <a:t>МЫСА АЗИИ. </a:t>
            </a:r>
          </a:p>
          <a:p>
            <a:r>
              <a:rPr lang="ru-RU" sz="3200" b="1" dirty="0" smtClean="0"/>
              <a:t>ОТКРЫЛ ПРОЛИВ МЕЖДУ АЗИЕЙ И АМЕРИКОЙ, ПОЗДНЕЕ НАЗВАННОГО БЕРИНГОВЫМ.</a:t>
            </a:r>
            <a:br>
              <a:rPr lang="ru-RU" sz="3200" b="1" dirty="0" smtClean="0"/>
            </a:br>
            <a:r>
              <a:rPr lang="ru-RU" sz="3200" b="1" dirty="0" smtClean="0"/>
              <a:t>ПЕРВЫМ ОБОГНУЛ ЧУКОТСКИЙ</a:t>
            </a:r>
            <a:r>
              <a:rPr lang="ru-RU" sz="3200" b="1" dirty="0"/>
              <a:t> </a:t>
            </a:r>
            <a:r>
              <a:rPr lang="ru-RU" sz="3200" b="1" dirty="0" smtClean="0"/>
              <a:t>ПОЛУОСТРОВ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331704"/>
            <a:ext cx="4434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СЕМЕН ДЕЖНЕВ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16416" y="116632"/>
            <a:ext cx="647700" cy="863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3" action="ppaction://hlinksldjump"/>
              </a:rPr>
              <a:t>4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678342" y="6463656"/>
            <a:ext cx="430162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76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620687"/>
            <a:ext cx="4473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ГЕОРГИЙ СЕДОВ</a:t>
            </a:r>
            <a:endParaRPr lang="ru-RU" sz="4800" b="1" dirty="0">
              <a:solidFill>
                <a:srgbClr val="000099"/>
              </a:solidFill>
            </a:endParaRPr>
          </a:p>
        </p:txBody>
      </p:sp>
      <p:pic>
        <p:nvPicPr>
          <p:cNvPr id="6" name="Picture 3" descr="Sedov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05000"/>
            <a:ext cx="2971800" cy="3940175"/>
          </a:xfrm>
          <a:prstGeom prst="rect">
            <a:avLst/>
          </a:prstGeom>
          <a:noFill/>
          <a:ln w="19050" cap="flat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191006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/>
              <a:t>СМЕЛЫЙ ИССЛЕДОВАТЕЛЬ-ПОЛЯРНИК, КОТОРЫЙ ПОСВЯТИЛ СВОЮ ЖИЗНЬ ДЕЛУ ПОКОРЕНИЯ БЕЗГРАНИЧНЫХ ПРОСТОРОВ АРКТИКИ</a:t>
            </a:r>
            <a:endParaRPr lang="ru-RU" sz="3600" dirty="0"/>
          </a:p>
        </p:txBody>
      </p:sp>
      <p:sp>
        <p:nvSpPr>
          <p:cNvPr id="7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16416" y="158994"/>
            <a:ext cx="647700" cy="8636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4" action="ppaction://hlinksldjump"/>
              </a:rPr>
              <a:t>5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3" name="Управляющая кнопка: домой 2">
            <a:hlinkClick r:id="rId5" action="ppaction://hlinksldjump" highlightClick="1"/>
          </p:cNvPr>
          <p:cNvSpPr/>
          <p:nvPr/>
        </p:nvSpPr>
        <p:spPr>
          <a:xfrm>
            <a:off x="8640266" y="6364176"/>
            <a:ext cx="466724" cy="4663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457200"/>
            <a:ext cx="3581400" cy="563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922657"/>
            <a:ext cx="4525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ПОДВЕДЕМ ИТОГИ!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1883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420888"/>
            <a:ext cx="8892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ЭТОТ ДРЕВНЕГРЕЧЕСКИЙ УЧЕНЫЙ</a:t>
            </a:r>
          </a:p>
          <a:p>
            <a:r>
              <a:rPr lang="ru-RU" sz="3600" b="1" dirty="0" smtClean="0"/>
              <a:t> ВПЕРВЫЕ ПРИМЕНИЛ ТЕРМИН «ГЕОГРАФИЯ», ВЫЧИСЛИЛ РАЗМЕРЫ ЗЕМНОГО ШАРА  И ЭКВАТОРА, ВЫДЕЛИЛ КЛИМАТИЧЕСКИЕ ПОЯСА ЗЕМЛИ 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544910"/>
            <a:ext cx="3297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ЭРАТОСФЕН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24089" y="113110"/>
            <a:ext cx="647700" cy="8636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2" action="ppaction://hlinksldjump"/>
              </a:rPr>
              <a:t>1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621594" y="6463656"/>
            <a:ext cx="521208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8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703" y="1628800"/>
            <a:ext cx="8892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ЭТОТ ДРЕВНЕРИМСКИЙ УЧЕНЫЙ ВЕЛ АСТРОНОМИЧЕСКИЕ НАБЛЮДЕНИЯ, НАПИСАЛ ПОДРОБНОЕ РУКОВОДСТВО ПО КАРТОГРАФИИ «ГЕОГРАФИЯ», К КОТОРОМУ БЫЛО ПРИЛОЖЕНО 27 КАРТ, СРЕДИ КОТОРОЙ ПОДРОБНАЯ КАРТА ВСЕЙ ЗЕМЛИ, ВЫПОЛНЕННАЯ В ПРОЕКЦИИ, НАЗВАННОЙ ЕГО ИМЕНЕМ</a:t>
            </a:r>
          </a:p>
          <a:p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544909"/>
            <a:ext cx="6114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КЛАВДИЙ ПТОЛОМЕЙ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6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03483" y="77596"/>
            <a:ext cx="647700" cy="86360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2" action="ppaction://hlinksldjump"/>
              </a:rPr>
              <a:t>2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622792" y="6351511"/>
            <a:ext cx="521208" cy="50060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132856"/>
            <a:ext cx="86458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КАК НАЗЫВАЛИСЬ</a:t>
            </a:r>
          </a:p>
          <a:p>
            <a:r>
              <a:rPr lang="ru-RU" sz="3600" b="1" dirty="0" smtClean="0"/>
              <a:t>МОРСКОЙ ТОРГОВЫЙ ПУТЬ ОТ БАЛТИЙСКОГО ДО ЧЕРНОГО МОРЯ 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И ВОСТОЧНЫЙ ТОРГОВЫЙ ПУТЬ В КИТАЙ?</a:t>
            </a:r>
          </a:p>
          <a:p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76235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«ИЗ ВАРЯГ В ГРЕКИ»</a:t>
            </a:r>
          </a:p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ВЕЛИКИЙ ШЕЛКОВЫЙ ПУТЬ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96300" y="116632"/>
            <a:ext cx="647700" cy="8636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2" action="ppaction://hlinksldjump"/>
              </a:rPr>
              <a:t>3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622792" y="6299470"/>
            <a:ext cx="521208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2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3707" y="404664"/>
            <a:ext cx="4043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МАРКО ПОЛО </a:t>
            </a:r>
            <a:endParaRPr lang="ru-RU" sz="4800" b="1" dirty="0">
              <a:solidFill>
                <a:srgbClr val="000099"/>
              </a:solidFill>
            </a:endParaRPr>
          </a:p>
        </p:txBody>
      </p:sp>
      <p:pic>
        <p:nvPicPr>
          <p:cNvPr id="6" name="Picture 2" descr="пол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060848"/>
            <a:ext cx="3276600" cy="4424362"/>
          </a:xfrm>
          <a:noFill/>
          <a:ln w="19050" cap="flat">
            <a:solidFill>
              <a:schemeClr val="bg2"/>
            </a:solidFill>
            <a:prstDash val="sysDot"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35896" y="1974324"/>
            <a:ext cx="5400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b="1" dirty="0" smtClean="0"/>
              <a:t>   ЭТОТ ПУТЕШЕСТВЕННИК ОТКРЫЛ ВОСТОК ДЛЯ ЕВРОПЕЙЦЕВ, ПЕРВЫМ ПРОШЕЛ МОРСКИМ ПУТЕМ ИЗ КИТАЯ В ИТАЛИЮ. </a:t>
            </a:r>
          </a:p>
          <a:p>
            <a:pPr>
              <a:buFontTx/>
              <a:buNone/>
            </a:pPr>
            <a:r>
              <a:rPr lang="ru-RU" b="1" dirty="0"/>
              <a:t> </a:t>
            </a:r>
            <a:r>
              <a:rPr lang="ru-RU" b="1" dirty="0" smtClean="0"/>
              <a:t>   ЕГО ТРУД «ОПИСАНИЕ МИРА»-САМАЯ ИЗВЕСТНАЯ КНИГА ТОЙ ЭПОХИ</a:t>
            </a:r>
          </a:p>
        </p:txBody>
      </p:sp>
      <p:sp>
        <p:nvSpPr>
          <p:cNvPr id="8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796" y="116632"/>
            <a:ext cx="647700" cy="863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3" action="ppaction://hlinksldjump"/>
              </a:rPr>
              <a:t>4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8621600" y="6391648"/>
            <a:ext cx="521208" cy="4663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8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4730" y="404664"/>
            <a:ext cx="5961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АФАНАСИЙ НИКИТИН</a:t>
            </a:r>
            <a:endParaRPr lang="ru-RU" sz="4800" b="1" dirty="0">
              <a:solidFill>
                <a:srgbClr val="000099"/>
              </a:solidFill>
            </a:endParaRPr>
          </a:p>
        </p:txBody>
      </p:sp>
      <p:pic>
        <p:nvPicPr>
          <p:cNvPr id="8" name="Picture 3" descr="nikitiникитин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700808"/>
            <a:ext cx="3484562" cy="3814762"/>
          </a:xfrm>
          <a:noFill/>
          <a:ln w="19050" cap="flat">
            <a:solidFill>
              <a:srgbClr val="3366FF"/>
            </a:solidFill>
            <a:prstDash val="sysDot"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031754" y="1484784"/>
            <a:ext cx="4608512" cy="504056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РУССКИЙ ПУТЕШЕСТВЕННИК, КОТОРЫЙ ЗАДОЛГО ДО ВАСКО ДА ГАМЫ ПУТЕШЕСТВОВАЛ БЕРЕГАМИ ПОЛУОСТРОВА ИНДОСТАН. </a:t>
            </a:r>
            <a:br>
              <a:rPr lang="ru-RU" sz="2800" b="1" dirty="0" smtClean="0"/>
            </a:br>
            <a:r>
              <a:rPr lang="ru-RU" sz="2800" b="1" dirty="0" smtClean="0"/>
              <a:t>ПРОБЫВ В ИНДИИ ОКОЛО ЧЕТЫРЕХ ЛЕТ, ЗАПИСЫВАЛ ВСЕ, </a:t>
            </a:r>
            <a:r>
              <a:rPr lang="ru-RU" sz="2800" b="1" dirty="0"/>
              <a:t>Ч</a:t>
            </a:r>
            <a:r>
              <a:rPr lang="ru-RU" sz="2800" b="1" dirty="0" smtClean="0"/>
              <a:t>ТО СЛЫШАЛ И ВИДЕЛ. ПОЗДНЕЕ ЕГО ЗАПИСИ СОСТАВЯТ КНИГУ «ХОЖДЕНИЕ ЗА ТРИ МОРЯ».</a:t>
            </a:r>
          </a:p>
        </p:txBody>
      </p:sp>
      <p:sp>
        <p:nvSpPr>
          <p:cNvPr id="1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16416" y="188640"/>
            <a:ext cx="647700" cy="8636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hlinkClick r:id="rId4" action="ppaction://hlinksldjump"/>
              </a:rPr>
              <a:t>5</a:t>
            </a: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8612071" y="6404540"/>
            <a:ext cx="466352" cy="421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04" y="1916832"/>
            <a:ext cx="3219054" cy="3913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63888" y="1916832"/>
            <a:ext cx="52200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ЭТОТ ПУТЕШЕСТВЕННИК В 1487 ГОДУ ОБОГНУЛ САМУЮ ЮЖНУЮ ОКОНЕЧНОСТЬ АФРИКИ И НАЗВАЛ ЕЁ МЫСОМ БУРЬ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548679"/>
            <a:ext cx="60732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БАРТОЛОМЕУ ДИАШ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424" y="116879"/>
            <a:ext cx="647700" cy="8636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  <a:hlinkClick r:id="rId4" action="ppaction://hlinksldjump"/>
              </a:rPr>
              <a:t>1</a:t>
            </a:r>
            <a:endParaRPr lang="ru-RU" sz="3600" b="1" dirty="0" smtClean="0">
              <a:solidFill>
                <a:srgbClr val="000000"/>
              </a:solidFill>
            </a:endParaRPr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582294" y="6336792"/>
            <a:ext cx="521208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22835"/>
      </p:ext>
    </p:extLst>
  </p:cSld>
  <p:clrMapOvr>
    <a:masterClrMapping/>
  </p:clrMapOvr>
  <p:transition spd="med"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737</Words>
  <Application>Microsoft Office PowerPoint</Application>
  <PresentationFormat>Экран (4:3)</PresentationFormat>
  <Paragraphs>142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РУССКИЙ ПУТЕШЕСТВЕННИК, КОТОРЫЙ ЗАДОЛГО ДО ВАСКО ДА ГАМЫ ПУТЕШЕСТВОВАЛ БЕРЕГАМИ ПОЛУОСТРОВА ИНДОСТАН.  ПРОБЫВ В ИНДИИ ОКОЛО ЧЕТЫРЕХ ЛЕТ, ЗАПИСЫВАЛ ВСЕ, ЧТО СЛЫШАЛ И ВИДЕЛ. ПОЗДНЕЕ ЕГО ЗАПИСИ СОСТАВЯТ КНИГУ «ХОЖДЕНИЕ ЗА ТРИ МОРЯ».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adminn</cp:lastModifiedBy>
  <cp:revision>16</cp:revision>
  <dcterms:modified xsi:type="dcterms:W3CDTF">2013-03-12T16:38:46Z</dcterms:modified>
</cp:coreProperties>
</file>