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65" r:id="rId5"/>
    <p:sldId id="266" r:id="rId6"/>
    <p:sldId id="276" r:id="rId7"/>
    <p:sldId id="267" r:id="rId8"/>
    <p:sldId id="257" r:id="rId9"/>
    <p:sldId id="271" r:id="rId10"/>
    <p:sldId id="258" r:id="rId11"/>
    <p:sldId id="259" r:id="rId12"/>
    <p:sldId id="272" r:id="rId13"/>
    <p:sldId id="260" r:id="rId14"/>
    <p:sldId id="261" r:id="rId15"/>
    <p:sldId id="273" r:id="rId16"/>
    <p:sldId id="268" r:id="rId17"/>
    <p:sldId id="269" r:id="rId18"/>
    <p:sldId id="262" r:id="rId19"/>
    <p:sldId id="263" r:id="rId20"/>
    <p:sldId id="274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466A-789D-4CC1-96BE-63FE893B6361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ED8C-F7FB-4615-AD2E-96E7002A4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2.xml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5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Определение цены деления прибора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40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7 класс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Волкова Е. В.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ГБОУ школа 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№ 475 г.Санкт-Петербург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ятие показаний прибора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900" y="539750"/>
            <a:ext cx="3070048" cy="4286280"/>
          </a:xfrm>
        </p:spPr>
      </p:pic>
      <p:pic>
        <p:nvPicPr>
          <p:cNvPr id="5" name="Рисунок 4" descr="снятие показаний прибор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0" y="2006600"/>
            <a:ext cx="2886096" cy="4572032"/>
          </a:xfrm>
          <a:prstGeom prst="rect">
            <a:avLst/>
          </a:prstGeom>
        </p:spPr>
      </p:pic>
      <p:pic>
        <p:nvPicPr>
          <p:cNvPr id="6" name="Рисунок 5" descr="снятие показаний прибора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1100" y="539750"/>
            <a:ext cx="2678925" cy="4286280"/>
          </a:xfrm>
          <a:prstGeom prst="rect">
            <a:avLst/>
          </a:prstGeom>
        </p:spPr>
      </p:pic>
      <p:sp>
        <p:nvSpPr>
          <p:cNvPr id="10" name="Умножение 9"/>
          <p:cNvSpPr/>
          <p:nvPr/>
        </p:nvSpPr>
        <p:spPr>
          <a:xfrm>
            <a:off x="2260600" y="806450"/>
            <a:ext cx="4929222" cy="6858000"/>
          </a:xfrm>
          <a:prstGeom prst="mathMultiply">
            <a:avLst>
              <a:gd name="adj1" fmla="val 52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/>
          <p:cNvSpPr/>
          <p:nvPr/>
        </p:nvSpPr>
        <p:spPr>
          <a:xfrm>
            <a:off x="5214942" y="214290"/>
            <a:ext cx="4929222" cy="6858000"/>
          </a:xfrm>
          <a:prstGeom prst="mathMultiply">
            <a:avLst>
              <a:gd name="adj1" fmla="val 52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калы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1875"/>
          <a:stretch>
            <a:fillRect/>
          </a:stretch>
        </p:blipFill>
        <p:spPr>
          <a:xfrm>
            <a:off x="214283" y="285728"/>
            <a:ext cx="3357586" cy="6215106"/>
          </a:xfrm>
        </p:spPr>
      </p:pic>
      <p:sp>
        <p:nvSpPr>
          <p:cNvPr id="6" name="Овал 5"/>
          <p:cNvSpPr/>
          <p:nvPr/>
        </p:nvSpPr>
        <p:spPr>
          <a:xfrm>
            <a:off x="1643042" y="2357430"/>
            <a:ext cx="785818" cy="571504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43042" y="4071942"/>
            <a:ext cx="785818" cy="571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00232" y="2571744"/>
            <a:ext cx="785818" cy="185738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Содержимое 4" descr="Шкалы_thumb.jpg"/>
          <p:cNvPicPr>
            <a:picLocks noChangeAspect="1"/>
          </p:cNvPicPr>
          <p:nvPr/>
        </p:nvPicPr>
        <p:blipFill>
          <a:blip r:embed="rId3" cstate="print"/>
          <a:srcRect l="25639" t="35632" r="63628" b="32184"/>
          <a:stretch>
            <a:fillRect/>
          </a:stretch>
        </p:blipFill>
        <p:spPr>
          <a:xfrm>
            <a:off x="428596" y="642918"/>
            <a:ext cx="2857520" cy="5000660"/>
          </a:xfrm>
          <a:prstGeom prst="ellipse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714356"/>
            <a:ext cx="1133475" cy="58102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28604"/>
            <a:ext cx="3648075" cy="104775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571612"/>
            <a:ext cx="1104900" cy="58102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571744"/>
            <a:ext cx="3962400" cy="581025"/>
          </a:xfrm>
          <a:prstGeom prst="rect">
            <a:avLst/>
          </a:prstGeom>
          <a:noFill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357562"/>
            <a:ext cx="1343025" cy="581025"/>
          </a:xfrm>
          <a:prstGeom prst="rect">
            <a:avLst/>
          </a:prstGeom>
          <a:noFill/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619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657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571744"/>
            <a:ext cx="723900" cy="581025"/>
          </a:xfrm>
          <a:prstGeom prst="rect">
            <a:avLst/>
          </a:prstGeom>
          <a:noFill/>
        </p:spPr>
      </p:pic>
      <p:sp>
        <p:nvSpPr>
          <p:cNvPr id="29" name="Стрелка влево 28"/>
          <p:cNvSpPr/>
          <p:nvPr/>
        </p:nvSpPr>
        <p:spPr>
          <a:xfrm>
            <a:off x="2643174" y="4071942"/>
            <a:ext cx="571504" cy="42862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10" action="ppaction://hlinksldjump" highlightClick="1"/>
          </p:cNvPr>
          <p:cNvSpPr/>
          <p:nvPr/>
        </p:nvSpPr>
        <p:spPr>
          <a:xfrm>
            <a:off x="8528050" y="6451600"/>
            <a:ext cx="615950" cy="4064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93 L -0.00139 0.0745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71500" y="1117600"/>
            <a:ext cx="80899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Определение объема тела с помощью мензурки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калы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6563"/>
          <a:stretch>
            <a:fillRect/>
          </a:stretch>
        </p:blipFill>
        <p:spPr>
          <a:xfrm>
            <a:off x="5214942" y="285728"/>
            <a:ext cx="3309934" cy="6286544"/>
          </a:xfrm>
        </p:spPr>
      </p:pic>
      <p:pic>
        <p:nvPicPr>
          <p:cNvPr id="3" name="Содержимое 4" descr="Шкалы_thumb.jpg"/>
          <p:cNvPicPr>
            <a:picLocks noChangeAspect="1"/>
          </p:cNvPicPr>
          <p:nvPr/>
        </p:nvPicPr>
        <p:blipFill>
          <a:blip r:embed="rId3" cstate="print"/>
          <a:srcRect r="51875"/>
          <a:stretch>
            <a:fillRect/>
          </a:stretch>
        </p:blipFill>
        <p:spPr>
          <a:xfrm>
            <a:off x="571472" y="357166"/>
            <a:ext cx="3643337" cy="6215106"/>
          </a:xfrm>
          <a:prstGeom prst="rect">
            <a:avLst/>
          </a:prstGeom>
        </p:spPr>
      </p:pic>
      <p:sp>
        <p:nvSpPr>
          <p:cNvPr id="6" name="Блок-схема: магнитный диск 5"/>
          <p:cNvSpPr/>
          <p:nvPr/>
        </p:nvSpPr>
        <p:spPr>
          <a:xfrm>
            <a:off x="1071538" y="1214422"/>
            <a:ext cx="2428892" cy="2143140"/>
          </a:xfrm>
          <a:prstGeom prst="flowChartMagneticDisk">
            <a:avLst/>
          </a:prstGeom>
          <a:blipFill dpi="0" rotWithShape="1">
            <a:blip r:embed="rId4" cstate="print">
              <a:alphaModFix amt="30000"/>
            </a:blip>
            <a:srcRect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15900" dist="114300" dir="1680000" algn="ctr" rotWithShape="0">
              <a:srgbClr val="000000">
                <a:alpha val="7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5857884" y="3929066"/>
            <a:ext cx="2428892" cy="2143140"/>
          </a:xfrm>
          <a:prstGeom prst="flowChartMagneticDisk">
            <a:avLst/>
          </a:prstGeom>
          <a:blipFill dpi="0" rotWithShape="1">
            <a:blip r:embed="rId4" cstate="print">
              <a:alphaModFix amt="40000"/>
            </a:blip>
            <a:srcRect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15900" dist="114300" dir="1680000" algn="ctr" rotWithShape="0">
              <a:srgbClr val="000000">
                <a:alpha val="7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одержимое 4" descr="Шкалы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6563"/>
          <a:stretch>
            <a:fillRect/>
          </a:stretch>
        </p:blipFill>
        <p:spPr>
          <a:xfrm>
            <a:off x="0" y="228600"/>
            <a:ext cx="3309899" cy="6429420"/>
          </a:xfrm>
        </p:spPr>
      </p:pic>
      <p:sp>
        <p:nvSpPr>
          <p:cNvPr id="30" name="Блок-схема: магнитный диск 29"/>
          <p:cNvSpPr/>
          <p:nvPr/>
        </p:nvSpPr>
        <p:spPr>
          <a:xfrm>
            <a:off x="660400" y="4229100"/>
            <a:ext cx="2428892" cy="2143140"/>
          </a:xfrm>
          <a:prstGeom prst="flowChartMagneticDisk">
            <a:avLst/>
          </a:prstGeom>
          <a:blipFill dpi="0" rotWithShape="1">
            <a:blip r:embed="rId4" cstate="print">
              <a:alphaModFix amt="40000"/>
            </a:blip>
            <a:srcRect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15900" dist="114300" dir="1680000" algn="ctr" rotWithShape="0">
              <a:srgbClr val="000000">
                <a:alpha val="7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43042" y="2357430"/>
            <a:ext cx="785818" cy="571504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38300" y="4140200"/>
            <a:ext cx="785818" cy="571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27250" y="2584450"/>
            <a:ext cx="785818" cy="194628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714356"/>
            <a:ext cx="1133475" cy="58102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28604"/>
            <a:ext cx="3648075" cy="104775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571612"/>
            <a:ext cx="1104900" cy="58102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657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0800" y="2317750"/>
            <a:ext cx="723900" cy="581025"/>
          </a:xfrm>
          <a:prstGeom prst="rect">
            <a:avLst/>
          </a:prstGeom>
          <a:noFill/>
        </p:spPr>
      </p:pic>
      <p:sp>
        <p:nvSpPr>
          <p:cNvPr id="29" name="Стрелка влево 28"/>
          <p:cNvSpPr/>
          <p:nvPr/>
        </p:nvSpPr>
        <p:spPr>
          <a:xfrm>
            <a:off x="2660650" y="4184650"/>
            <a:ext cx="571504" cy="42862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5350" y="2317750"/>
            <a:ext cx="3962400" cy="581025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0800" y="3028950"/>
            <a:ext cx="1343025" cy="581025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6350" y="3740150"/>
            <a:ext cx="5049083" cy="606288"/>
          </a:xfrm>
          <a:prstGeom prst="rect">
            <a:avLst/>
          </a:prstGeom>
          <a:noFill/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6350" y="4629150"/>
            <a:ext cx="1343025" cy="581025"/>
          </a:xfrm>
          <a:prstGeom prst="rect">
            <a:avLst/>
          </a:prstGeom>
          <a:noFill/>
        </p:spPr>
      </p:pic>
      <p:sp>
        <p:nvSpPr>
          <p:cNvPr id="31" name="Управляющая кнопка: домой 30">
            <a:hlinkClick r:id="rId13" action="ppaction://hlinksldjump" highlightClick="1"/>
          </p:cNvPr>
          <p:cNvSpPr/>
          <p:nvPr/>
        </p:nvSpPr>
        <p:spPr>
          <a:xfrm>
            <a:off x="8528050" y="6451600"/>
            <a:ext cx="615950" cy="4064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00052 -0.193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438150" y="984250"/>
            <a:ext cx="8229600" cy="4089400"/>
          </a:xfrm>
        </p:spPr>
        <p:txBody>
          <a:bodyPr>
            <a:normAutofit/>
          </a:bodyPr>
          <a:lstStyle/>
          <a:p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Погрешность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измерения прибором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l01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40300"/>
            <a:ext cx="8470900" cy="1238250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60350" y="184150"/>
            <a:ext cx="86677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000" dirty="0" smtClean="0"/>
              <a:t>Никакой прибор не может измерить физическую величину абсолютно точно.</a:t>
            </a:r>
          </a:p>
          <a:p>
            <a:r>
              <a:rPr lang="ru-RU" sz="4000" b="1" i="1" dirty="0" smtClean="0"/>
              <a:t>Инструментальная</a:t>
            </a:r>
            <a:r>
              <a:rPr lang="ru-RU" sz="4000" dirty="0" smtClean="0"/>
              <a:t> </a:t>
            </a:r>
            <a:r>
              <a:rPr lang="ru-RU" sz="4000" b="1" i="1" dirty="0" smtClean="0"/>
              <a:t>погрешность измерения</a:t>
            </a:r>
            <a:r>
              <a:rPr lang="ru-RU" sz="4000" dirty="0" smtClean="0"/>
              <a:t> чаще всего составляет </a:t>
            </a:r>
            <a:r>
              <a:rPr lang="ru-RU" sz="4000" b="1" i="1" dirty="0" smtClean="0"/>
              <a:t>половину цены деления.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60350" y="139700"/>
            <a:ext cx="8712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 dirty="0" smtClean="0"/>
              <a:t>При использовании прибора человек тоже может допустить ошибку (</a:t>
            </a:r>
            <a:r>
              <a:rPr lang="ru-RU" sz="3600" b="1" i="1" dirty="0" smtClean="0"/>
              <a:t>визуальная погрешность измерения</a:t>
            </a:r>
            <a:r>
              <a:rPr lang="ru-RU" sz="3600" dirty="0" smtClean="0"/>
              <a:t>), которая тоже составляет половину цены деления прибора.</a:t>
            </a:r>
            <a:endParaRPr lang="ru-RU" sz="3600" dirty="0"/>
          </a:p>
        </p:txBody>
      </p:sp>
      <p:pic>
        <p:nvPicPr>
          <p:cNvPr id="11277" name="Picture 13" descr="01-06"/>
          <p:cNvPicPr>
            <a:picLocks noChangeAspect="1" noChangeArrowheads="1"/>
          </p:cNvPicPr>
          <p:nvPr/>
        </p:nvPicPr>
        <p:blipFill>
          <a:blip r:embed="rId3" cstate="print"/>
          <a:srcRect l="6564" t="6250" r="9042" b="6250"/>
          <a:stretch>
            <a:fillRect/>
          </a:stretch>
        </p:blipFill>
        <p:spPr bwMode="auto">
          <a:xfrm>
            <a:off x="4883150" y="3295650"/>
            <a:ext cx="4000500" cy="3111500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15900" y="3073400"/>
            <a:ext cx="48450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 dirty="0" smtClean="0"/>
              <a:t>В итоге </a:t>
            </a:r>
            <a:r>
              <a:rPr lang="ru-RU" sz="3600" b="1" i="1" dirty="0" smtClean="0"/>
              <a:t>абсолютная погрешность измерения </a:t>
            </a:r>
            <a:r>
              <a:rPr lang="ru-RU" sz="3600" dirty="0" smtClean="0"/>
              <a:t>прибором составляет </a:t>
            </a:r>
            <a:r>
              <a:rPr lang="ru-RU" sz="3600" b="1" i="1" dirty="0" smtClean="0"/>
              <a:t>одно деление.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мперметр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900" y="1250950"/>
            <a:ext cx="5481965" cy="5022850"/>
          </a:xfr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0"/>
            <a:ext cx="5895975" cy="14859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216150" y="2628900"/>
            <a:ext cx="6223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27200" y="3517900"/>
            <a:ext cx="6223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571750" y="4006850"/>
            <a:ext cx="711200" cy="2667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6650" y="1473200"/>
            <a:ext cx="2352675" cy="819150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4700" y="2317750"/>
            <a:ext cx="3289300" cy="768695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000" y="3117850"/>
            <a:ext cx="1800225" cy="819150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704850" y="6211669"/>
            <a:ext cx="5219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Погрешность измерения </a:t>
            </a:r>
            <a:r>
              <a:rPr lang="ru-RU" sz="2000" b="1" dirty="0" smtClean="0"/>
              <a:t> </a:t>
            </a:r>
            <a:r>
              <a:rPr lang="ru-RU" sz="2000" b="1" dirty="0"/>
              <a:t>-  </a:t>
            </a:r>
            <a:r>
              <a:rPr lang="el-GR" sz="3600" b="1" dirty="0"/>
              <a:t>Δ</a:t>
            </a:r>
            <a:r>
              <a:rPr lang="ru-RU" sz="3600" dirty="0"/>
              <a:t> </a:t>
            </a:r>
            <a:r>
              <a:rPr lang="ru-RU" sz="2000" dirty="0"/>
              <a:t>(дельта)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5994400" y="4006850"/>
            <a:ext cx="2735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dirty="0">
                <a:cs typeface="Arial" charset="0"/>
              </a:rPr>
              <a:t>Δ</a:t>
            </a:r>
            <a:r>
              <a:rPr lang="ru-RU" sz="3600" dirty="0">
                <a:cs typeface="Arial" charset="0"/>
              </a:rPr>
              <a:t> = </a:t>
            </a:r>
            <a:r>
              <a:rPr lang="en-US" sz="3600" dirty="0" smtClean="0">
                <a:cs typeface="Arial" charset="0"/>
              </a:rPr>
              <a:t>±</a:t>
            </a:r>
            <a:r>
              <a:rPr lang="ru-RU" sz="3600" dirty="0" smtClean="0"/>
              <a:t> 0,4 А</a:t>
            </a:r>
            <a:endParaRPr lang="el-GR" sz="3600" dirty="0"/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5949950" y="4806950"/>
            <a:ext cx="2735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cs typeface="Arial" charset="0"/>
              </a:rPr>
              <a:t> </a:t>
            </a:r>
            <a:r>
              <a:rPr lang="en-US" sz="3200" i="1" dirty="0" smtClean="0">
                <a:cs typeface="Arial" charset="0"/>
              </a:rPr>
              <a:t>I</a:t>
            </a:r>
            <a:r>
              <a:rPr lang="ru-RU" sz="3200" i="1" dirty="0" smtClean="0">
                <a:cs typeface="Arial" charset="0"/>
              </a:rPr>
              <a:t>= </a:t>
            </a:r>
            <a:r>
              <a:rPr lang="en-US" sz="3200" i="1" dirty="0" smtClean="0">
                <a:cs typeface="Arial" charset="0"/>
              </a:rPr>
              <a:t>6</a:t>
            </a:r>
            <a:r>
              <a:rPr lang="ru-RU" sz="3200" i="1" dirty="0" smtClean="0">
                <a:cs typeface="Arial" charset="0"/>
              </a:rPr>
              <a:t>,6А </a:t>
            </a:r>
            <a:r>
              <a:rPr lang="en-US" sz="3200" i="1" dirty="0" smtClean="0">
                <a:cs typeface="Arial" charset="0"/>
              </a:rPr>
              <a:t>±</a:t>
            </a:r>
            <a:r>
              <a:rPr lang="ru-RU" sz="3200" i="1" dirty="0" smtClean="0"/>
              <a:t> 0,4 А</a:t>
            </a:r>
            <a:endParaRPr lang="el-GR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4705 -0.09722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9722 L 0.07153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Вольтметр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900" y="1962150"/>
            <a:ext cx="4939659" cy="4525963"/>
          </a:xfr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27150" y="4984750"/>
            <a:ext cx="6223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04950" y="3829050"/>
            <a:ext cx="6223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349500" y="5118100"/>
            <a:ext cx="711200" cy="2667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" y="0"/>
            <a:ext cx="6057900" cy="148590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5450" y="1339850"/>
            <a:ext cx="3200400" cy="819150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3250" y="2273300"/>
            <a:ext cx="2905125" cy="81915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3251200"/>
            <a:ext cx="2009775" cy="81915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2914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5549900" y="4229100"/>
            <a:ext cx="2735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dirty="0">
                <a:cs typeface="Arial" charset="0"/>
              </a:rPr>
              <a:t>Δ</a:t>
            </a:r>
            <a:r>
              <a:rPr lang="ru-RU" sz="4000" dirty="0">
                <a:cs typeface="Arial" charset="0"/>
              </a:rPr>
              <a:t> = </a:t>
            </a:r>
            <a:r>
              <a:rPr lang="en-US" sz="4000" dirty="0" smtClean="0">
                <a:cs typeface="Arial" charset="0"/>
              </a:rPr>
              <a:t>±</a:t>
            </a:r>
            <a:r>
              <a:rPr lang="ru-RU" sz="4000" dirty="0" smtClean="0"/>
              <a:t> 40 В</a:t>
            </a:r>
            <a:endParaRPr lang="el-GR" sz="4000" dirty="0"/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5461000" y="5118100"/>
            <a:ext cx="337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cs typeface="Arial" charset="0"/>
              </a:rPr>
              <a:t> </a:t>
            </a:r>
            <a:r>
              <a:rPr lang="en-US" sz="3600" i="1" dirty="0" smtClean="0">
                <a:cs typeface="Arial" charset="0"/>
              </a:rPr>
              <a:t>U</a:t>
            </a:r>
            <a:r>
              <a:rPr lang="ru-RU" sz="3600" i="1" dirty="0" smtClean="0">
                <a:cs typeface="Arial" charset="0"/>
              </a:rPr>
              <a:t>= </a:t>
            </a:r>
            <a:r>
              <a:rPr lang="en-US" sz="3600" i="1" dirty="0" smtClean="0">
                <a:cs typeface="Arial" charset="0"/>
              </a:rPr>
              <a:t>240</a:t>
            </a:r>
            <a:r>
              <a:rPr lang="ru-RU" sz="3600" i="1" dirty="0" smtClean="0">
                <a:cs typeface="Arial" charset="0"/>
              </a:rPr>
              <a:t> В</a:t>
            </a:r>
            <a:r>
              <a:rPr lang="en-US" sz="3600" i="1" dirty="0" smtClean="0">
                <a:cs typeface="Arial" charset="0"/>
              </a:rPr>
              <a:t> ±</a:t>
            </a:r>
            <a:r>
              <a:rPr lang="ru-RU" sz="3600" i="1" dirty="0" smtClean="0"/>
              <a:t> 40 В</a:t>
            </a:r>
            <a:endParaRPr lang="el-GR" sz="3600" i="1" dirty="0"/>
          </a:p>
        </p:txBody>
      </p:sp>
      <p:sp>
        <p:nvSpPr>
          <p:cNvPr id="23" name="Управляющая кнопка: домой 22">
            <a:hlinkClick r:id="rId8" action="ppaction://hlinksldjump" highlightClick="1"/>
          </p:cNvPr>
          <p:cNvSpPr/>
          <p:nvPr/>
        </p:nvSpPr>
        <p:spPr>
          <a:xfrm>
            <a:off x="8528050" y="6451600"/>
            <a:ext cx="615950" cy="4064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1719 -0.09514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9514 L 0.02691 -0.114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317500"/>
            <a:ext cx="8756650" cy="6045200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Измерение физических величин. </a:t>
            </a:r>
            <a:r>
              <a:rPr lang="ru-RU" sz="24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lumMod val="75000"/>
                      <a:alpha val="40000"/>
                    </a:schemeClr>
                  </a:glow>
                </a:effectLst>
                <a:hlinkClick r:id="rId3" action="ppaction://hlinksldjump"/>
              </a:rPr>
              <a:t>(перейти)</a:t>
            </a:r>
            <a:endParaRPr lang="ru-RU" sz="3600" b="1" i="1" dirty="0">
              <a:ln w="50800"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lumMod val="75000"/>
                    <a:alpha val="40000"/>
                  </a:schemeClr>
                </a:glo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Пределы измерений и цена деления прибора.  </a:t>
            </a:r>
            <a:r>
              <a:rPr lang="ru-RU" sz="24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lumMod val="75000"/>
                      <a:alpha val="40000"/>
                    </a:schemeClr>
                  </a:glow>
                </a:effectLst>
                <a:hlinkClick r:id="rId4" action="ppaction://hlinksldjump"/>
              </a:rPr>
              <a:t>(перейти)</a:t>
            </a:r>
            <a:endParaRPr lang="ru-RU" sz="2400" b="1" i="1" dirty="0" smtClean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lumMod val="75000"/>
                    <a:alpha val="40000"/>
                  </a:schemeClr>
                </a:glo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Измерение объема жидкости с помощью мензурки </a:t>
            </a:r>
            <a:r>
              <a:rPr lang="ru-RU" sz="24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lumMod val="75000"/>
                      <a:alpha val="40000"/>
                    </a:schemeClr>
                  </a:glow>
                </a:effectLst>
                <a:hlinkClick r:id="rId5" action="ppaction://hlinksldjump"/>
              </a:rPr>
              <a:t>(перейти)</a:t>
            </a:r>
            <a:endParaRPr lang="ru-RU" sz="2400" b="1" i="1" dirty="0" smtClean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lumMod val="75000"/>
                    <a:alpha val="40000"/>
                  </a:schemeClr>
                </a:glo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Определение объема тела с помощью мензурки </a:t>
            </a:r>
            <a:r>
              <a:rPr lang="ru-RU" sz="24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lumMod val="75000"/>
                      <a:alpha val="40000"/>
                    </a:schemeClr>
                  </a:glow>
                </a:effectLst>
                <a:hlinkClick r:id="rId6" action="ppaction://hlinksldjump"/>
              </a:rPr>
              <a:t>(перейти)</a:t>
            </a:r>
            <a:endParaRPr lang="ru-RU" sz="3600" b="1" i="1" dirty="0" smtClean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lumMod val="75000"/>
                    <a:alpha val="40000"/>
                  </a:schemeClr>
                </a:glo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Погрешность измерения прибором </a:t>
            </a:r>
            <a:r>
              <a:rPr lang="ru-RU" sz="24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lumMod val="75000"/>
                      <a:alpha val="40000"/>
                    </a:schemeClr>
                  </a:glow>
                </a:effectLst>
                <a:hlinkClick r:id="rId7" action="ppaction://hlinksldjump"/>
              </a:rPr>
              <a:t>(перейти)</a:t>
            </a:r>
            <a:endParaRPr lang="ru-RU" sz="2400" b="1" i="1" dirty="0" smtClean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lumMod val="75000"/>
                    <a:alpha val="40000"/>
                  </a:schemeClr>
                </a:glo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Практическая работа </a:t>
            </a:r>
            <a:r>
              <a:rPr lang="ru-RU" sz="2400" b="1" i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lumMod val="75000"/>
                      <a:alpha val="40000"/>
                    </a:schemeClr>
                  </a:glow>
                </a:effectLst>
                <a:hlinkClick r:id="rId8" action="ppaction://hlinksldjump"/>
              </a:rPr>
              <a:t>(перейти)</a:t>
            </a:r>
            <a:endParaRPr lang="ru-RU" sz="3600" b="1" i="1" dirty="0" smtClean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lumMod val="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438150" y="984250"/>
            <a:ext cx="8229600" cy="40894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Практическая работа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" y="274638"/>
            <a:ext cx="86233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Определите цену деления и показания термометра с учетом погрешности измерения</a:t>
            </a:r>
            <a:endParaRPr lang="ru-RU" sz="3200" b="1" dirty="0">
              <a:ln w="5080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Содержимое 3" descr="шкалы термометров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4900" y="1606550"/>
            <a:ext cx="6934200" cy="5030468"/>
          </a:xfr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28050" y="6451600"/>
            <a:ext cx="615950" cy="4064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" y="274638"/>
            <a:ext cx="86233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Измерение физических величин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720000">
              <a:buFont typeface="Wingdings" pitchFamily="2" charset="2"/>
              <a:buChar char="Ø"/>
            </a:pPr>
            <a:r>
              <a:rPr lang="ru-RU" sz="4400" b="1" i="1" dirty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Числовые значения величин появляются в ходе измерений.</a:t>
            </a:r>
            <a:r>
              <a:rPr lang="ru-RU" sz="4400" b="1" dirty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ru-RU" sz="4400" b="1" i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720000">
              <a:buFont typeface="Wingdings" pitchFamily="2" charset="2"/>
              <a:buChar char="Ø"/>
            </a:pPr>
            <a:r>
              <a:rPr lang="ru-RU" sz="4400" b="1" i="1" dirty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Измерить</a:t>
            </a:r>
            <a:r>
              <a:rPr lang="ru-RU" sz="4400" b="1" dirty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значит сравнить с </a:t>
            </a:r>
            <a:r>
              <a:rPr lang="ru-RU" sz="4400" b="1" i="1" dirty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мерой</a:t>
            </a:r>
            <a:r>
              <a:rPr lang="ru-RU" sz="4400" b="1" dirty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то есть образцом для сравнения.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01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628650"/>
            <a:ext cx="2021417" cy="1516062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5900" y="184150"/>
            <a:ext cx="67119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720000"/>
            <a:r>
              <a:rPr lang="ru-RU" sz="3200" b="1" dirty="0">
                <a:ln w="50800"/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Мерой длины карандаша служат деления на линейке, а сама линейка является </a:t>
            </a:r>
            <a:r>
              <a:rPr lang="ru-RU" sz="3200" b="1" dirty="0" err="1" smtClean="0">
                <a:ln w="50800"/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измери-тельным</a:t>
            </a:r>
            <a:r>
              <a:rPr lang="ru-RU" sz="3200" b="1" dirty="0" smtClean="0">
                <a:ln w="50800"/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3200" b="1" dirty="0">
                <a:ln w="50800"/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прибором</a:t>
            </a:r>
            <a:r>
              <a:rPr lang="ru-RU" sz="3200" b="1" dirty="0" smtClean="0">
                <a:ln w="50800"/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</a:p>
          <a:p>
            <a:pPr indent="720000"/>
            <a:endParaRPr lang="ru-RU" sz="3200" b="1" dirty="0" smtClean="0">
              <a:solidFill>
                <a:srgbClr val="000099"/>
              </a:solidFill>
            </a:endParaRPr>
          </a:p>
          <a:p>
            <a:pPr indent="720000"/>
            <a:r>
              <a:rPr lang="ru-RU" sz="3200" b="1" dirty="0" smtClean="0">
                <a:ln w="50800"/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Мерой для массы служат гири, а прибором являются   весы.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</a:p>
          <a:p>
            <a:pPr indent="720000"/>
            <a:endParaRPr lang="ru-RU" sz="3200" b="1" dirty="0" smtClean="0">
              <a:solidFill>
                <a:srgbClr val="000099"/>
              </a:solidFill>
            </a:endParaRPr>
          </a:p>
          <a:p>
            <a:pPr indent="720000"/>
            <a:r>
              <a:rPr lang="ru-RU" sz="3200" b="1" dirty="0" smtClean="0">
                <a:ln w="50800"/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Мерой времени – положение стрелки на циферблате часов. </a:t>
            </a:r>
            <a:endParaRPr lang="ru-RU" sz="3200" b="1" dirty="0">
              <a:ln w="50800"/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5" descr="2071321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851150"/>
            <a:ext cx="3200400" cy="1312142"/>
          </a:xfrm>
          <a:prstGeom prst="rect">
            <a:avLst/>
          </a:prstGeom>
          <a:noFill/>
        </p:spPr>
      </p:pic>
      <p:pic>
        <p:nvPicPr>
          <p:cNvPr id="6" name="Picture 5" descr="slava0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50" y="4851400"/>
            <a:ext cx="2062096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spidomet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28675"/>
            <a:ext cx="2743200" cy="2600325"/>
          </a:xfrm>
          <a:prstGeom prst="rect">
            <a:avLst/>
          </a:prstGeom>
          <a:noFill/>
        </p:spPr>
      </p:pic>
      <p:pic>
        <p:nvPicPr>
          <p:cNvPr id="8198" name="Picture 6" descr="2288-01_s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836613"/>
            <a:ext cx="2049462" cy="2592387"/>
          </a:xfrm>
          <a:prstGeom prst="rect">
            <a:avLst/>
          </a:prstGeom>
          <a:noFill/>
        </p:spPr>
      </p:pic>
      <p:pic>
        <p:nvPicPr>
          <p:cNvPr id="8199" name="Picture 7" descr="slava0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868363"/>
            <a:ext cx="3168650" cy="2560637"/>
          </a:xfrm>
          <a:prstGeom prst="rect">
            <a:avLst/>
          </a:prstGeom>
          <a:noFill/>
        </p:spPr>
      </p:pic>
      <p:pic>
        <p:nvPicPr>
          <p:cNvPr id="8201" name="Picture 9" descr="ca7204180760246e15bc68a5e73e383e_fu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21100"/>
            <a:ext cx="2041525" cy="2732088"/>
          </a:xfrm>
          <a:prstGeom prst="rect">
            <a:avLst/>
          </a:prstGeom>
          <a:noFill/>
        </p:spPr>
      </p:pic>
      <p:pic>
        <p:nvPicPr>
          <p:cNvPr id="8203" name="Picture 11" descr="img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3741738"/>
            <a:ext cx="2663825" cy="2640012"/>
          </a:xfrm>
          <a:prstGeom prst="rect">
            <a:avLst/>
          </a:prstGeom>
          <a:noFill/>
        </p:spPr>
      </p:pic>
      <p:pic>
        <p:nvPicPr>
          <p:cNvPr id="8205" name="Picture 13" descr="9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3787775"/>
            <a:ext cx="3457575" cy="2593975"/>
          </a:xfrm>
          <a:prstGeom prst="rect">
            <a:avLst/>
          </a:prstGeom>
          <a:noFill/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68313" y="0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Измерительные приборы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350" y="717550"/>
            <a:ext cx="8712200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457200"/>
            <a:r>
              <a:rPr lang="ru-RU" sz="4800" b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 всех измерительных приборов есть шкала, которой необходимо уметь пользоваться. У каждой шкалы определяют пределы измерения (наименьшее и наибольшее значения) и цену деления.</a:t>
            </a:r>
            <a:endParaRPr lang="ru-RU" sz="4800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Управляющая кнопка: домой 9">
            <a:hlinkClick r:id="rId9" action="ppaction://hlinksldjump" highlightClick="1"/>
          </p:cNvPr>
          <p:cNvSpPr/>
          <p:nvPr/>
        </p:nvSpPr>
        <p:spPr>
          <a:xfrm>
            <a:off x="8528050" y="6451600"/>
            <a:ext cx="615950" cy="4064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71500" y="1117600"/>
            <a:ext cx="80899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Пределы измерения и цена деления прибора.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01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1517650"/>
            <a:ext cx="6889750" cy="5167312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15950" y="139700"/>
            <a:ext cx="8089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Пределы измерения прибора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94000" y="2139950"/>
            <a:ext cx="4995863" cy="2606675"/>
            <a:chOff x="1474" y="1071"/>
            <a:chExt cx="3147" cy="1642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H="1">
              <a:off x="1474" y="1344"/>
              <a:ext cx="24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>
              <a:off x="3826" y="1715"/>
              <a:ext cx="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3826" y="1715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2971" y="1071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верхний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3714" y="1435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/>
                <a:t>нижний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рмометр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2286016" cy="6462238"/>
          </a:xfrm>
        </p:spPr>
      </p:pic>
      <p:sp>
        <p:nvSpPr>
          <p:cNvPr id="5" name="TextBox 4"/>
          <p:cNvSpPr txBox="1"/>
          <p:nvPr/>
        </p:nvSpPr>
        <p:spPr>
          <a:xfrm>
            <a:off x="3071802" y="714356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Выбираем два ближайших оцифрованных деления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1857356" y="3214686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57356" y="3643314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71802" y="1785926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Вычитаем из большего значения физической величины меньшее.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335756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30</a:t>
            </a:r>
            <a:r>
              <a:rPr lang="ru-RU" sz="3200" dirty="0" smtClean="0">
                <a:latin typeface="Cambria Math"/>
                <a:ea typeface="Cambria Math"/>
              </a:rPr>
              <a:t>°</a:t>
            </a:r>
            <a:r>
              <a:rPr lang="ru-RU" sz="3200" dirty="0" smtClean="0"/>
              <a:t> С– 20</a:t>
            </a:r>
            <a:r>
              <a:rPr lang="ru-RU" sz="3200" dirty="0" smtClean="0">
                <a:latin typeface="Cambria Math"/>
                <a:ea typeface="Cambria Math"/>
              </a:rPr>
              <a:t>°</a:t>
            </a:r>
            <a:r>
              <a:rPr lang="ru-RU" sz="3200" dirty="0" smtClean="0"/>
              <a:t> С= 10</a:t>
            </a:r>
            <a:r>
              <a:rPr lang="ru-RU" sz="3200" dirty="0" smtClean="0">
                <a:latin typeface="Cambria Math"/>
                <a:ea typeface="Cambria Math"/>
              </a:rPr>
              <a:t>°С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3857628"/>
            <a:ext cx="5572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Подсчитываем число делений (промежутков между штрихами) от одного оцифрованного деления до другого.</a:t>
            </a:r>
            <a:endParaRPr lang="ru-RU" sz="3200" dirty="0"/>
          </a:p>
        </p:txBody>
      </p:sp>
      <p:sp>
        <p:nvSpPr>
          <p:cNvPr id="11" name="Овал 10"/>
          <p:cNvSpPr/>
          <p:nvPr/>
        </p:nvSpPr>
        <p:spPr>
          <a:xfrm>
            <a:off x="1000100" y="3357562"/>
            <a:ext cx="428628" cy="6429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3" descr="Термометр_thumb.jpg"/>
          <p:cNvPicPr>
            <a:picLocks noChangeAspect="1"/>
          </p:cNvPicPr>
          <p:nvPr/>
        </p:nvPicPr>
        <p:blipFill>
          <a:blip r:embed="rId3" cstate="print"/>
          <a:srcRect l="25000" t="47535" r="50000" b="40304"/>
          <a:stretch>
            <a:fillRect/>
          </a:stretch>
        </p:blipFill>
        <p:spPr>
          <a:xfrm>
            <a:off x="357158" y="2000240"/>
            <a:ext cx="2389926" cy="3286148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0628" y="585789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делений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1785926"/>
            <a:ext cx="55721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 Делим разность величин на число делений между ними. Получаем цену деления прибора.</a:t>
            </a:r>
            <a:endParaRPr lang="ru-RU" sz="32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14752"/>
            <a:ext cx="4572032" cy="143291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143512"/>
            <a:ext cx="5915025" cy="11144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82650" y="139700"/>
            <a:ext cx="782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Определение цены деления прибора.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8528050" y="6451600"/>
            <a:ext cx="615950" cy="4064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0.00209 -0.38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16093 -0.665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1"/>
      <p:bldP spid="8" grpId="2"/>
      <p:bldP spid="9" grpId="0"/>
      <p:bldP spid="9" grpId="1"/>
      <p:bldP spid="10" grpId="0"/>
      <p:bldP spid="10" grpId="1"/>
      <p:bldP spid="11" grpId="0" animBg="1"/>
      <p:bldP spid="13" grpId="0"/>
      <p:bldP spid="1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71500" y="1117600"/>
            <a:ext cx="80899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Измерение объема жидкости с помощью мензурки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Comic Sans MS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340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Определение цены деления прибора</vt:lpstr>
      <vt:lpstr>Слайд 2</vt:lpstr>
      <vt:lpstr>Измерение физических величин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Погрешность измерения прибором</vt:lpstr>
      <vt:lpstr>Слайд 16</vt:lpstr>
      <vt:lpstr>Слайд 17</vt:lpstr>
      <vt:lpstr>Слайд 18</vt:lpstr>
      <vt:lpstr>Слайд 19</vt:lpstr>
      <vt:lpstr>Практическая работа</vt:lpstr>
      <vt:lpstr>Определите цену деления и показания термометра с учетом погрешности измерения</vt:lpstr>
    </vt:vector>
  </TitlesOfParts>
  <Company>shkola475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цены деления прибора</dc:title>
  <dc:creator>Волкова</dc:creator>
  <cp:lastModifiedBy>Волкова</cp:lastModifiedBy>
  <cp:revision>32</cp:revision>
  <dcterms:created xsi:type="dcterms:W3CDTF">2011-09-11T11:31:01Z</dcterms:created>
  <dcterms:modified xsi:type="dcterms:W3CDTF">2013-06-23T12:09:08Z</dcterms:modified>
</cp:coreProperties>
</file>