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23"/>
  </p:handoutMasterIdLst>
  <p:sldIdLst>
    <p:sldId id="256" r:id="rId2"/>
    <p:sldId id="257" r:id="rId3"/>
    <p:sldId id="269" r:id="rId4"/>
    <p:sldId id="270" r:id="rId5"/>
    <p:sldId id="258" r:id="rId6"/>
    <p:sldId id="271" r:id="rId7"/>
    <p:sldId id="259" r:id="rId8"/>
    <p:sldId id="272" r:id="rId9"/>
    <p:sldId id="260" r:id="rId10"/>
    <p:sldId id="273" r:id="rId11"/>
    <p:sldId id="261" r:id="rId12"/>
    <p:sldId id="274" r:id="rId13"/>
    <p:sldId id="262" r:id="rId14"/>
    <p:sldId id="275" r:id="rId15"/>
    <p:sldId id="263" r:id="rId16"/>
    <p:sldId id="276" r:id="rId17"/>
    <p:sldId id="264" r:id="rId18"/>
    <p:sldId id="277" r:id="rId19"/>
    <p:sldId id="265" r:id="rId20"/>
    <p:sldId id="278" r:id="rId21"/>
    <p:sldId id="26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1A03"/>
    <a:srgbClr val="009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7" autoAdjust="0"/>
  </p:normalViewPr>
  <p:slideViewPr>
    <p:cSldViewPr>
      <p:cViewPr varScale="1">
        <p:scale>
          <a:sx n="87" d="100"/>
          <a:sy n="87" d="100"/>
        </p:scale>
        <p:origin x="1092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8A362-EE96-4DE8-9F9E-77167698C8EF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56CBC-D44F-4CDA-BFE3-7AEF966A9F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595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A7F6-AD5A-46CF-8627-57804A6EC052}" type="datetimeFigureOut">
              <a:rPr lang="ru-RU" smtClean="0"/>
              <a:pPr/>
              <a:t>21.12.2014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FD85-A293-4776-A948-691D4F2AD8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A7F6-AD5A-46CF-8627-57804A6EC052}" type="datetimeFigureOut">
              <a:rPr lang="ru-RU" smtClean="0"/>
              <a:pPr/>
              <a:t>21.12.2014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FD85-A293-4776-A948-691D4F2AD8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A7F6-AD5A-46CF-8627-57804A6EC052}" type="datetimeFigureOut">
              <a:rPr lang="ru-RU" smtClean="0"/>
              <a:pPr/>
              <a:t>21.12.2014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FD85-A293-4776-A948-691D4F2AD8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A7F6-AD5A-46CF-8627-57804A6EC052}" type="datetimeFigureOut">
              <a:rPr lang="ru-RU" smtClean="0"/>
              <a:pPr/>
              <a:t>21.12.2014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FD85-A293-4776-A948-691D4F2AD8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A7F6-AD5A-46CF-8627-57804A6EC052}" type="datetimeFigureOut">
              <a:rPr lang="ru-RU" smtClean="0"/>
              <a:pPr/>
              <a:t>21.12.2014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7ACFD85-A293-4776-A948-691D4F2AD8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A7F6-AD5A-46CF-8627-57804A6EC052}" type="datetimeFigureOut">
              <a:rPr lang="ru-RU" smtClean="0"/>
              <a:pPr/>
              <a:t>21.12.2014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FD85-A293-4776-A948-691D4F2AD8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A7F6-AD5A-46CF-8627-57804A6EC052}" type="datetimeFigureOut">
              <a:rPr lang="ru-RU" smtClean="0"/>
              <a:pPr/>
              <a:t>21.12.2014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FD85-A293-4776-A948-691D4F2AD8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A7F6-AD5A-46CF-8627-57804A6EC052}" type="datetimeFigureOut">
              <a:rPr lang="ru-RU" smtClean="0"/>
              <a:pPr/>
              <a:t>21.12.2014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FD85-A293-4776-A948-691D4F2AD8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A7F6-AD5A-46CF-8627-57804A6EC052}" type="datetimeFigureOut">
              <a:rPr lang="ru-RU" smtClean="0"/>
              <a:pPr/>
              <a:t>21.12.2014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FD85-A293-4776-A948-691D4F2AD8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A7F6-AD5A-46CF-8627-57804A6EC052}" type="datetimeFigureOut">
              <a:rPr lang="ru-RU" smtClean="0"/>
              <a:pPr/>
              <a:t>21.12.2014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FD85-A293-4776-A948-691D4F2AD8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A7F6-AD5A-46CF-8627-57804A6EC052}" type="datetimeFigureOut">
              <a:rPr lang="ru-RU" smtClean="0"/>
              <a:pPr/>
              <a:t>21.12.2014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FD85-A293-4776-A948-691D4F2AD8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D8AA7F6-AD5A-46CF-8627-57804A6EC052}" type="datetimeFigureOut">
              <a:rPr lang="ru-RU" smtClean="0"/>
              <a:pPr/>
              <a:t>21.12.2014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7ACFD85-A293-4776-A948-691D4F2AD8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6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17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143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142852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МОУ ДОД «ЦДОД» Заводского района г. Саратова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7891" y="2399437"/>
            <a:ext cx="66996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 называется этот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инструмент?</a:t>
            </a:r>
          </a:p>
        </p:txBody>
      </p:sp>
      <p:pic>
        <p:nvPicPr>
          <p:cNvPr id="6" name="Звук с компакт-диска 5">
            <a:hlinkClick r:id="" action="ppaction://media"/>
          </p:cNvPr>
          <p:cNvPicPr>
            <a:picLocks noRot="1" noChangeAspect="1"/>
          </p:cNvPicPr>
          <p:nvPr>
            <a:audioCd>
              <a:st track="1"/>
              <a:end track="2" time="165"/>
            </a:audioCd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Звук с компакт-диска 6">
            <a:hlinkClick r:id="" action="ppaction://media"/>
          </p:cNvPr>
          <p:cNvPicPr>
            <a:picLocks noRot="1" noChangeAspect="1"/>
          </p:cNvPicPr>
          <p:nvPr>
            <a:audioCd>
              <a:st track="1"/>
              <a:end track="1" time="166"/>
            </a:audioCd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6149403"/>
            <a:ext cx="3419872" cy="4998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52120" y="6041016"/>
            <a:ext cx="41399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</a:rPr>
              <a:t>Автор презентации  </a:t>
            </a:r>
            <a:endParaRPr lang="ru-RU" sz="1600" dirty="0" smtClean="0">
              <a:solidFill>
                <a:srgbClr val="FFFF00"/>
              </a:solidFill>
            </a:endParaRPr>
          </a:p>
          <a:p>
            <a:r>
              <a:rPr lang="ru-RU" sz="1600" dirty="0" smtClean="0">
                <a:solidFill>
                  <a:srgbClr val="FFFF00"/>
                </a:solidFill>
              </a:rPr>
              <a:t>педагог </a:t>
            </a:r>
            <a:r>
              <a:rPr lang="ru-RU" sz="1600" dirty="0" smtClean="0">
                <a:solidFill>
                  <a:srgbClr val="FFFF00"/>
                </a:solidFill>
              </a:rPr>
              <a:t>дополнительного образования</a:t>
            </a:r>
          </a:p>
          <a:p>
            <a:r>
              <a:rPr lang="ru-RU" sz="1600" dirty="0" smtClean="0">
                <a:solidFill>
                  <a:srgbClr val="FFFF00"/>
                </a:solidFill>
              </a:rPr>
              <a:t>Федотов Игорь Юрьевич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10751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5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4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39155" y="692696"/>
            <a:ext cx="4937128" cy="324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4725144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ПАНДЕЙРА</a:t>
            </a:r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 – </a:t>
            </a:r>
            <a:r>
              <a:rPr lang="ru-RU" dirty="0">
                <a:solidFill>
                  <a:srgbClr val="C00000"/>
                </a:solidFill>
                <a:cs typeface="Times New Roman" pitchFamily="18" charset="0"/>
              </a:rPr>
              <a:t>бразильский ударный музыкальный инструмент из семейства </a:t>
            </a:r>
            <a:r>
              <a:rPr lang="ru-RU" dirty="0" err="1">
                <a:solidFill>
                  <a:srgbClr val="C00000"/>
                </a:solidFill>
                <a:cs typeface="Times New Roman" pitchFamily="18" charset="0"/>
              </a:rPr>
              <a:t>идиофонов</a:t>
            </a:r>
            <a:r>
              <a:rPr lang="ru-RU" dirty="0">
                <a:solidFill>
                  <a:srgbClr val="C00000"/>
                </a:solidFill>
                <a:cs typeface="Times New Roman" pitchFamily="18" charset="0"/>
              </a:rPr>
              <a:t>, состоящий из четырехугольной деревянной рамки и срединной планки, переходящей в ручку. Между боковыми рамками и планкой помещены </a:t>
            </a:r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  4-8 </a:t>
            </a:r>
            <a:r>
              <a:rPr lang="ru-RU" dirty="0">
                <a:solidFill>
                  <a:srgbClr val="C00000"/>
                </a:solidFill>
                <a:cs typeface="Times New Roman" pitchFamily="18" charset="0"/>
              </a:rPr>
              <a:t>пар тарелочек на металлических стержнях. Звук извлекается встряхиванием.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048627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3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87927" y="404664"/>
            <a:ext cx="6168146" cy="396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4500570"/>
            <a:ext cx="78581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называется этот инструмент?</a:t>
            </a:r>
          </a:p>
          <a:p>
            <a:pPr lvl="6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трещотка</a:t>
            </a:r>
          </a:p>
          <a:p>
            <a:pPr lvl="6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коробочка</a:t>
            </a:r>
          </a:p>
          <a:p>
            <a:pPr lvl="6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пандейра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3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61333" y="548680"/>
            <a:ext cx="5046665" cy="324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4077072"/>
            <a:ext cx="78581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КОРОБОЧКА</a:t>
            </a:r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 – один </a:t>
            </a:r>
            <a:r>
              <a:rPr lang="ru-RU" dirty="0">
                <a:solidFill>
                  <a:srgbClr val="C00000"/>
                </a:solidFill>
                <a:cs typeface="Times New Roman" pitchFamily="18" charset="0"/>
              </a:rPr>
              <a:t>из самых распространённых ударных музыкальных инструментов с неопределённой высотой звучания. Звучание инструмента </a:t>
            </a:r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–  </a:t>
            </a:r>
            <a:r>
              <a:rPr lang="ru-RU" dirty="0">
                <a:solidFill>
                  <a:srgbClr val="C00000"/>
                </a:solidFill>
                <a:cs typeface="Times New Roman" pitchFamily="18" charset="0"/>
              </a:rPr>
              <a:t>характерный цокающий звук</a:t>
            </a:r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.</a:t>
            </a:r>
            <a:endParaRPr lang="ru-RU" dirty="0">
              <a:solidFill>
                <a:srgbClr val="C00000"/>
              </a:solidFill>
              <a:cs typeface="Times New Roman" pitchFamily="18" charset="0"/>
            </a:endParaRPr>
          </a:p>
          <a:p>
            <a:pPr indent="457200" algn="just"/>
            <a:r>
              <a:rPr lang="ru-RU" dirty="0">
                <a:solidFill>
                  <a:srgbClr val="C00000"/>
                </a:solidFill>
                <a:cs typeface="Times New Roman" pitchFamily="18" charset="0"/>
              </a:rPr>
              <a:t>Представляет собой прямоугольный брусок звонкого, хорошо высушенного дерева. Верхняя граница бруска слегка скруглена. С одной стороны, ближе к верхней части бруска, выдолблена глубокая щель шириной около 1 см. На инструменте играют деревянными или пластиковыми палочками. В зависимости от размера коробочки, звук может быть выше или </a:t>
            </a:r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ниже.</a:t>
            </a:r>
            <a:endParaRPr lang="ru-RU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861510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4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40562" y="476672"/>
            <a:ext cx="6120000" cy="40843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4786322"/>
            <a:ext cx="8286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называется этот инструмент?</a:t>
            </a:r>
          </a:p>
          <a:p>
            <a:pPr lvl="7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трещотка</a:t>
            </a:r>
          </a:p>
          <a:p>
            <a:pPr lvl="7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коса</a:t>
            </a:r>
          </a:p>
          <a:p>
            <a:pPr lvl="7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рубель</a:t>
            </a:r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4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73140" y="476672"/>
            <a:ext cx="4854839" cy="324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2350" y="4005064"/>
            <a:ext cx="81764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РУБЕЛЬ</a:t>
            </a:r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 – </a:t>
            </a:r>
            <a:r>
              <a:rPr lang="ru-RU" dirty="0">
                <a:solidFill>
                  <a:srgbClr val="C00000"/>
                </a:solidFill>
                <a:cs typeface="Times New Roman" pitchFamily="18" charset="0"/>
              </a:rPr>
              <a:t>предмет домашнего быта, который в старину русские женщины использовали для выколачивания (стирки) и глажения белья после неё. </a:t>
            </a:r>
            <a:endParaRPr lang="ru-RU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indent="457200" algn="just"/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Рубель </a:t>
            </a:r>
            <a:r>
              <a:rPr lang="ru-RU" dirty="0">
                <a:solidFill>
                  <a:srgbClr val="C00000"/>
                </a:solidFill>
                <a:cs typeface="Times New Roman" pitchFamily="18" charset="0"/>
              </a:rPr>
              <a:t>использовали также в качестве музыкального инструмента. В отличие от бытовых рубелей, музыкальные в одной из боковых торцевых сторон имели высверленную резонаторную полость (не сквозную). Кроме того, музыкальный рубель менее длинный, а рубцы его имеют более острые </a:t>
            </a:r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грани.</a:t>
            </a:r>
            <a:endParaRPr lang="ru-RU" dirty="0">
              <a:solidFill>
                <a:srgbClr val="C00000"/>
              </a:solidFill>
              <a:cs typeface="Times New Roman" pitchFamily="18" charset="0"/>
            </a:endParaRPr>
          </a:p>
          <a:p>
            <a:pPr indent="457200" algn="just"/>
            <a:r>
              <a:rPr lang="ru-RU" dirty="0">
                <a:solidFill>
                  <a:srgbClr val="C00000"/>
                </a:solidFill>
                <a:cs typeface="Times New Roman" pitchFamily="18" charset="0"/>
              </a:rPr>
              <a:t>При игре рубель держат одной рукой за ручку, а другой водят взад-вперёд по его рубцам деревянной ложкой или палочкой. Получается характерный «трещащий» звук</a:t>
            </a:r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.</a:t>
            </a:r>
            <a:endParaRPr lang="ru-RU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770532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3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12000" y="548680"/>
            <a:ext cx="6120000" cy="4003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4786322"/>
            <a:ext cx="8286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называется этот инструмент?</a:t>
            </a:r>
          </a:p>
          <a:p>
            <a:pPr lvl="6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ксилофон</a:t>
            </a:r>
          </a:p>
          <a:p>
            <a:pPr lvl="6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простые колокольчики</a:t>
            </a:r>
          </a:p>
          <a:p>
            <a:pPr lvl="6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металлофон</a:t>
            </a:r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3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5720" y="620688"/>
            <a:ext cx="4952557" cy="324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4" y="4653136"/>
            <a:ext cx="8286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ПРОСТЫЕ КОЛОКОЛЬЧИКИ</a:t>
            </a:r>
            <a:r>
              <a:rPr lang="ru-RU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– ударный </a:t>
            </a:r>
            <a:r>
              <a:rPr lang="ru-RU" dirty="0">
                <a:solidFill>
                  <a:srgbClr val="C00000"/>
                </a:solidFill>
                <a:cs typeface="Times New Roman" pitchFamily="18" charset="0"/>
              </a:rPr>
              <a:t>музыкальный инструмент с определённой высотой звучания. Инструмент обладает </a:t>
            </a:r>
            <a:r>
              <a:rPr lang="ru-RU" dirty="0" err="1">
                <a:solidFill>
                  <a:srgbClr val="C00000"/>
                </a:solidFill>
                <a:cs typeface="Times New Roman" pitchFamily="18" charset="0"/>
              </a:rPr>
              <a:t>светлозвенящим</a:t>
            </a:r>
            <a:r>
              <a:rPr lang="ru-RU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тембром.</a:t>
            </a:r>
          </a:p>
          <a:p>
            <a:pPr indent="457200" algn="just"/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Простые колокольчики представляют собой набор настроенных по </a:t>
            </a:r>
            <a:r>
              <a:rPr lang="ru-RU" dirty="0" err="1" smtClean="0">
                <a:solidFill>
                  <a:srgbClr val="C00000"/>
                </a:solidFill>
                <a:cs typeface="Times New Roman" pitchFamily="18" charset="0"/>
              </a:rPr>
              <a:t>хроматике</a:t>
            </a:r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 металлических пластинок, размещённых в два ряда на деревянной раме трапециевидной формы. Играют на простых колокольчиках двумя маленькими металлическими молоточками или деревянными палочками – </a:t>
            </a:r>
            <a:r>
              <a:rPr lang="ru-RU" dirty="0" err="1" smtClean="0">
                <a:solidFill>
                  <a:srgbClr val="C00000"/>
                </a:solidFill>
                <a:cs typeface="Times New Roman" pitchFamily="18" charset="0"/>
              </a:rPr>
              <a:t>малетами</a:t>
            </a:r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7999049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3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7719" y="476672"/>
            <a:ext cx="6120000" cy="40182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472" y="4714884"/>
            <a:ext cx="80724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называется этот инструмент?</a:t>
            </a:r>
          </a:p>
          <a:p>
            <a:pPr lvl="6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ксилофон</a:t>
            </a:r>
          </a:p>
          <a:p>
            <a:pPr lvl="6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простые колокольчики</a:t>
            </a:r>
          </a:p>
          <a:p>
            <a:pPr lvl="6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металлофон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3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0372" y="692696"/>
            <a:ext cx="4934693" cy="324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472" y="4714884"/>
            <a:ext cx="807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МЕТАЛЛОФОН</a:t>
            </a:r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 – </a:t>
            </a:r>
            <a:r>
              <a:rPr lang="ru-RU" dirty="0">
                <a:solidFill>
                  <a:srgbClr val="C00000"/>
                </a:solidFill>
                <a:cs typeface="Times New Roman" pitchFamily="18" charset="0"/>
              </a:rPr>
              <a:t>род музыкальных инструментов, основным элементом которых является ряд металлических пластин-клавиш, по которым для извлечения звука ударяют </a:t>
            </a:r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специальными палочками.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2561643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13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7664" y="548680"/>
            <a:ext cx="6120000" cy="40162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44" y="4714884"/>
            <a:ext cx="8501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называется этот инструмент?</a:t>
            </a:r>
          </a:p>
          <a:p>
            <a:pPr lvl="6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металлофон</a:t>
            </a:r>
          </a:p>
          <a:p>
            <a:pPr lvl="6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простые колокольчики</a:t>
            </a:r>
          </a:p>
          <a:p>
            <a:pPr lvl="6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ксилофон</a:t>
            </a:r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09600"/>
            <a:ext cx="8075240" cy="18288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Цель: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507786"/>
            <a:ext cx="8075240" cy="777198"/>
          </a:xfrm>
        </p:spPr>
        <p:txBody>
          <a:bodyPr/>
          <a:lstStyle/>
          <a:p>
            <a:r>
              <a:rPr lang="ru-RU" dirty="0" smtClean="0">
                <a:solidFill>
                  <a:srgbClr val="F31A03"/>
                </a:solidFill>
              </a:rPr>
              <a:t>Познакомить </a:t>
            </a:r>
            <a:r>
              <a:rPr lang="ru-RU" dirty="0">
                <a:solidFill>
                  <a:srgbClr val="F31A03"/>
                </a:solidFill>
              </a:rPr>
              <a:t>с </a:t>
            </a:r>
            <a:r>
              <a:rPr lang="ru-RU" dirty="0" smtClean="0">
                <a:solidFill>
                  <a:srgbClr val="F31A03"/>
                </a:solidFill>
              </a:rPr>
              <a:t>ударно-шумовыми инструментами.</a:t>
            </a:r>
          </a:p>
          <a:p>
            <a:endParaRPr lang="ru-RU" dirty="0">
              <a:solidFill>
                <a:srgbClr val="F31A03"/>
              </a:solidFill>
            </a:endParaRPr>
          </a:p>
          <a:p>
            <a:endParaRPr lang="ru-RU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560" y="2204864"/>
            <a:ext cx="8075240" cy="1828800"/>
          </a:xfrm>
          <a:prstGeom prst="rect">
            <a:avLst/>
          </a:prstGeo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800" b="1" kern="1200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C00000"/>
                </a:solidFill>
              </a:rPr>
              <a:t>Задачи: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611560" y="4293096"/>
            <a:ext cx="8280920" cy="2376264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73152" indent="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F31A03"/>
                </a:solidFill>
              </a:rPr>
              <a:t>1</a:t>
            </a:r>
            <a:r>
              <a:rPr lang="ru-RU" dirty="0">
                <a:solidFill>
                  <a:srgbClr val="F31A03"/>
                </a:solidFill>
              </a:rPr>
              <a:t>. </a:t>
            </a:r>
            <a:r>
              <a:rPr lang="ru-RU" dirty="0" smtClean="0">
                <a:solidFill>
                  <a:srgbClr val="F31A03"/>
                </a:solidFill>
              </a:rPr>
              <a:t>Учить </a:t>
            </a:r>
            <a:r>
              <a:rPr lang="ru-RU" dirty="0">
                <a:solidFill>
                  <a:srgbClr val="F31A03"/>
                </a:solidFill>
              </a:rPr>
              <a:t>определять и различать </a:t>
            </a:r>
            <a:r>
              <a:rPr lang="ru-RU" dirty="0" smtClean="0">
                <a:solidFill>
                  <a:srgbClr val="F31A03"/>
                </a:solidFill>
              </a:rPr>
              <a:t>ударно-шумовые инструменты.</a:t>
            </a:r>
          </a:p>
          <a:p>
            <a:r>
              <a:rPr lang="ru-RU" dirty="0">
                <a:solidFill>
                  <a:srgbClr val="F31A03"/>
                </a:solidFill>
              </a:rPr>
              <a:t>2</a:t>
            </a:r>
            <a:r>
              <a:rPr lang="ru-RU" dirty="0" smtClean="0">
                <a:solidFill>
                  <a:srgbClr val="F31A03"/>
                </a:solidFill>
              </a:rPr>
              <a:t>. Воспитывать </a:t>
            </a:r>
            <a:r>
              <a:rPr lang="ru-RU" dirty="0">
                <a:solidFill>
                  <a:srgbClr val="F31A03"/>
                </a:solidFill>
              </a:rPr>
              <a:t>интерес и любовь к </a:t>
            </a:r>
            <a:r>
              <a:rPr lang="ru-RU" dirty="0" smtClean="0">
                <a:solidFill>
                  <a:srgbClr val="F31A03"/>
                </a:solidFill>
              </a:rPr>
              <a:t>музыкальному творчеству.</a:t>
            </a:r>
            <a:endParaRPr lang="ru-RU" dirty="0">
              <a:solidFill>
                <a:srgbClr val="F31A03"/>
              </a:solidFill>
            </a:endParaRPr>
          </a:p>
          <a:p>
            <a:endParaRPr lang="ru-RU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13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33517" y="548680"/>
            <a:ext cx="4937128" cy="324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4293096"/>
            <a:ext cx="85011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КСИЛОФОН</a:t>
            </a:r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 – </a:t>
            </a:r>
            <a:r>
              <a:rPr lang="ru-RU" dirty="0">
                <a:solidFill>
                  <a:srgbClr val="C00000"/>
                </a:solidFill>
                <a:cs typeface="Times New Roman" pitchFamily="18" charset="0"/>
              </a:rPr>
              <a:t>ударный музыкальный инструмент с определённой высотой звучания. Представляет собой ряд деревянных брусков разной величины, настроенных на определённые ноты. По брускам ударяют палочками с шарообразными наконечниками (</a:t>
            </a:r>
            <a:r>
              <a:rPr lang="ru-RU" dirty="0" err="1">
                <a:solidFill>
                  <a:srgbClr val="C00000"/>
                </a:solidFill>
                <a:cs typeface="Times New Roman" pitchFamily="18" charset="0"/>
              </a:rPr>
              <a:t>малетами</a:t>
            </a:r>
            <a:r>
              <a:rPr lang="ru-RU" dirty="0">
                <a:solidFill>
                  <a:srgbClr val="C00000"/>
                </a:solidFill>
                <a:cs typeface="Times New Roman" pitchFamily="18" charset="0"/>
              </a:rPr>
              <a:t>) или специальными молоточками, похожими на небольшие ложки (на жаргоне музыкантов эти молоточки называют «козьими ножками</a:t>
            </a:r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»).</a:t>
            </a:r>
            <a:endParaRPr lang="ru-RU" dirty="0">
              <a:solidFill>
                <a:srgbClr val="C00000"/>
              </a:solidFill>
              <a:cs typeface="Times New Roman" pitchFamily="18" charset="0"/>
            </a:endParaRPr>
          </a:p>
          <a:p>
            <a:pPr indent="457200" algn="just"/>
            <a:r>
              <a:rPr lang="ru-RU" dirty="0">
                <a:solidFill>
                  <a:srgbClr val="C00000"/>
                </a:solidFill>
                <a:cs typeface="Times New Roman" pitchFamily="18" charset="0"/>
              </a:rPr>
              <a:t>Тембр ксилофона резкий, </a:t>
            </a:r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щёлкающий.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767810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3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473" y="1142983"/>
            <a:ext cx="1669091" cy="1080000"/>
          </a:xfrm>
          <a:prstGeom prst="rect">
            <a:avLst/>
          </a:prstGeom>
        </p:spPr>
      </p:pic>
      <p:pic>
        <p:nvPicPr>
          <p:cNvPr id="3" name="Рисунок 2" descr="Изображение 14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00430" y="1142984"/>
            <a:ext cx="1662980" cy="1080000"/>
          </a:xfrm>
          <a:prstGeom prst="rect">
            <a:avLst/>
          </a:prstGeom>
        </p:spPr>
      </p:pic>
      <p:pic>
        <p:nvPicPr>
          <p:cNvPr id="4" name="Рисунок 3" descr="Изображение 179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9388" y="1142983"/>
            <a:ext cx="1640210" cy="1080000"/>
          </a:xfrm>
          <a:prstGeom prst="rect">
            <a:avLst/>
          </a:prstGeom>
        </p:spPr>
      </p:pic>
      <p:pic>
        <p:nvPicPr>
          <p:cNvPr id="5" name="Рисунок 4" descr="Изображение 146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471" y="3125296"/>
            <a:ext cx="1645710" cy="1080000"/>
          </a:xfrm>
          <a:prstGeom prst="rect">
            <a:avLst/>
          </a:prstGeom>
        </p:spPr>
      </p:pic>
      <p:pic>
        <p:nvPicPr>
          <p:cNvPr id="6" name="Рисунок 5" descr="Изображение 137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00430" y="3143248"/>
            <a:ext cx="1682221" cy="1080000"/>
          </a:xfrm>
          <a:prstGeom prst="rect">
            <a:avLst/>
          </a:prstGeom>
        </p:spPr>
      </p:pic>
      <p:pic>
        <p:nvPicPr>
          <p:cNvPr id="7" name="Рисунок 6" descr="Изображение 145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9388" y="3124485"/>
            <a:ext cx="1618279" cy="1080000"/>
          </a:xfrm>
          <a:prstGeom prst="rect">
            <a:avLst/>
          </a:prstGeom>
        </p:spPr>
      </p:pic>
      <p:pic>
        <p:nvPicPr>
          <p:cNvPr id="8" name="Рисунок 7" descr="Изображение 134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473" y="5143510"/>
            <a:ext cx="1650851" cy="1080000"/>
          </a:xfrm>
          <a:prstGeom prst="rect">
            <a:avLst/>
          </a:prstGeom>
        </p:spPr>
      </p:pic>
      <p:pic>
        <p:nvPicPr>
          <p:cNvPr id="9" name="Рисунок 8" descr="Изображение 136.jp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00431" y="5143511"/>
            <a:ext cx="1644897" cy="1080000"/>
          </a:xfrm>
          <a:prstGeom prst="rect">
            <a:avLst/>
          </a:prstGeom>
        </p:spPr>
      </p:pic>
      <p:pic>
        <p:nvPicPr>
          <p:cNvPr id="10" name="Рисунок 9" descr="Изображение 132.jp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9388" y="5141303"/>
            <a:ext cx="1645710" cy="10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8572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Ударно-шумовые инструменты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72" y="221455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Треугольник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0430" y="221455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Коса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29388" y="221455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Трещотка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472" y="421481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Пандейра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0430" y="421481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Коробочка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29388" y="421481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Рубель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471" y="6215082"/>
            <a:ext cx="1669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Простые колокольчики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00430" y="621508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Металлофон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29388" y="621508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Ксилофон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13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12000" y="332656"/>
            <a:ext cx="6120000" cy="396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64344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называется этот инструмент?</a:t>
            </a:r>
          </a:p>
          <a:p>
            <a:pPr lvl="7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пандейра</a:t>
            </a: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7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коробочка</a:t>
            </a:r>
          </a:p>
          <a:p>
            <a:pPr lvl="7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треугольник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228391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13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68362" y="332656"/>
            <a:ext cx="5007273" cy="324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1" y="3861048"/>
            <a:ext cx="87849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ТРЕУГОЛЬНИК</a:t>
            </a:r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 – ударный </a:t>
            </a:r>
            <a:r>
              <a:rPr lang="ru-RU" dirty="0">
                <a:solidFill>
                  <a:srgbClr val="C00000"/>
                </a:solidFill>
                <a:cs typeface="Times New Roman" pitchFamily="18" charset="0"/>
              </a:rPr>
              <a:t>музыкальный инструмент в виде металлического прута (обычно из стали или алюминия), изогнутого в форме треугольника. Один из углов оставлен открытым (концы прута почти касаются</a:t>
            </a:r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).</a:t>
            </a:r>
            <a:endParaRPr lang="ru-RU" dirty="0">
              <a:solidFill>
                <a:srgbClr val="C00000"/>
              </a:solidFill>
              <a:cs typeface="Times New Roman" pitchFamily="18" charset="0"/>
            </a:endParaRPr>
          </a:p>
          <a:p>
            <a:pPr indent="457200" algn="just"/>
            <a:r>
              <a:rPr lang="ru-RU" dirty="0">
                <a:solidFill>
                  <a:srgbClr val="C00000"/>
                </a:solidFill>
                <a:cs typeface="Times New Roman" pitchFamily="18" charset="0"/>
              </a:rPr>
              <a:t>Треугольник принадлежит к инструментам с неопределённой высотой звука, имеет блестящий и яркий </a:t>
            </a:r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тембр. </a:t>
            </a:r>
            <a:r>
              <a:rPr lang="ru-RU" dirty="0">
                <a:solidFill>
                  <a:srgbClr val="C00000"/>
                </a:solidFill>
                <a:cs typeface="Times New Roman" pitchFamily="18" charset="0"/>
              </a:rPr>
              <a:t>Как правило, ему поручаются несложные ритмические фигуры и тремоло. Треугольник подвешивается за один из углов на тонкой проволоке или тесьме, которую держат в руке или прикрепляют к пюпитру. По треугольнику ударяют металлической (реже деревянной) палочкой (на жаргоне музыкантов эта палочка называется «гвоздь»).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552842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4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12000" y="476672"/>
            <a:ext cx="6120000" cy="39745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64344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называется этот инструмент?</a:t>
            </a:r>
          </a:p>
          <a:p>
            <a:pPr lvl="7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коробочка</a:t>
            </a:r>
          </a:p>
          <a:p>
            <a:pPr lvl="7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коса</a:t>
            </a:r>
          </a:p>
          <a:p>
            <a:pPr lvl="7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пандейра</a:t>
            </a:r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4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77529" y="764704"/>
            <a:ext cx="4988941" cy="324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4643446"/>
            <a:ext cx="8496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b="1" dirty="0">
                <a:solidFill>
                  <a:srgbClr val="C00000"/>
                </a:solidFill>
                <a:cs typeface="Times New Roman" pitchFamily="18" charset="0"/>
              </a:rPr>
              <a:t>КОСА</a:t>
            </a:r>
            <a:r>
              <a:rPr lang="ru-RU" dirty="0">
                <a:solidFill>
                  <a:srgbClr val="C00000"/>
                </a:solidFill>
                <a:cs typeface="Times New Roman" pitchFamily="18" charset="0"/>
              </a:rPr>
              <a:t> - обычная деревенская коса, народный ударный шумовой инструмент, такой же популярный в народе, как и </a:t>
            </a:r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ложки. </a:t>
            </a:r>
          </a:p>
          <a:p>
            <a:pPr indent="457200" algn="just"/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Коса </a:t>
            </a:r>
            <a:r>
              <a:rPr lang="ru-RU" dirty="0">
                <a:solidFill>
                  <a:srgbClr val="C00000"/>
                </a:solidFill>
                <a:cs typeface="Times New Roman" pitchFamily="18" charset="0"/>
              </a:rPr>
              <a:t>принадлежит к инструментам с неопределённой высотой </a:t>
            </a:r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звука. </a:t>
            </a:r>
            <a:r>
              <a:rPr lang="ru-RU" dirty="0">
                <a:solidFill>
                  <a:srgbClr val="C00000"/>
                </a:solidFill>
                <a:cs typeface="Times New Roman" pitchFamily="18" charset="0"/>
              </a:rPr>
              <a:t>Как правило, ему поручаются несложные ритмические фигуры и тремоло. </a:t>
            </a:r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Коса </a:t>
            </a:r>
            <a:r>
              <a:rPr lang="ru-RU" dirty="0">
                <a:solidFill>
                  <a:srgbClr val="C00000"/>
                </a:solidFill>
                <a:cs typeface="Times New Roman" pitchFamily="18" charset="0"/>
              </a:rPr>
              <a:t>подвешивается за </a:t>
            </a:r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основание </a:t>
            </a:r>
            <a:r>
              <a:rPr lang="ru-RU" dirty="0">
                <a:solidFill>
                  <a:srgbClr val="C00000"/>
                </a:solidFill>
                <a:cs typeface="Times New Roman" pitchFamily="18" charset="0"/>
              </a:rPr>
              <a:t>на </a:t>
            </a:r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большой палец руки. </a:t>
            </a:r>
            <a:r>
              <a:rPr lang="ru-RU" dirty="0">
                <a:solidFill>
                  <a:srgbClr val="C00000"/>
                </a:solidFill>
                <a:cs typeface="Times New Roman" pitchFamily="18" charset="0"/>
              </a:rPr>
              <a:t>По </a:t>
            </a:r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косе </a:t>
            </a:r>
            <a:r>
              <a:rPr lang="ru-RU" dirty="0">
                <a:solidFill>
                  <a:srgbClr val="C00000"/>
                </a:solidFill>
                <a:cs typeface="Times New Roman" pitchFamily="18" charset="0"/>
              </a:rPr>
              <a:t>ударяют металлической (реже деревянной) </a:t>
            </a:r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палочкой.</a:t>
            </a:r>
            <a:endParaRPr lang="ru-RU" dirty="0">
              <a:solidFill>
                <a:srgbClr val="C00000"/>
              </a:solidFill>
              <a:cs typeface="Times New Roman" pitchFamily="18" charset="0"/>
            </a:endParaRPr>
          </a:p>
          <a:p>
            <a:pPr indent="457200"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5570923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17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12000" y="332656"/>
            <a:ext cx="6120000" cy="4029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4400" y="47958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79584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называется этот инструмент?</a:t>
            </a:r>
          </a:p>
          <a:p>
            <a:pPr lvl="7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коробочка</a:t>
            </a:r>
          </a:p>
          <a:p>
            <a:pPr lvl="7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коса</a:t>
            </a:r>
          </a:p>
          <a:p>
            <a:pPr lvl="7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трещотка</a:t>
            </a:r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17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75681" y="476672"/>
            <a:ext cx="4920630" cy="324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4400" y="47958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4714884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ТРЕЩОТКА</a:t>
            </a:r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 – </a:t>
            </a:r>
            <a:r>
              <a:rPr lang="ru-RU" dirty="0">
                <a:solidFill>
                  <a:srgbClr val="C00000"/>
                </a:solidFill>
                <a:cs typeface="Times New Roman" pitchFamily="18" charset="0"/>
              </a:rPr>
              <a:t>народный музыкальный инструмент, </a:t>
            </a:r>
            <a:r>
              <a:rPr lang="ru-RU" dirty="0" err="1">
                <a:solidFill>
                  <a:srgbClr val="C00000"/>
                </a:solidFill>
                <a:cs typeface="Times New Roman" pitchFamily="18" charset="0"/>
              </a:rPr>
              <a:t>идиофон</a:t>
            </a:r>
            <a:r>
              <a:rPr lang="ru-RU" dirty="0">
                <a:solidFill>
                  <a:srgbClr val="C00000"/>
                </a:solidFill>
                <a:cs typeface="Times New Roman" pitchFamily="18" charset="0"/>
              </a:rPr>
              <a:t>, заменяющий хлопки в ладоши. </a:t>
            </a:r>
            <a:endParaRPr lang="ru-RU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indent="457200" algn="just"/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Трещотки </a:t>
            </a:r>
            <a:r>
              <a:rPr lang="ru-RU" dirty="0">
                <a:solidFill>
                  <a:srgbClr val="C00000"/>
                </a:solidFill>
                <a:cs typeface="Times New Roman" pitchFamily="18" charset="0"/>
              </a:rPr>
              <a:t>состоят из набора </a:t>
            </a:r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18-20 </a:t>
            </a:r>
            <a:r>
              <a:rPr lang="ru-RU" dirty="0">
                <a:solidFill>
                  <a:srgbClr val="C00000"/>
                </a:solidFill>
                <a:cs typeface="Times New Roman" pitchFamily="18" charset="0"/>
              </a:rPr>
              <a:t>тонких дощечек (обычно дубовых) длиной </a:t>
            </a:r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16-18 </a:t>
            </a:r>
            <a:r>
              <a:rPr lang="ru-RU" dirty="0">
                <a:solidFill>
                  <a:srgbClr val="C00000"/>
                </a:solidFill>
                <a:cs typeface="Times New Roman" pitchFamily="18" charset="0"/>
              </a:rPr>
              <a:t>см. Они соединяются между собой плотной верёвкой, продетой в отверстия верхней части дощечек. Для разделения дощечек между ними вверху вставляются небольшие пластинки из дерева шириной приблизительно 2 см</a:t>
            </a:r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.</a:t>
            </a:r>
            <a:endParaRPr lang="ru-RU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086952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4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7719" y="404664"/>
            <a:ext cx="6120000" cy="40162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4714884"/>
            <a:ext cx="8215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называется этот инструмент?</a:t>
            </a:r>
          </a:p>
          <a:p>
            <a:pPr lvl="6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треугольник</a:t>
            </a:r>
          </a:p>
          <a:p>
            <a:pPr lvl="6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пандейра</a:t>
            </a: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6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трещотка</a:t>
            </a:r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336</TotalTime>
  <Words>726</Words>
  <Application>Microsoft Office PowerPoint</Application>
  <PresentationFormat>Экран (4:3)</PresentationFormat>
  <Paragraphs>74</Paragraphs>
  <Slides>21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Цель: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_LENA_</cp:lastModifiedBy>
  <cp:revision>40</cp:revision>
  <dcterms:created xsi:type="dcterms:W3CDTF">2009-05-01T11:41:57Z</dcterms:created>
  <dcterms:modified xsi:type="dcterms:W3CDTF">2014-12-21T11:47:36Z</dcterms:modified>
</cp:coreProperties>
</file>