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8" r:id="rId7"/>
    <p:sldId id="266" r:id="rId8"/>
    <p:sldId id="265" r:id="rId9"/>
    <p:sldId id="258" r:id="rId10"/>
    <p:sldId id="269" r:id="rId11"/>
    <p:sldId id="270" r:id="rId12"/>
    <p:sldId id="267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6E93C-E48D-4E0B-A4D7-9DD3E96671D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flowChartInternalStorage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279745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no Pro" pitchFamily="18" charset="0"/>
              </a:rPr>
              <a:t>Первая медицинская помощь при остановке сердца</a:t>
            </a:r>
            <a:endParaRPr lang="ru-RU" sz="4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no Pro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15082"/>
            <a:ext cx="6400800" cy="35719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4" name="Содержимое 5" descr="3265126430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3042" y="2428868"/>
            <a:ext cx="5758063" cy="3833975"/>
          </a:xfrm>
          <a:prstGeom prst="doubleWave">
            <a:avLst/>
          </a:prstGeom>
          <a:ln w="762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no Pro Caption" pitchFamily="18" charset="0"/>
              </a:rPr>
              <a:t>Как выполняется непрямой массаж сердца?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Arno Pro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4643446"/>
            <a:ext cx="5329246" cy="1857388"/>
          </a:xfrm>
        </p:spPr>
        <p:txBody>
          <a:bodyPr>
            <a:normAutofit fontScale="55000" lnSpcReduction="20000"/>
          </a:bodyPr>
          <a:lstStyle/>
          <a:p>
            <a:pPr eaLnBrk="0" hangingPunct="0">
              <a:buNone/>
              <a:tabLst>
                <a:tab pos="466725" algn="l"/>
              </a:tabLst>
            </a:pPr>
            <a:endParaRPr lang="ru-RU" b="1" dirty="0" smtClean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>
              <a:buNone/>
              <a:tabLst>
                <a:tab pos="46672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3. НАДАВИТЬ НА ГРУДНУЮ КЛЕТКУ</a:t>
            </a:r>
            <a:endParaRPr lang="ru-RU" dirty="0" smtClean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>
              <a:buNone/>
              <a:tabLst>
                <a:tab pos="466725" algn="l"/>
              </a:tabLst>
            </a:pP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и продавливать ее на 3-4 см с частотой не реже 60 раз в минуту. </a:t>
            </a:r>
            <a:endParaRPr lang="ru-RU" dirty="0" smtClean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>
              <a:buNone/>
              <a:tabLst>
                <a:tab pos="466725" algn="l"/>
              </a:tabLst>
            </a:pP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Каждое следующее нажатие начинайте только после того, как грудная клетка вернется в исходное положение!</a:t>
            </a:r>
            <a:endParaRPr lang="ru-RU" dirty="0" smtClean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endParaRPr lang="ru-RU" dirty="0"/>
          </a:p>
        </p:txBody>
      </p:sp>
      <p:pic>
        <p:nvPicPr>
          <p:cNvPr id="6" name="Picture 9" descr="image1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71546"/>
            <a:ext cx="1553845" cy="19129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11" descr="02062006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214686"/>
            <a:ext cx="2200275" cy="144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7" descr="heart_mas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929198"/>
            <a:ext cx="2112954" cy="15001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357554" y="1428736"/>
            <a:ext cx="5572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tabLst>
                <a:tab pos="46672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1. РАСПОЛОЖИТЬ ЛАДОНЬ ВЫШЕ МЕЧЕВИДНОГО ОТРОСТКА</a:t>
            </a:r>
            <a:endParaRPr lang="ru-RU" sz="2000" dirty="0" smtClean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buNone/>
              <a:tabLst>
                <a:tab pos="466725" algn="l"/>
              </a:tabLst>
            </a:pP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так, чтобы большой палец был направлен на подбородок или живот пострадавшего</a:t>
            </a: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2928934"/>
            <a:ext cx="55721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None/>
              <a:tabLst>
                <a:tab pos="466725" algn="l"/>
              </a:tabLst>
            </a:pPr>
            <a:endParaRPr lang="ru-RU" dirty="0" smtClean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>
              <a:buNone/>
              <a:tabLst>
                <a:tab pos="46672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2. ПЕРЕМЕСТИТЬ ЦЕНТР ТЯЖЕСТИ </a:t>
            </a:r>
          </a:p>
          <a:p>
            <a:pPr>
              <a:buNone/>
              <a:tabLst>
                <a:tab pos="46672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НА ГРУДНУЮ КЛЕТКУ ПОСТРАДАВШЕГО</a:t>
            </a:r>
            <a:endParaRPr lang="ru-RU" dirty="0" smtClean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buNone/>
              <a:tabLst>
                <a:tab pos="466725" algn="l"/>
              </a:tabLst>
            </a:pP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И проводить непрямой массаж сердца прямыми руками.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no Pro Smbd" pitchFamily="18" charset="0"/>
              </a:rPr>
              <a:t>Правила выполнения искусственного дыхания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Arno Pro Smbd" pitchFamily="18" charset="0"/>
            </a:endParaRPr>
          </a:p>
        </p:txBody>
      </p:sp>
      <p:pic>
        <p:nvPicPr>
          <p:cNvPr id="7" name="Picture 4" descr="Рису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8662" y="1916113"/>
            <a:ext cx="2500330" cy="17252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928663" y="3571876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запрокидывание головы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844675"/>
            <a:ext cx="2171700" cy="1876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143504" y="3824050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выдвижение челюсти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357694"/>
            <a:ext cx="1727202" cy="14139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3" y="4357694"/>
            <a:ext cx="1677163" cy="14287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928662" y="5786454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метод «рот в рот»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4357694"/>
            <a:ext cx="3240087" cy="1539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143504" y="6000768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метод «рот в нос»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Сочетание  непрямого массажа сердца и ИВЛ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6" name="Picture 4" descr="image01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4620"/>
          <a:stretch>
            <a:fillRect/>
          </a:stretch>
        </p:blipFill>
        <p:spPr bwMode="auto">
          <a:xfrm>
            <a:off x="5500694" y="2500306"/>
            <a:ext cx="3073861" cy="378621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Содержимое 4" descr="остан. сердца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2786058"/>
            <a:ext cx="4808909" cy="312579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«Азбука» элементарной реанимации</a:t>
            </a:r>
            <a:endParaRPr lang="ru-RU" sz="48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504351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dirty="0" smtClean="0">
                <a:latin typeface="Arno Pro Smbd Caption" pitchFamily="18" charset="0"/>
              </a:rPr>
              <a:t>Проверить у пострадавшего наличие пульса на сонной артерии.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dirty="0" smtClean="0">
                <a:latin typeface="Arno Pro Smbd Caption" pitchFamily="18" charset="0"/>
              </a:rPr>
              <a:t>Проверить наличие дыхания.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dirty="0" smtClean="0">
                <a:latin typeface="Arno Pro Smbd Caption" pitchFamily="18" charset="0"/>
              </a:rPr>
              <a:t>Уложить пострадавшего на спину на твердую поверхность, расстегнуть одежду, стесняющую грудь, обеспечить свободную проходимость дыхательных путей.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dirty="0" smtClean="0">
                <a:latin typeface="Arno Pro Smbd Caption" pitchFamily="18" charset="0"/>
              </a:rPr>
              <a:t>Встать рядом с пострадавшим слева от него на колени.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dirty="0" smtClean="0">
                <a:latin typeface="Arno Pro Smbd Caption" pitchFamily="18" charset="0"/>
              </a:rPr>
              <a:t>Если нет пульса на сонной артерии и дыхания, срочно приступить к реанимации, начать делать искусственное дыхание и непрямой массаж сердца.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dirty="0" smtClean="0">
                <a:latin typeface="Arno Pro Smbd Caption" pitchFamily="18" charset="0"/>
              </a:rPr>
              <a:t>Проводить реанимацию до прибытия врачебной помощи.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90000"/>
                  </a:schemeClr>
                </a:solidFill>
                <a:latin typeface="Arno Pro" pitchFamily="18" charset="0"/>
              </a:rPr>
              <a:t>Ответьте на вопросы:</a:t>
            </a:r>
            <a:br>
              <a:rPr lang="ru-RU" sz="5400" b="1" dirty="0" smtClean="0">
                <a:solidFill>
                  <a:schemeClr val="tx2">
                    <a:lumMod val="90000"/>
                  </a:schemeClr>
                </a:solidFill>
                <a:latin typeface="Arno Pro" pitchFamily="18" charset="0"/>
              </a:rPr>
            </a:br>
            <a:endParaRPr lang="ru-RU" sz="5400" dirty="0">
              <a:latin typeface="Arno Pro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142984"/>
            <a:ext cx="80010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3200" b="1" dirty="0" smtClean="0">
                <a:latin typeface="Century Schoolbook" pitchFamily="18" charset="0"/>
              </a:rPr>
              <a:t>Что такое первая помощь?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3200" b="1" dirty="0" smtClean="0">
                <a:latin typeface="Century Schoolbook" pitchFamily="18" charset="0"/>
              </a:rPr>
              <a:t>Как определить пульс пострадавшего?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3200" b="1" dirty="0" smtClean="0">
                <a:latin typeface="Century Schoolbook" pitchFamily="18" charset="0"/>
              </a:rPr>
              <a:t>Как выполняется непрямой массаж сердца?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3200" b="1" dirty="0" smtClean="0">
                <a:latin typeface="Century Schoolbook" pitchFamily="18" charset="0"/>
              </a:rPr>
              <a:t>Что происходит с сердцем во время массажа?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3200" b="1" dirty="0" smtClean="0">
                <a:latin typeface="Century Schoolbook" pitchFamily="18" charset="0"/>
              </a:rPr>
              <a:t>Что такое искусственная вентиляция легких? 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3200" b="1" dirty="0" smtClean="0">
                <a:latin typeface="Century Schoolbook" pitchFamily="18" charset="0"/>
              </a:rPr>
              <a:t>Расскажите о правилах выполнения искусственного дыхания</a:t>
            </a:r>
            <a:r>
              <a:rPr lang="ru-RU" sz="2800" dirty="0" smtClean="0">
                <a:latin typeface="Century Schoolbook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Рисунки\126 фоны для презентаций\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786322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Сердце</a:t>
            </a:r>
            <a:r>
              <a:rPr lang="ru-RU" sz="2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это полый мышечный орган, состоящий из четырех камер: двух предсердий и двух желудочков. Между этими камерами имеются клапаны, которые пропускают кровь только в одном направлении.</a:t>
            </a:r>
            <a:endParaRPr lang="ru-RU" sz="28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4" descr="articles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5728"/>
            <a:ext cx="4429156" cy="4429156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Picture 2" descr="F:\Рисунки\сердца\1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3" y="285728"/>
            <a:ext cx="3214711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rno Pro" pitchFamily="18" charset="0"/>
              </a:rPr>
              <a:t>Работа сердца</a:t>
            </a:r>
            <a:endParaRPr lang="ru-RU" sz="6000" b="1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Arno Pro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714752"/>
            <a:ext cx="7758138" cy="2411411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SzPct val="115000"/>
              <a:buNone/>
              <a:defRPr/>
            </a:pPr>
            <a:r>
              <a:rPr lang="ru-RU" sz="40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Сокращение предсердий – 0,1 сек</a:t>
            </a:r>
          </a:p>
          <a:p>
            <a:pPr>
              <a:buClr>
                <a:schemeClr val="tx2"/>
              </a:buClr>
              <a:buSzPct val="115000"/>
              <a:buNone/>
              <a:defRPr/>
            </a:pPr>
            <a:r>
              <a:rPr lang="ru-RU" sz="40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Сокращение желудочков  - 0,3 сек</a:t>
            </a:r>
          </a:p>
          <a:p>
            <a:pPr>
              <a:buClr>
                <a:schemeClr val="tx2"/>
              </a:buClr>
              <a:buSzPct val="115000"/>
              <a:buNone/>
              <a:defRPr/>
            </a:pPr>
            <a:r>
              <a:rPr lang="ru-RU" sz="40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Расслабление сердца – 0,4 сек</a:t>
            </a:r>
          </a:p>
          <a:p>
            <a:endParaRPr lang="ru-RU" dirty="0"/>
          </a:p>
        </p:txBody>
      </p:sp>
      <p:pic>
        <p:nvPicPr>
          <p:cNvPr id="5" name="Picture 6" descr="anihear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85860"/>
            <a:ext cx="2357454" cy="234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Bodoni MT" pitchFamily="18" charset="0"/>
              </a:rPr>
              <a:t>Схема </a:t>
            </a:r>
            <a:b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Bodoni MT" pitchFamily="18" charset="0"/>
              </a:rPr>
            </a:br>
            <a:r>
              <a:rPr lang="ru-RU" b="1" dirty="0" err="1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Bodoni MT" pitchFamily="18" charset="0"/>
              </a:rPr>
              <a:t>сердечно-сосудистой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Bodoni MT" pitchFamily="18" charset="0"/>
              </a:rPr>
              <a:t> системы</a:t>
            </a:r>
            <a:endParaRPr lang="ru-RU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1714489"/>
            <a:ext cx="5786446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ru-RU" sz="2800" b="1" kern="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У здоровых людей максимальное кровяное давление – около 120 мм </a:t>
            </a:r>
            <a:r>
              <a:rPr lang="ru-RU" sz="2800" b="1" kern="0" dirty="0" err="1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рт</a:t>
            </a:r>
            <a:r>
              <a:rPr lang="ru-RU" sz="2800" b="1" kern="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ст., минимальное – 70-80 мм </a:t>
            </a:r>
            <a:r>
              <a:rPr lang="ru-RU" sz="2800" b="1" kern="0" dirty="0" err="1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рт.ст</a:t>
            </a:r>
            <a:r>
              <a:rPr lang="ru-RU" sz="2800" b="1" kern="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ru-RU" sz="2800" b="1" kern="0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ru-RU" sz="2800" b="1" kern="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Повышение кровяного давления – гипертония, понижение – гипотония.  </a:t>
            </a:r>
            <a:endParaRPr lang="ru-RU" sz="2800" b="1" kern="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4" descr="P1000987"/>
          <p:cNvPicPr>
            <a:picLocks noChangeAspect="1" noChangeArrowheads="1"/>
          </p:cNvPicPr>
          <p:nvPr/>
        </p:nvPicPr>
        <p:blipFill>
          <a:blip r:embed="rId3"/>
          <a:srcRect r="-8"/>
          <a:stretch>
            <a:fillRect/>
          </a:stretch>
        </p:blipFill>
        <p:spPr bwMode="auto">
          <a:xfrm>
            <a:off x="571472" y="1571612"/>
            <a:ext cx="2500330" cy="4465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500042"/>
            <a:ext cx="5572132" cy="257176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36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Пульс</a:t>
            </a:r>
            <a:r>
              <a:rPr lang="ru-RU" sz="3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это ритмическое колебание артериальной стенки, возникающее при каждом сокращении сердца. </a:t>
            </a:r>
            <a:br>
              <a:rPr lang="ru-RU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 пульсу можно узнать количество сокращений сердца в минуту. </a:t>
            </a:r>
            <a:r>
              <a:rPr lang="ru-RU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071810"/>
            <a:ext cx="8715436" cy="378619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" pitchFamily="18" charset="0"/>
              </a:rPr>
              <a:t>Как определить пульс пострадавшего?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 smtClean="0"/>
              <a:t>Определяйте пульс только кончиками двух пальцев. Положите их справа от кадыка, без нажима.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 smtClean="0"/>
              <a:t>Скользите пальцами назад, по стороне кадыка, так, чтобы они попали в вертикальную бороздку между ним и мышцей, расположенной сбоку от него.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 smtClean="0"/>
              <a:t>Если вы не почувствовали пульс сразу, надавите кончиками пальцев чуть ближе и чуть дальше от кадыка, пока не нащупаете биение.</a:t>
            </a:r>
          </a:p>
          <a:p>
            <a:endParaRPr lang="ru-RU" sz="1600" dirty="0"/>
          </a:p>
        </p:txBody>
      </p:sp>
      <p:pic>
        <p:nvPicPr>
          <p:cNvPr id="6" name="Picture 4" descr="image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3274117" cy="1643074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no Pro Caption" pitchFamily="18" charset="0"/>
              </a:rPr>
              <a:t>Что такое первая помощь?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Arno Pro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785926"/>
            <a:ext cx="4929222" cy="4340237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3600" dirty="0" smtClean="0"/>
              <a:t>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помощь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это совокупность простых, целесообразных мер по охране здоровья и жизни пострадавшего от травмы или внезапно заболевшего человека.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428596" y="3071810"/>
          <a:ext cx="4625937" cy="3500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4" imgW="2871720" imgH="2174040" progId="">
                  <p:embed/>
                </p:oleObj>
              </mc:Choice>
              <mc:Fallback>
                <p:oleObj r:id="rId4" imgW="2871720" imgH="21740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071810"/>
                        <a:ext cx="4625937" cy="3500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исунки\126 фоны для презентаций\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179704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no Pro" pitchFamily="18" charset="0"/>
              </a:rPr>
              <a:t>Признаки  клинической  смерти</a:t>
            </a:r>
            <a:endParaRPr lang="ru-RU" sz="4800" b="1" dirty="0">
              <a:solidFill>
                <a:srgbClr val="FF0000"/>
              </a:solidFill>
              <a:latin typeface="Arno Pro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928801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dirty="0" smtClean="0">
                <a:solidFill>
                  <a:srgbClr val="002060"/>
                </a:solidFill>
              </a:rPr>
              <a:t>Отсутствуют: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2060"/>
                </a:solidFill>
              </a:rPr>
              <a:t>сознание;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2060"/>
                </a:solidFill>
              </a:rPr>
              <a:t>самостоятельное дыхание;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2060"/>
                </a:solidFill>
              </a:rPr>
              <a:t>реакция на боль;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2060"/>
                </a:solidFill>
              </a:rPr>
              <a:t>Пульс на сонной артерии.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ru-RU" sz="40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4000" dirty="0" smtClean="0">
                <a:solidFill>
                  <a:srgbClr val="002060"/>
                </a:solidFill>
              </a:rPr>
              <a:t>Зрачок широкий, не реагирует на свет.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исунки\126 фоны для презентаций\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Реакция зрачка  на свет.</a:t>
            </a:r>
            <a:b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</a:br>
            <a:endParaRPr lang="ru-RU" sz="48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6" name="Picture 4" descr="P10009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3808765" cy="244792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857752" y="1071546"/>
            <a:ext cx="3929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Приподнять большим пальцем верхнее веко.</a:t>
            </a:r>
          </a:p>
          <a:p>
            <a:pPr marL="457200" indent="-457200"/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2.  Посмотреть на зрачок.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Если темно, посветить на                          зрачок электрическим   фонариком           </a:t>
            </a:r>
            <a:r>
              <a:rPr lang="ru-RU" sz="2400" b="1" dirty="0" smtClean="0"/>
              <a:t>      </a:t>
            </a:r>
            <a:endParaRPr lang="ru-RU" sz="2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214818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Если зрачок сузился —значит, есть реакция зрачка на свет.</a:t>
            </a:r>
          </a:p>
          <a:p>
            <a:pPr eaLnBrk="0" hangingPunct="0"/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Если зрачок после попадания света на него остался широким—значит, отсутствует реакция зрачка на свет.</a:t>
            </a:r>
            <a:endParaRPr lang="ru-RU" sz="2400" b="1" dirty="0">
              <a:solidFill>
                <a:srgbClr val="002060"/>
              </a:solidFill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no Pro Smbd Caption" pitchFamily="18" charset="0"/>
              </a:rPr>
              <a:t>Обеспечение проходимости дыхательных путей</a:t>
            </a: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no Pro Smbd Caption" pitchFamily="18" charset="0"/>
              </a:rPr>
              <a:t> </a:t>
            </a:r>
            <a:endParaRPr lang="ru-RU" sz="48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Arno Pro Smbd Caption" pitchFamily="18" charset="0"/>
            </a:endParaRPr>
          </a:p>
        </p:txBody>
      </p:sp>
      <p:pic>
        <p:nvPicPr>
          <p:cNvPr id="6" name="Picture 5" descr="P100097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285992"/>
            <a:ext cx="4929222" cy="369469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510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Первая медицинская помощь при остановке сердца</vt:lpstr>
      <vt:lpstr>Презентация PowerPoint</vt:lpstr>
      <vt:lpstr>Работа сердца</vt:lpstr>
      <vt:lpstr>Схема  сердечно-сосудистой системы</vt:lpstr>
      <vt:lpstr>Пульс - это ритмическое колебание артериальной стенки, возникающее при каждом сокращении сердца.   По пульсу можно узнать количество сокращений сердца в минуту.  </vt:lpstr>
      <vt:lpstr>Что такое первая помощь?</vt:lpstr>
      <vt:lpstr>Признаки  клинической  смерти</vt:lpstr>
      <vt:lpstr>Реакция зрачка  на свет. </vt:lpstr>
      <vt:lpstr>Обеспечение проходимости дыхательных путей </vt:lpstr>
      <vt:lpstr>Как выполняется непрямой массаж сердца?</vt:lpstr>
      <vt:lpstr>Презентация PowerPoint</vt:lpstr>
      <vt:lpstr>Сочетание  непрямого массажа сердца и ИВЛ</vt:lpstr>
      <vt:lpstr>«Азбука» элементарной реанимации</vt:lpstr>
      <vt:lpstr>Ответьте на вопросы: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медицинская помощь при остановке сердца</dc:title>
  <dc:creator>Admin</dc:creator>
  <cp:lastModifiedBy>User</cp:lastModifiedBy>
  <cp:revision>28</cp:revision>
  <dcterms:created xsi:type="dcterms:W3CDTF">2012-02-29T07:55:23Z</dcterms:created>
  <dcterms:modified xsi:type="dcterms:W3CDTF">2013-11-03T20:54:48Z</dcterms:modified>
</cp:coreProperties>
</file>