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71" r:id="rId3"/>
    <p:sldId id="257" r:id="rId4"/>
    <p:sldId id="272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73" r:id="rId15"/>
    <p:sldId id="274" r:id="rId16"/>
    <p:sldId id="26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781C49-64A1-4F8E-8935-F07275FF064C}" type="datetimeFigureOut">
              <a:rPr lang="ru-RU" smtClean="0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27427-1DEA-46D7-944C-5BE4A2657F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B753EF-34AC-4F0C-BF3C-0303934528B6}" type="datetimeFigureOut">
              <a:rPr lang="ru-RU" smtClean="0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6A203-C629-4EBE-BCD2-8AD95E77D9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CFB034-1142-49E3-9EBE-3A202D8F0EAA}" type="datetimeFigureOut">
              <a:rPr lang="ru-RU" smtClean="0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905A3-2FB6-4055-9D3E-B2FD032E90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397A77-3032-4029-A6C8-705427723F2A}" type="datetimeFigureOut">
              <a:rPr lang="ru-RU" smtClean="0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2E2DE-E227-456E-8FE9-93E540EE0D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B66126-E839-4DEA-80D6-D2ECC45C2E0D}" type="datetimeFigureOut">
              <a:rPr lang="ru-RU" smtClean="0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E0436EEA-D5FF-43E2-A149-02D1A5BFF4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5594CB-19DA-4F70-B136-8FC1A30BA4C5}" type="datetimeFigureOut">
              <a:rPr lang="ru-RU" smtClean="0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F790A-5C5E-4FC7-87FA-7A43BB033B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C837B9-D2AA-497F-937E-6C8F69038166}" type="datetimeFigureOut">
              <a:rPr lang="ru-RU" smtClean="0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033E6-3E3E-40A6-AB92-746041AE16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AD56F3-984C-4BB3-8BF3-6F6D1AD57B1C}" type="datetimeFigureOut">
              <a:rPr lang="ru-RU" smtClean="0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FC39C-F70A-4662-ABD0-DF7CCA9116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970C43-45D1-406C-95DE-28BD87C95690}" type="datetimeFigureOut">
              <a:rPr lang="ru-RU" smtClean="0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A5886-8B91-4A78-B8C0-E711F8C5B4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BEC959-ED93-45DD-A82D-DE2B56F75368}" type="datetimeFigureOut">
              <a:rPr lang="ru-RU" smtClean="0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FB25D-C017-404D-8134-66FB20405B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4273D3-C6C7-424B-B68F-84159B2618C7}" type="datetimeFigureOut">
              <a:rPr lang="ru-RU" smtClean="0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0B483-6A63-4EAD-8DAD-A79CBF0744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EF6D112-ED8D-4421-8566-C4972572FE2F}" type="datetimeFigureOut">
              <a:rPr lang="ru-RU" smtClean="0"/>
              <a:pPr>
                <a:defRPr/>
              </a:pPr>
              <a:t>24.06.2013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A2C8FC25-3481-443B-ADD7-C93D8C612C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b="1" i="1" smtClean="0"/>
              <a:t>«Подмосковные вечера»</a:t>
            </a:r>
            <a:endParaRPr lang="ru-RU" sz="7200" b="1" i="1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/>
              <a:t>Звук и его характеристики.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latin typeface="Comic Sans MS" pitchFamily="66" charset="0"/>
              </a:rPr>
              <a:t>Орган – фабрика звуков.</a:t>
            </a:r>
            <a:endParaRPr lang="ru-RU">
              <a:latin typeface="Comic Sans MS" pitchFamily="66" charset="0"/>
            </a:endParaRPr>
          </a:p>
        </p:txBody>
      </p:sp>
      <p:pic>
        <p:nvPicPr>
          <p:cNvPr id="8" name="Содержимое 7" descr="11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14282" y="1428736"/>
            <a:ext cx="4357718" cy="4929222"/>
          </a:xfrm>
          <a:effectLst>
            <a:softEdge rad="112500"/>
          </a:effectLst>
        </p:spPr>
      </p:pic>
      <p:pic>
        <p:nvPicPr>
          <p:cNvPr id="11" name="Содержимое 10" descr="112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1834401"/>
            <a:ext cx="4038600" cy="4057561"/>
          </a:xfrm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/>
              <a:t>Громкость звука определяется </a:t>
            </a:r>
            <a:r>
              <a:rPr lang="ru-RU" b="1" i="1" smtClean="0">
                <a:solidFill>
                  <a:srgbClr val="0070C0"/>
                </a:solidFill>
              </a:rPr>
              <a:t>амплитудой</a:t>
            </a:r>
            <a:r>
              <a:rPr lang="ru-RU" b="1" smtClean="0"/>
              <a:t> колебаний.                                                                                 </a:t>
            </a:r>
            <a:endParaRPr lang="ru-RU" b="1"/>
          </a:p>
        </p:txBody>
      </p:sp>
      <p:pic>
        <p:nvPicPr>
          <p:cNvPr id="5" name="Содержимое 4" descr="1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4313" y="1428750"/>
            <a:ext cx="4572000" cy="3014663"/>
          </a:xfrm>
          <a:ln w="38100" cap="sq">
            <a:solidFill>
              <a:srgbClr val="000000"/>
            </a:solidFill>
          </a:ln>
          <a:effectLst>
            <a:outerShdw dist="38100" dir="2700000" algn="tl" rotWithShape="0">
              <a:srgbClr val="000000">
                <a:alpha val="42999"/>
              </a:srgbClr>
            </a:outerShdw>
          </a:effectLst>
        </p:spPr>
      </p:pic>
      <p:pic>
        <p:nvPicPr>
          <p:cNvPr id="6" name="Содержимое 5" descr="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214813" y="3357563"/>
            <a:ext cx="4572000" cy="3111500"/>
          </a:xfrm>
          <a:ln w="38100" cap="sq">
            <a:solidFill>
              <a:srgbClr val="000000"/>
            </a:solidFill>
          </a:ln>
          <a:effectLst>
            <a:outerShdw dist="38100" dir="2700000" algn="tl" rotWithShape="0">
              <a:srgbClr val="000000">
                <a:alpha val="42999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/>
              <a:t>Тон определяется </a:t>
            </a:r>
            <a:r>
              <a:rPr lang="ru-RU" b="1" i="1" smtClean="0">
                <a:solidFill>
                  <a:srgbClr val="0070C0"/>
                </a:solidFill>
              </a:rPr>
              <a:t>частотой</a:t>
            </a:r>
            <a:r>
              <a:rPr lang="ru-RU" b="1" smtClean="0"/>
              <a:t>.</a:t>
            </a:r>
            <a:endParaRPr lang="ru-RU" b="1"/>
          </a:p>
        </p:txBody>
      </p:sp>
      <p:pic>
        <p:nvPicPr>
          <p:cNvPr id="5" name="Содержимое 4" descr="1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9388" y="1412875"/>
            <a:ext cx="4572000" cy="3014663"/>
          </a:xfrm>
          <a:ln w="38100" cap="sq">
            <a:solidFill>
              <a:srgbClr val="000000"/>
            </a:solidFill>
          </a:ln>
          <a:effectLst>
            <a:outerShdw dist="38100" dir="2700000" algn="tl" rotWithShape="0">
              <a:srgbClr val="000000">
                <a:alpha val="42999"/>
              </a:srgbClr>
            </a:outerShdw>
          </a:effectLst>
        </p:spPr>
      </p:pic>
      <p:pic>
        <p:nvPicPr>
          <p:cNvPr id="24581" name="Picture 5" descr="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0200" y="3573463"/>
            <a:ext cx="4673600" cy="30876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smtClean="0"/>
              <a:t>Тембр звука связан с окраской. </a:t>
            </a:r>
            <a:endParaRPr lang="ru-RU" sz="3600" b="1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Обертон – верхний тон основного тона.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Тембр звука определяется совокуп-ностью </a:t>
            </a:r>
            <a:r>
              <a:rPr lang="ru-RU" sz="3600" b="1" i="1" smtClean="0">
                <a:solidFill>
                  <a:srgbClr val="0070C0"/>
                </a:solidFill>
              </a:rPr>
              <a:t>обертонов</a:t>
            </a:r>
            <a:r>
              <a:rPr lang="ru-RU" sz="360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25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200" b="1" i="1" smtClean="0"/>
              <a:t>Паганини «Каприс №24»</a:t>
            </a:r>
          </a:p>
          <a:p>
            <a:pPr eaLnBrk="1" hangingPunct="1"/>
            <a:endParaRPr lang="ru-RU" sz="3200" b="1" i="1" smtClean="0"/>
          </a:p>
          <a:p>
            <a:pPr eaLnBrk="1" hangingPunct="1"/>
            <a:r>
              <a:rPr lang="ru-RU" sz="3200" b="1" i="1" smtClean="0"/>
              <a:t>Н. Римский – Корсаков «Полет шмеля»</a:t>
            </a:r>
          </a:p>
          <a:p>
            <a:pPr eaLnBrk="1" hangingPunct="1"/>
            <a:endParaRPr lang="ru-RU" sz="3200" b="1" i="1" smtClean="0"/>
          </a:p>
          <a:p>
            <a:pPr eaLnBrk="1" hangingPunct="1"/>
            <a:r>
              <a:rPr lang="ru-RU" sz="3200" b="1" i="1" smtClean="0"/>
              <a:t>И.-С. Бах «Аве Мария»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67375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Каким общим свойством обладают все источники звука?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Какие характеристики звука вы узнали?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Чем определяется высота тона?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Чем определяется тембр звука?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Как изменится громкость звука, если уменьшить амплитуду колебаний его источника?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Как отражается на здоровье человека систематическое действие громких звуков?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Домашнее задание: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§ 37,38; написать сочинение-миниатюру «Какой музыкальный инструмент мне понравился и почему?»; творческое задание : подготовить сообщение на тему «Колокола».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83" name="Текст 4"/>
          <p:cNvSpPr>
            <a:spLocks noGrp="1"/>
          </p:cNvSpPr>
          <p:nvPr>
            <p:ph type="body" idx="2"/>
          </p:nvPr>
        </p:nvSpPr>
        <p:spPr>
          <a:xfrm>
            <a:off x="5795963" y="836613"/>
            <a:ext cx="2979737" cy="5500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i="1" smtClean="0">
                <a:solidFill>
                  <a:srgbClr val="17375E"/>
                </a:solidFill>
              </a:rPr>
              <a:t>Орган отливал  серебром, </a:t>
            </a:r>
          </a:p>
          <a:p>
            <a:pPr eaLnBrk="1" hangingPunct="1">
              <a:lnSpc>
                <a:spcPct val="80000"/>
              </a:lnSpc>
            </a:pPr>
            <a:r>
              <a:rPr lang="ru-RU" i="1" smtClean="0">
                <a:solidFill>
                  <a:srgbClr val="17375E"/>
                </a:solidFill>
              </a:rPr>
              <a:t>Немой, как в руках ювелира, </a:t>
            </a:r>
          </a:p>
          <a:p>
            <a:pPr eaLnBrk="1" hangingPunct="1">
              <a:lnSpc>
                <a:spcPct val="80000"/>
              </a:lnSpc>
            </a:pPr>
            <a:r>
              <a:rPr lang="ru-RU" i="1" smtClean="0">
                <a:solidFill>
                  <a:srgbClr val="17375E"/>
                </a:solidFill>
              </a:rPr>
              <a:t>А издали слышался гром, </a:t>
            </a:r>
          </a:p>
          <a:p>
            <a:pPr eaLnBrk="1" hangingPunct="1">
              <a:lnSpc>
                <a:spcPct val="80000"/>
              </a:lnSpc>
            </a:pPr>
            <a:r>
              <a:rPr lang="ru-RU" i="1" smtClean="0">
                <a:solidFill>
                  <a:srgbClr val="17375E"/>
                </a:solidFill>
              </a:rPr>
              <a:t>Катившийся из-за полмира. </a:t>
            </a:r>
          </a:p>
          <a:p>
            <a:pPr eaLnBrk="1" hangingPunct="1">
              <a:lnSpc>
                <a:spcPct val="80000"/>
              </a:lnSpc>
            </a:pPr>
            <a:r>
              <a:rPr lang="ru-RU" i="1" smtClean="0">
                <a:solidFill>
                  <a:srgbClr val="17375E"/>
                </a:solidFill>
              </a:rPr>
              <a:t>Покоилась люстр тишина,</a:t>
            </a:r>
          </a:p>
          <a:p>
            <a:pPr eaLnBrk="1" hangingPunct="1">
              <a:lnSpc>
                <a:spcPct val="80000"/>
              </a:lnSpc>
            </a:pPr>
            <a:r>
              <a:rPr lang="ru-RU" i="1" smtClean="0">
                <a:solidFill>
                  <a:srgbClr val="17375E"/>
                </a:solidFill>
              </a:rPr>
              <a:t>И в зареве их бездыханном</a:t>
            </a:r>
          </a:p>
          <a:p>
            <a:pPr eaLnBrk="1" hangingPunct="1">
              <a:lnSpc>
                <a:spcPct val="80000"/>
              </a:lnSpc>
            </a:pPr>
            <a:r>
              <a:rPr lang="ru-RU" i="1" smtClean="0">
                <a:solidFill>
                  <a:srgbClr val="17375E"/>
                </a:solidFill>
              </a:rPr>
              <a:t>Играл не орган, а стена, </a:t>
            </a:r>
          </a:p>
          <a:p>
            <a:pPr eaLnBrk="1" hangingPunct="1">
              <a:lnSpc>
                <a:spcPct val="80000"/>
              </a:lnSpc>
            </a:pPr>
            <a:r>
              <a:rPr lang="ru-RU" i="1" smtClean="0">
                <a:solidFill>
                  <a:srgbClr val="17375E"/>
                </a:solidFill>
              </a:rPr>
              <a:t>Украшенная органом.</a:t>
            </a:r>
          </a:p>
          <a:p>
            <a:pPr eaLnBrk="1" hangingPunct="1">
              <a:lnSpc>
                <a:spcPct val="80000"/>
              </a:lnSpc>
            </a:pPr>
            <a:r>
              <a:rPr lang="ru-RU" i="1" smtClean="0">
                <a:solidFill>
                  <a:srgbClr val="17375E"/>
                </a:solidFill>
              </a:rPr>
              <a:t>Ворочая балки, как слон, </a:t>
            </a:r>
          </a:p>
          <a:p>
            <a:pPr eaLnBrk="1" hangingPunct="1">
              <a:lnSpc>
                <a:spcPct val="80000"/>
              </a:lnSpc>
            </a:pPr>
            <a:r>
              <a:rPr lang="ru-RU" i="1" smtClean="0">
                <a:solidFill>
                  <a:srgbClr val="17375E"/>
                </a:solidFill>
              </a:rPr>
              <a:t>И, освобождаясь от бревен,</a:t>
            </a:r>
          </a:p>
          <a:p>
            <a:pPr eaLnBrk="1" hangingPunct="1">
              <a:lnSpc>
                <a:spcPct val="80000"/>
              </a:lnSpc>
            </a:pPr>
            <a:r>
              <a:rPr lang="ru-RU" i="1" smtClean="0">
                <a:solidFill>
                  <a:srgbClr val="17375E"/>
                </a:solidFill>
              </a:rPr>
              <a:t>Хорал выходил, как Самсон, </a:t>
            </a:r>
          </a:p>
          <a:p>
            <a:pPr eaLnBrk="1" hangingPunct="1">
              <a:lnSpc>
                <a:spcPct val="80000"/>
              </a:lnSpc>
            </a:pPr>
            <a:r>
              <a:rPr lang="ru-RU" i="1" smtClean="0">
                <a:solidFill>
                  <a:srgbClr val="17375E"/>
                </a:solidFill>
              </a:rPr>
              <a:t>Из кладки, где был замурован.</a:t>
            </a:r>
            <a:endParaRPr lang="ru-RU" i="1" smtClean="0">
              <a:solidFill>
                <a:srgbClr val="17375E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i="1" smtClean="0">
                <a:solidFill>
                  <a:srgbClr val="17375E"/>
                </a:solidFill>
                <a:latin typeface="Arial" charset="0"/>
              </a:rPr>
              <a:t>                 Б. Пастернак</a:t>
            </a:r>
          </a:p>
          <a:p>
            <a:pPr eaLnBrk="1" hangingPunct="1"/>
            <a:endParaRPr lang="ru-RU" i="1" smtClean="0">
              <a:solidFill>
                <a:srgbClr val="17375E"/>
              </a:solidFill>
            </a:endParaRPr>
          </a:p>
        </p:txBody>
      </p:sp>
      <p:pic>
        <p:nvPicPr>
          <p:cNvPr id="10" name="Содержимое 9" descr="11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28596" y="500042"/>
            <a:ext cx="5357850" cy="5857916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37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u="sng" smtClean="0"/>
              <a:t>Цель урока</a:t>
            </a:r>
            <a:r>
              <a:rPr lang="ru-RU" sz="3600" smtClean="0"/>
              <a:t>: </a:t>
            </a:r>
            <a:r>
              <a:rPr lang="ru-RU" sz="4000" smtClean="0"/>
              <a:t>познакомиться с понятиями акустика, звук и  характеристиками звука.</a:t>
            </a:r>
            <a:endParaRPr lang="ru-RU" sz="4000" b="1" u="sng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572125" y="457200"/>
            <a:ext cx="3190875" cy="19002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0070C0"/>
                </a:solidFill>
              </a:rPr>
              <a:t>Акустика – раздел физики, который изучает звук, его свойства, звуковые явления.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643563" y="2357438"/>
            <a:ext cx="3122612" cy="3733800"/>
          </a:xfrm>
        </p:spPr>
        <p:txBody>
          <a:bodyPr>
            <a:normAutofit/>
          </a:bodyPr>
          <a:lstStyle/>
          <a:p>
            <a:pPr algn="just" eaLnBrk="1" fontAlgn="auto" hangingPunct="1">
              <a:buFont typeface="Wingdings 2"/>
              <a:buNone/>
              <a:defRPr/>
            </a:pPr>
            <a:r>
              <a:rPr lang="ru-RU" sz="2400" dirty="0" smtClean="0"/>
              <a:t>Источником звука является колебание.</a:t>
            </a:r>
          </a:p>
          <a:p>
            <a:pPr algn="just" eaLnBrk="1" fontAlgn="auto" hangingPunct="1">
              <a:buFont typeface="Wingdings 2"/>
              <a:buNone/>
              <a:defRPr/>
            </a:pPr>
            <a:r>
              <a:rPr lang="ru-RU" sz="2400" b="1" i="1" dirty="0" smtClean="0"/>
              <a:t>Не всякое </a:t>
            </a:r>
            <a:r>
              <a:rPr lang="ru-RU" sz="2400" b="1" i="1" dirty="0" err="1" smtClean="0"/>
              <a:t>колеб-лющееся</a:t>
            </a:r>
            <a:r>
              <a:rPr lang="ru-RU" sz="2400" b="1" i="1" dirty="0" smtClean="0"/>
              <a:t> тело является источником звука.</a:t>
            </a:r>
          </a:p>
          <a:p>
            <a:pPr algn="just" eaLnBrk="1" fontAlgn="auto" hangingPunct="1">
              <a:buFont typeface="Wingdings 2"/>
              <a:buNone/>
              <a:defRPr/>
            </a:pPr>
            <a:r>
              <a:rPr lang="ru-RU" sz="2400" i="1" dirty="0" smtClean="0"/>
              <a:t> Звуковые волны – это упругие волны.</a:t>
            </a:r>
          </a:p>
          <a:p>
            <a:pPr algn="just" eaLnBrk="1" fontAlgn="auto" hangingPunct="1">
              <a:buFont typeface="Wingdings 2"/>
              <a:buNone/>
              <a:defRPr/>
            </a:pPr>
            <a:endParaRPr lang="ru-RU" sz="2400" b="1" i="1" dirty="0" smtClean="0"/>
          </a:p>
          <a:p>
            <a:pPr algn="just" eaLnBrk="1" fontAlgn="auto" hangingPunct="1">
              <a:buFont typeface="Wingdings 2"/>
              <a:buNone/>
              <a:defRPr/>
            </a:pPr>
            <a:endParaRPr lang="ru-RU" sz="2400" b="1" i="1" dirty="0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28688" y="428625"/>
            <a:ext cx="4554537" cy="57150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1443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Характеристики колебаний:</a:t>
            </a:r>
            <a:br>
              <a:rPr lang="ru-RU" sz="2800" b="1" smtClean="0"/>
            </a:br>
            <a:endParaRPr lang="ru-RU" sz="280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625" y="857250"/>
            <a:ext cx="8229600" cy="521493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ru-RU" i="1" smtClean="0"/>
          </a:p>
          <a:p>
            <a:pPr eaLnBrk="1" hangingPunct="1">
              <a:buFont typeface="Wingdings" pitchFamily="2" charset="2"/>
              <a:buChar char="Ø"/>
            </a:pPr>
            <a:r>
              <a:rPr lang="ru-RU" i="1" smtClean="0"/>
              <a:t>Амплитуда (А)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i="1" smtClean="0"/>
              <a:t>Период (Т)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i="1" smtClean="0"/>
              <a:t>Частота (</a:t>
            </a:r>
            <a:r>
              <a:rPr lang="el-GR" i="1" smtClean="0"/>
              <a:t>ν</a:t>
            </a:r>
            <a:r>
              <a:rPr lang="ru-RU" i="1" smtClean="0"/>
              <a:t>)</a:t>
            </a:r>
          </a:p>
          <a:p>
            <a:pPr eaLnBrk="1" hangingPunct="1">
              <a:buFont typeface="Wingdings 2" pitchFamily="18" charset="2"/>
              <a:buNone/>
            </a:pPr>
            <a:endParaRPr lang="ru-RU" i="1" smtClean="0"/>
          </a:p>
          <a:p>
            <a:pPr eaLnBrk="1" hangingPunct="1">
              <a:buFont typeface="Wingdings 2" pitchFamily="18" charset="2"/>
              <a:buNone/>
            </a:pPr>
            <a:r>
              <a:rPr lang="ru-RU" i="1" smtClean="0"/>
              <a:t>Колебания, частота которых находится в диапазоне от 20 Гц до 20000Гц, называются </a:t>
            </a:r>
            <a:r>
              <a:rPr lang="ru-RU" i="1" u="sng" smtClean="0"/>
              <a:t>звуковыми</a:t>
            </a:r>
            <a:r>
              <a:rPr lang="ru-RU" i="1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ru-RU" i="1" smtClean="0"/>
          </a:p>
          <a:p>
            <a:pPr eaLnBrk="1" hangingPunct="1">
              <a:buFont typeface="Wingdings 2" pitchFamily="18" charset="2"/>
              <a:buNone/>
            </a:pPr>
            <a:endParaRPr lang="ru-RU" i="1" smtClean="0"/>
          </a:p>
          <a:p>
            <a:pPr eaLnBrk="1" hangingPunct="1">
              <a:buFont typeface="Wingdings" pitchFamily="2" charset="2"/>
              <a:buChar char="Ø"/>
            </a:pPr>
            <a:endParaRPr lang="ru-RU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Звуки делятся на две группы: музыкальные звуки и шумы.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Музыкальные звуки: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Шум:</a:t>
            </a:r>
            <a:endParaRPr lang="ru-RU" sz="28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колебания происходят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через  равные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промежутки времени.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колебания происходят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через неравномерные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промежутки времени.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8" grpId="0" build="p"/>
      <p:bldP spid="7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latin typeface="Comic Sans MS" pitchFamily="66" charset="0"/>
              </a:rPr>
              <a:t>Ударные инструменты</a:t>
            </a:r>
            <a:endParaRPr lang="ru-RU" b="1">
              <a:latin typeface="Comic Sans MS" pitchFamily="66" charset="0"/>
            </a:endParaRPr>
          </a:p>
        </p:txBody>
      </p:sp>
      <p:pic>
        <p:nvPicPr>
          <p:cNvPr id="5" name="Содержимое 4" descr="41 (2)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500034" y="1357298"/>
            <a:ext cx="2928958" cy="1726316"/>
          </a:xfrm>
          <a:effectLst>
            <a:softEdge rad="112500"/>
          </a:effectLst>
        </p:spPr>
      </p:pic>
      <p:pic>
        <p:nvPicPr>
          <p:cNvPr id="6" name="Содержимое 5" descr="4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214810" y="1285860"/>
            <a:ext cx="4389888" cy="3448242"/>
          </a:xfrm>
          <a:effectLst>
            <a:softEdge rad="112500"/>
          </a:effectLst>
        </p:spPr>
      </p:pic>
      <p:pic>
        <p:nvPicPr>
          <p:cNvPr id="7" name="Рисунок 6" descr="41 (3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1472" y="3500438"/>
            <a:ext cx="2398970" cy="25887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41 (4)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357555" y="4727582"/>
            <a:ext cx="3857651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latin typeface="Comic Sans MS" pitchFamily="66" charset="0"/>
              </a:rPr>
              <a:t>Клавишные инструменты</a:t>
            </a:r>
            <a:endParaRPr lang="ru-RU" b="1">
              <a:latin typeface="Comic Sans MS" pitchFamily="66" charset="0"/>
            </a:endParaRPr>
          </a:p>
        </p:txBody>
      </p:sp>
      <p:pic>
        <p:nvPicPr>
          <p:cNvPr id="5" name="Содержимое 4" descr="19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83456" y="1600200"/>
            <a:ext cx="3986087" cy="4525963"/>
          </a:xfrm>
          <a:effectLst>
            <a:softEdge rad="112500"/>
          </a:effectLst>
        </p:spPr>
      </p:pic>
      <p:pic>
        <p:nvPicPr>
          <p:cNvPr id="6" name="Содержимое 5" descr="110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845417" y="1600200"/>
            <a:ext cx="3644165" cy="4525963"/>
          </a:xfrm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latin typeface="Comic Sans MS" pitchFamily="66" charset="0"/>
              </a:rPr>
              <a:t>Духовые инструменты</a:t>
            </a:r>
            <a:endParaRPr lang="ru-RU">
              <a:latin typeface="Comic Sans MS" pitchFamily="66" charset="0"/>
            </a:endParaRPr>
          </a:p>
        </p:txBody>
      </p:sp>
      <p:pic>
        <p:nvPicPr>
          <p:cNvPr id="5" name="Содержимое 4" descr="15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857224" y="1524000"/>
            <a:ext cx="2572786" cy="4905396"/>
          </a:xfrm>
          <a:effectLst>
            <a:softEdge rad="112500"/>
          </a:effectLst>
        </p:spPr>
      </p:pic>
      <p:pic>
        <p:nvPicPr>
          <p:cNvPr id="6" name="Содержимое 5" descr="16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929190" y="1500174"/>
            <a:ext cx="2857520" cy="4857784"/>
          </a:xfrm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latin typeface="Comic Sans MS" pitchFamily="66" charset="0"/>
              </a:rPr>
              <a:t>Струнные инструменты</a:t>
            </a:r>
            <a:endParaRPr lang="ru-RU">
              <a:latin typeface="Comic Sans MS" pitchFamily="66" charset="0"/>
            </a:endParaRPr>
          </a:p>
        </p:txBody>
      </p:sp>
      <p:pic>
        <p:nvPicPr>
          <p:cNvPr id="5" name="Содержимое 4" descr="1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500034" y="1357298"/>
            <a:ext cx="2164080" cy="3870960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Содержимое 5" descr="12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276850" y="2182019"/>
            <a:ext cx="2781300" cy="3362325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1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428860" y="3357562"/>
            <a:ext cx="2825496" cy="32125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 descr="1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786050" y="1357298"/>
            <a:ext cx="6205728" cy="20238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225</TotalTime>
  <Words>323</Words>
  <Application>Microsoft Office PowerPoint</Application>
  <PresentationFormat>Экран (4:3)</PresentationFormat>
  <Paragraphs>64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Cambria</vt:lpstr>
      <vt:lpstr>Wingdings 2</vt:lpstr>
      <vt:lpstr>Calibri</vt:lpstr>
      <vt:lpstr>Rockwell</vt:lpstr>
      <vt:lpstr>Wingdings</vt:lpstr>
      <vt:lpstr>Апекс</vt:lpstr>
      <vt:lpstr>«Подмосковные вечера»</vt:lpstr>
      <vt:lpstr>Слайд 2</vt:lpstr>
      <vt:lpstr>Акустика – раздел физики, который изучает звук, его свойства, звуковые явления.</vt:lpstr>
      <vt:lpstr>      Характеристики колебаний: </vt:lpstr>
      <vt:lpstr>Звуки делятся на две группы: музыкальные звуки и шумы.</vt:lpstr>
      <vt:lpstr>Ударные инструменты</vt:lpstr>
      <vt:lpstr>Клавишные инструменты</vt:lpstr>
      <vt:lpstr>Духовые инструменты</vt:lpstr>
      <vt:lpstr>Струнные инструменты</vt:lpstr>
      <vt:lpstr>Орган – фабрика звуков.</vt:lpstr>
      <vt:lpstr>Громкость звука определяется амплитудой колебаний.                                                                                 </vt:lpstr>
      <vt:lpstr>Тон определяется частотой.</vt:lpstr>
      <vt:lpstr>Тембр звука связан с окраской. 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«Подмосковные вечера»</dc:title>
  <dc:creator>Саша</dc:creator>
  <cp:lastModifiedBy>Master</cp:lastModifiedBy>
  <cp:revision>30</cp:revision>
  <dcterms:created xsi:type="dcterms:W3CDTF">2009-03-15T14:30:41Z</dcterms:created>
  <dcterms:modified xsi:type="dcterms:W3CDTF">2013-06-23T22:09:26Z</dcterms:modified>
</cp:coreProperties>
</file>