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80" r:id="rId5"/>
    <p:sldId id="281" r:id="rId6"/>
    <p:sldId id="28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3" r:id="rId19"/>
    <p:sldId id="274" r:id="rId20"/>
    <p:sldId id="275" r:id="rId21"/>
    <p:sldId id="276" r:id="rId22"/>
    <p:sldId id="269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F08115-A2BE-4F2C-B462-C8273B926952}">
          <p14:sldIdLst>
            <p14:sldId id="256"/>
            <p14:sldId id="258"/>
            <p14:sldId id="278"/>
            <p14:sldId id="280"/>
            <p14:sldId id="281"/>
            <p14:sldId id="283"/>
          </p14:sldIdLst>
        </p14:section>
        <p14:section name="Создание сайта" id="{4BC22DDD-3FEE-4978-B5E0-60F404B11BA0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71"/>
            <p14:sldId id="273"/>
            <p14:sldId id="274"/>
            <p14:sldId id="275"/>
            <p14:sldId id="276"/>
            <p14:sldId id="269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35" autoAdjust="0"/>
  </p:normalViewPr>
  <p:slideViewPr>
    <p:cSldViewPr>
      <p:cViewPr>
        <p:scale>
          <a:sx n="66" d="100"/>
          <a:sy n="66" d="100"/>
        </p:scale>
        <p:origin x="-1786" y="-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27B-296F-4796-9C82-6A0F29AFFDD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859F-A409-4B64-8BE9-6235674E0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7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27B-296F-4796-9C82-6A0F29AFFDD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859F-A409-4B64-8BE9-6235674E0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0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27B-296F-4796-9C82-6A0F29AFFDD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859F-A409-4B64-8BE9-6235674E0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6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27B-296F-4796-9C82-6A0F29AFFDD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859F-A409-4B64-8BE9-6235674E0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4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27B-296F-4796-9C82-6A0F29AFFDD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859F-A409-4B64-8BE9-6235674E0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8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27B-296F-4796-9C82-6A0F29AFFDD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859F-A409-4B64-8BE9-6235674E0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7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27B-296F-4796-9C82-6A0F29AFFDD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859F-A409-4B64-8BE9-6235674E0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9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27B-296F-4796-9C82-6A0F29AFFDD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859F-A409-4B64-8BE9-6235674E0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2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27B-296F-4796-9C82-6A0F29AFFDD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859F-A409-4B64-8BE9-6235674E0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35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27B-296F-4796-9C82-6A0F29AFFDD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859F-A409-4B64-8BE9-6235674E0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1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27B-296F-4796-9C82-6A0F29AFFDD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859F-A409-4B64-8BE9-6235674E0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927B-296F-4796-9C82-6A0F29AFFDDB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E859F-A409-4B64-8BE9-6235674E0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6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joomla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joomla.org/" TargetMode="External"/><Relationship Id="rId2" Type="http://schemas.openxmlformats.org/officeDocument/2006/relationships/hyperlink" Target="http://&#1080;&#1084;&#1103;_&#1074;&#1072;&#1096;&#1077;&#1075;&#1086;_&#1089;&#1072;&#1081;&#1090;&#1072;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templatetuning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russki.istockphot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988840"/>
            <a:ext cx="9144000" cy="17281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Презентация сайта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andreevats.ru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Андреева Татьяна Сергеевна</a:t>
            </a:r>
          </a:p>
          <a:p>
            <a:r>
              <a:rPr lang="ru-RU" dirty="0" smtClean="0"/>
              <a:t>ГБОУ  СОШ №1980 ЮЗАОУ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г. Москвы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0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94C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2636424"/>
            <a:ext cx="4355976" cy="42215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Шаг 1: Выбор и покупка Хостинга (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Hosting)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 домена (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Domain name, DNS)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Поэтому и был придумал </a:t>
            </a:r>
            <a:r>
              <a:rPr lang="ru-RU" sz="1600" b="1" dirty="0" smtClean="0"/>
              <a:t>Домен</a:t>
            </a:r>
            <a:r>
              <a:rPr lang="ru-RU" sz="1600" dirty="0" smtClean="0"/>
              <a:t> – некая ссылка, которая позволяет пользователям вводить в адресную строку браузера понятное человеку название: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511716"/>
            <a:ext cx="3562171" cy="113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 flipV="1">
            <a:off x="1619672" y="3187680"/>
            <a:ext cx="2358095" cy="433025"/>
          </a:xfrm>
          <a:prstGeom prst="triangle">
            <a:avLst>
              <a:gd name="adj" fmla="val 578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2612593"/>
            <a:ext cx="2328769" cy="575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4168" y="324800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http://www.andreevats.ru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4194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213.183.63.3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20272" y="3617335"/>
            <a:ext cx="1008112" cy="45973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788024" y="3813358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Доменное имя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преобразуется в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IP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-адрес,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который адресует пользователя на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конкретный компьютер – Хостинг сервер.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9906" y="5333165"/>
            <a:ext cx="2048843" cy="136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>
            <a:off x="7020272" y="4725144"/>
            <a:ext cx="1008112" cy="45973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94C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28648" y="702644"/>
            <a:ext cx="3599849" cy="61216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Что такое </a:t>
            </a:r>
            <a:r>
              <a:rPr lang="ru-RU" sz="2800" b="1" dirty="0" smtClean="0"/>
              <a:t>Хостинг</a:t>
            </a:r>
            <a:r>
              <a:rPr lang="ru-RU" sz="2800" dirty="0" smtClean="0"/>
              <a:t>?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Хостинг</a:t>
            </a:r>
            <a:r>
              <a:rPr lang="ru-RU" sz="1600" dirty="0" smtClean="0"/>
              <a:t> – по сути физическое или логическое пространство на </a:t>
            </a:r>
            <a:r>
              <a:rPr lang="ru-RU" sz="1600" b="1" dirty="0" smtClean="0"/>
              <a:t>серверах</a:t>
            </a:r>
            <a:r>
              <a:rPr lang="ru-RU" sz="1600" dirty="0" smtClean="0"/>
              <a:t>, которое позволяет 24</a:t>
            </a:r>
            <a:r>
              <a:rPr lang="en-US" sz="1600" dirty="0" smtClean="0"/>
              <a:t>/</a:t>
            </a:r>
            <a:r>
              <a:rPr lang="ru-RU" sz="1600" dirty="0" smtClean="0"/>
              <a:t>7 хранить и предоставлять данные вашего сайта. Именно поэтому вы можете зайти на сайт и днем и ночью.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Купить такой хостинг не трудно. Для этого достаточно найти подходящего хостинг провайдера. Я использовала – </a:t>
            </a:r>
            <a:r>
              <a:rPr lang="en-US" sz="1600" b="1" dirty="0" smtClean="0"/>
              <a:t>REG.RU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При покупке хостинга, провайдер предложил так же бесплатно получить доменное имя в подарок. Чем я и воспользовалась.</a:t>
            </a:r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8859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Шаг 1: Выбор и покупка Хостинга (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Hosting)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 домена (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Domain name, DNS)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508104" y="765659"/>
            <a:ext cx="3454502" cy="5982098"/>
            <a:chOff x="5220072" y="1048200"/>
            <a:chExt cx="3454502" cy="598209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20072" y="1048200"/>
              <a:ext cx="3454502" cy="4996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20072" y="5589240"/>
              <a:ext cx="3454502" cy="1441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86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94C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Суммарный бюджет: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Calibri" pitchFamily="34" charset="0"/>
              <a:buChar char="√"/>
            </a:pPr>
            <a:r>
              <a:rPr lang="ru-RU" sz="1600" dirty="0" smtClean="0"/>
              <a:t>Хостинг – 1 772 рубля на 12 месяцев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Calibri" pitchFamily="34" charset="0"/>
              <a:buChar char="√"/>
            </a:pPr>
            <a:r>
              <a:rPr lang="ru-RU" sz="1600" dirty="0" smtClean="0"/>
              <a:t>Домен – бесплатно</a:t>
            </a:r>
            <a:endParaRPr lang="ru-RU" sz="1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Шаг 1: Выбор и покупка Хостинга (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Hosting)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 домена (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Domain name, DNS)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0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28184" y="2924943"/>
            <a:ext cx="2915816" cy="26457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Шаг 2: Выбор и покупка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CMS (Content Management System)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– системы 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 smtClean="0"/>
              <a:t>CMS</a:t>
            </a:r>
            <a:r>
              <a:rPr lang="en-US" sz="1600" dirty="0" smtClean="0"/>
              <a:t> – </a:t>
            </a:r>
            <a:r>
              <a:rPr lang="en-US" sz="1600" b="1" dirty="0" smtClean="0"/>
              <a:t>Content Management System</a:t>
            </a:r>
            <a:r>
              <a:rPr lang="ru-RU" sz="1600" dirty="0" smtClean="0"/>
              <a:t>, система управления контентом.</a:t>
            </a:r>
          </a:p>
          <a:p>
            <a:pPr marL="0" indent="0">
              <a:buNone/>
            </a:pPr>
            <a:r>
              <a:rPr lang="ru-RU" sz="1600" dirty="0" smtClean="0"/>
              <a:t>Программное обеспечение, которое реализует базовые принципы работы с контентом, такие как: </a:t>
            </a:r>
            <a:r>
              <a:rPr lang="ru-RU" sz="1600" u="sng" dirty="0" smtClean="0"/>
              <a:t>редактирование</a:t>
            </a:r>
            <a:r>
              <a:rPr lang="ru-RU" sz="1600" dirty="0" smtClean="0"/>
              <a:t>, </a:t>
            </a:r>
            <a:r>
              <a:rPr lang="ru-RU" sz="1600" u="sng" dirty="0" smtClean="0"/>
              <a:t>обновление</a:t>
            </a:r>
            <a:r>
              <a:rPr lang="ru-RU" sz="1600" dirty="0" smtClean="0"/>
              <a:t>, </a:t>
            </a:r>
            <a:r>
              <a:rPr lang="ru-RU" sz="1600" u="sng" dirty="0" smtClean="0"/>
              <a:t>удаление</a:t>
            </a:r>
            <a:r>
              <a:rPr lang="ru-RU" sz="1600" dirty="0" smtClean="0"/>
              <a:t>, </a:t>
            </a:r>
            <a:r>
              <a:rPr lang="ru-RU" sz="1600" u="sng" dirty="0" smtClean="0"/>
              <a:t>сохранение</a:t>
            </a:r>
            <a:r>
              <a:rPr lang="ru-RU" sz="1600" dirty="0" smtClean="0"/>
              <a:t>, и различные функции, в частности </a:t>
            </a:r>
            <a:r>
              <a:rPr lang="ru-RU" sz="1600" u="sng" dirty="0" smtClean="0"/>
              <a:t>регистрацию</a:t>
            </a:r>
            <a:r>
              <a:rPr lang="ru-RU" sz="1600" dirty="0" smtClean="0"/>
              <a:t>, </a:t>
            </a:r>
            <a:r>
              <a:rPr lang="ru-RU" sz="1600" u="sng" dirty="0" smtClean="0"/>
              <a:t>авторизацию</a:t>
            </a:r>
            <a:r>
              <a:rPr lang="ru-RU" sz="1600" dirty="0" smtClean="0"/>
              <a:t> и т.д. То есть тот набор, который нужен для создания и редактирования контента сайта, а так же для удобной работы с ним пользователей.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216" y="3231557"/>
            <a:ext cx="23940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Эту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систему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 можно сравнить с текстовым процессором 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WORD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. Сама по себе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программа – ещё не документ, но позволяет его сделать, благодаря базовому функционалу.</a:t>
            </a: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924943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CMS</a:t>
            </a:r>
            <a:r>
              <a:rPr lang="en-US" sz="1600" dirty="0" smtClean="0"/>
              <a:t> </a:t>
            </a:r>
            <a:r>
              <a:rPr lang="ru-RU" sz="1600" dirty="0" smtClean="0"/>
              <a:t>реализует ДВА логических пространства, которые называются: </a:t>
            </a:r>
            <a:r>
              <a:rPr lang="en-US" sz="1600" b="1" dirty="0" smtClean="0"/>
              <a:t>FRONTEND </a:t>
            </a:r>
            <a:r>
              <a:rPr lang="ru-RU" sz="1600" dirty="0" smtClean="0"/>
              <a:t>и </a:t>
            </a:r>
            <a:r>
              <a:rPr lang="en-US" sz="1600" b="1" dirty="0" smtClean="0"/>
              <a:t>BACKEND</a:t>
            </a:r>
            <a:endParaRPr lang="ru-RU" sz="1600" b="1" dirty="0"/>
          </a:p>
        </p:txBody>
      </p:sp>
      <p:sp>
        <p:nvSpPr>
          <p:cNvPr id="8" name="Облако 7"/>
          <p:cNvSpPr/>
          <p:nvPr/>
        </p:nvSpPr>
        <p:spPr>
          <a:xfrm>
            <a:off x="498234" y="4005064"/>
            <a:ext cx="5513925" cy="237626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347864" y="3681028"/>
            <a:ext cx="0" cy="302433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75656" y="48691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FRONTEND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79912" y="48691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BACKEND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7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Шаг 2: Выбор и покупка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CMS (Content Management System)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– системы 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524" y="4509120"/>
            <a:ext cx="3985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FRONTEND</a:t>
            </a:r>
            <a:r>
              <a:rPr lang="ru-RU" sz="1600" dirty="0" smtClean="0"/>
              <a:t>– это по сути всё то, что видит конечный пользователь. То есть </a:t>
            </a:r>
            <a:r>
              <a:rPr lang="ru-RU" sz="1600" b="1" dirty="0" smtClean="0"/>
              <a:t>ФАСАД</a:t>
            </a:r>
            <a:r>
              <a:rPr lang="ru-RU" sz="1600" dirty="0" smtClean="0"/>
              <a:t> системы. Те самые статьи, тесты, кнопки, меню и многое другое. </a:t>
            </a:r>
            <a:endParaRPr lang="ru-RU" sz="1600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619672" y="1628800"/>
            <a:ext cx="5513925" cy="3024336"/>
            <a:chOff x="498234" y="3681028"/>
            <a:chExt cx="5513925" cy="3024336"/>
          </a:xfrm>
        </p:grpSpPr>
        <p:sp>
          <p:nvSpPr>
            <p:cNvPr id="8" name="Облако 7"/>
            <p:cNvSpPr/>
            <p:nvPr/>
          </p:nvSpPr>
          <p:spPr>
            <a:xfrm>
              <a:off x="498234" y="4005064"/>
              <a:ext cx="5513925" cy="2376264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347864" y="3681028"/>
              <a:ext cx="0" cy="3024336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75656" y="465234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FRONTEND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9912" y="4652348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BACKEND</a:t>
              </a:r>
              <a:endParaRPr lang="ru-RU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901350" y="4509120"/>
            <a:ext cx="39859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BACKEND</a:t>
            </a:r>
            <a:r>
              <a:rPr lang="ru-RU" sz="1600" dirty="0" smtClean="0"/>
              <a:t>– это та часть сайта, которую</a:t>
            </a:r>
            <a:br>
              <a:rPr lang="ru-RU" sz="1600" dirty="0" smtClean="0"/>
            </a:br>
            <a:r>
              <a:rPr lang="ru-RU" sz="1600" b="1" dirty="0" smtClean="0"/>
              <a:t>не видит </a:t>
            </a:r>
            <a:r>
              <a:rPr lang="ru-RU" sz="1600" dirty="0" smtClean="0"/>
              <a:t>обычный пользователь. Это администраторская панель управления. Как раз то место, откуда и управляется сайт, меняется его контент, структура, устанавливаются модули и дополнения, которые реализуют дополнительные функции на сайте.</a:t>
            </a:r>
            <a:endParaRPr lang="ru-RU" sz="16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145086"/>
            <a:ext cx="2179170" cy="208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0026" y="3140967"/>
            <a:ext cx="4057230" cy="131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7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Шаг 2: Выбор и покупка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CMS (Content Management System)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– системы 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CMS</a:t>
            </a:r>
            <a:r>
              <a:rPr lang="en-US" sz="1600" dirty="0" smtClean="0"/>
              <a:t> </a:t>
            </a:r>
            <a:r>
              <a:rPr lang="ru-RU" sz="1600" dirty="0" smtClean="0"/>
              <a:t>была выбрана мною – бесплатная </a:t>
            </a:r>
            <a:r>
              <a:rPr lang="en-US" sz="1600" dirty="0" err="1" smtClean="0"/>
              <a:t>Joomla</a:t>
            </a:r>
            <a:r>
              <a:rPr lang="ru-RU" sz="1600" dirty="0" smtClean="0"/>
              <a:t>, версии 1.7, одна из самых популярных бесплатных некоммерческих </a:t>
            </a:r>
            <a:r>
              <a:rPr lang="en-US" sz="1600" dirty="0" smtClean="0"/>
              <a:t>CMS</a:t>
            </a:r>
            <a:r>
              <a:rPr lang="ru-RU" sz="1600" dirty="0" smtClean="0"/>
              <a:t> на сегодняшний день.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Официальный сайт: </a:t>
            </a:r>
            <a:r>
              <a:rPr lang="en-US" sz="1600" dirty="0" smtClean="0">
                <a:hlinkClick r:id="rId2"/>
              </a:rPr>
              <a:t>http://www.joomla.org/</a:t>
            </a:r>
            <a:endParaRPr lang="en-US" sz="1600" dirty="0" smtClean="0"/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1" y="3140968"/>
            <a:ext cx="8800859" cy="326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3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40" y="41379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Шаг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: Установка 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CMS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на Хостинг</a:t>
            </a:r>
            <a:b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Установка </a:t>
            </a:r>
            <a:r>
              <a:rPr lang="en-US" sz="1600" dirty="0" smtClean="0"/>
              <a:t>CMS</a:t>
            </a:r>
            <a:r>
              <a:rPr lang="ru-RU" sz="1600" dirty="0" smtClean="0"/>
              <a:t> на сервер дело не очень трудное, хотя и требует специальных навыков.</a:t>
            </a:r>
          </a:p>
          <a:p>
            <a:pPr marL="0" indent="0">
              <a:buNone/>
            </a:pPr>
            <a:r>
              <a:rPr lang="ru-RU" sz="1600" dirty="0" smtClean="0"/>
              <a:t>По сути это как установка программы на компьютер.</a:t>
            </a:r>
          </a:p>
          <a:p>
            <a:pPr marL="0" indent="0">
              <a:buNone/>
            </a:pPr>
            <a:endParaRPr lang="ru-RU" sz="1600" dirty="0"/>
          </a:p>
          <a:p>
            <a:pPr>
              <a:buAutoNum type="arabicPeriod"/>
            </a:pPr>
            <a:r>
              <a:rPr lang="ru-RU" sz="1600" dirty="0" smtClean="0"/>
              <a:t>Закачивается дистрибутив (установочный пакет) программы на хостинг, через панель управления хостингом (на сайте </a:t>
            </a:r>
            <a:r>
              <a:rPr lang="en-US" sz="1600" dirty="0" smtClean="0"/>
              <a:t>REG.RU)</a:t>
            </a:r>
            <a:endParaRPr lang="ru-RU" sz="1600" dirty="0" smtClean="0"/>
          </a:p>
          <a:p>
            <a:pPr>
              <a:buAutoNum type="arabicPeriod"/>
            </a:pPr>
            <a:r>
              <a:rPr lang="ru-RU" sz="1600" dirty="0" smtClean="0"/>
              <a:t>В браузере набирается адрес установочного файла. Обычно это просто адрес вашего будущего сайта </a:t>
            </a:r>
            <a:r>
              <a:rPr lang="en-US" sz="1600" dirty="0" smtClean="0">
                <a:hlinkClick r:id="rId2"/>
              </a:rPr>
              <a:t>http://</a:t>
            </a:r>
            <a:r>
              <a:rPr lang="ru-RU" sz="1600" dirty="0" err="1" smtClean="0">
                <a:hlinkClick r:id="rId2"/>
              </a:rPr>
              <a:t>имя_вашего_сайта</a:t>
            </a:r>
            <a:endParaRPr lang="ru-RU" sz="1600" dirty="0" smtClean="0"/>
          </a:p>
          <a:p>
            <a:pPr>
              <a:buAutoNum type="arabicPeriod"/>
            </a:pPr>
            <a:r>
              <a:rPr lang="ru-RU" sz="1600" dirty="0" smtClean="0"/>
              <a:t>Дальше следуете инструкциям</a:t>
            </a:r>
          </a:p>
          <a:p>
            <a:pPr>
              <a:buAutoNum type="arabicPeriod"/>
            </a:pPr>
            <a:endParaRPr lang="ru-RU" sz="1600" dirty="0"/>
          </a:p>
          <a:p>
            <a:pPr marL="0" indent="0">
              <a:buNone/>
            </a:pPr>
            <a:r>
              <a:rPr lang="ru-RU" sz="2400" dirty="0" smtClean="0"/>
              <a:t>После этого, сайт принимает свой первоначальный вид!</a:t>
            </a:r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en-US" sz="2400" dirty="0" smtClean="0">
                <a:hlinkClick r:id="rId3"/>
              </a:rPr>
              <a:t>http://demo.joomla.org/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endParaRPr lang="ru-RU" sz="2400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5364088" y="1556791"/>
            <a:ext cx="3779912" cy="4392743"/>
            <a:chOff x="5364088" y="1556791"/>
            <a:chExt cx="3779912" cy="439274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64088" y="1556791"/>
              <a:ext cx="3779912" cy="330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64088" y="3356992"/>
              <a:ext cx="3779912" cy="2592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02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40" y="20689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Шаг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4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: Настройка CMS, в том числе выбор и установка шаблона (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template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Для быстрой настройки внешнего вида сайта, мною была выбрана модель </a:t>
            </a:r>
            <a:r>
              <a:rPr lang="ru-RU" sz="1600" dirty="0" err="1" smtClean="0"/>
              <a:t>шаблонизирования</a:t>
            </a:r>
            <a:r>
              <a:rPr lang="ru-RU" sz="1600" dirty="0" smtClean="0"/>
              <a:t> сайта. </a:t>
            </a:r>
            <a:r>
              <a:rPr lang="en-US" sz="1600" dirty="0" err="1" smtClean="0"/>
              <a:t>Joomla</a:t>
            </a:r>
            <a:r>
              <a:rPr lang="ru-RU" sz="1600" dirty="0" smtClean="0"/>
              <a:t> позволяет устанавливать на сайт внешние оболочки, заранее подготовленные и созданные для неё. </a:t>
            </a:r>
          </a:p>
          <a:p>
            <a:pPr marL="0" indent="0">
              <a:buNone/>
            </a:pPr>
            <a:r>
              <a:rPr lang="ru-RU" sz="1600" dirty="0" smtClean="0"/>
              <a:t>Я заказывала платный шаблон с соблюдением всех авторских прав. </a:t>
            </a:r>
            <a:br>
              <a:rPr lang="ru-RU" sz="1600" dirty="0" smtClean="0"/>
            </a:br>
            <a:r>
              <a:rPr lang="ru-RU" sz="1600" dirty="0" smtClean="0"/>
              <a:t>Шаблон мне обошёлся в </a:t>
            </a:r>
            <a:r>
              <a:rPr lang="ru-RU" sz="1600" b="1" dirty="0" smtClean="0"/>
              <a:t>65</a:t>
            </a:r>
            <a:r>
              <a:rPr lang="en-US" sz="1600" b="1" dirty="0" smtClean="0"/>
              <a:t>$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Магазин шаблонов, который я использовала: </a:t>
            </a:r>
            <a:r>
              <a:rPr lang="en-US" sz="1600" dirty="0" smtClean="0">
                <a:hlinkClick r:id="rId2"/>
              </a:rPr>
              <a:t>http://www.templatetuning.com/</a:t>
            </a: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4016102"/>
            <a:ext cx="749130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10872" y="1687861"/>
            <a:ext cx="2633127" cy="2173187"/>
          </a:xfrm>
          <a:prstGeom prst="rect">
            <a:avLst/>
          </a:prstGeom>
          <a:solidFill>
            <a:srgbClr val="94C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49988" y="1994474"/>
            <a:ext cx="2394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Магазины шаблонов предлагают тысячи вариантов, разбитых по тематикам, с разными типами лицензий, в плоть до эксклюзивных.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5013177"/>
            <a:ext cx="8840216" cy="1844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40" y="20689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Шаг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5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: Настройка структуры разделов (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Information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</a:rPr>
              <a:t>Architecture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) контента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Information Architecture </a:t>
            </a:r>
            <a:r>
              <a:rPr lang="en-US" sz="1600" dirty="0" smtClean="0"/>
              <a:t>–</a:t>
            </a:r>
            <a:r>
              <a:rPr lang="ru-RU" sz="1600" dirty="0" smtClean="0"/>
              <a:t> информационная архитектура, или </a:t>
            </a:r>
            <a:r>
              <a:rPr lang="ru-RU" sz="1600" b="1" dirty="0" smtClean="0"/>
              <a:t>структура сайта</a:t>
            </a:r>
            <a:r>
              <a:rPr lang="ru-RU" sz="1600" dirty="0" smtClean="0"/>
              <a:t>, по сути, является древовидным отображением всех разделов сайта (меню навигации). С помощью такого схематического представления, упрощается управление сайтом. Кроме того, пользователю самому много проще ориентироваться в древовидном меню, как привычном.</a:t>
            </a:r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690771"/>
            <a:ext cx="8840216" cy="224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510872" y="3212976"/>
            <a:ext cx="2633128" cy="3384376"/>
            <a:chOff x="6510872" y="1687862"/>
            <a:chExt cx="2633128" cy="33843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510872" y="1687862"/>
              <a:ext cx="2633127" cy="864096"/>
            </a:xfrm>
            <a:prstGeom prst="rect">
              <a:avLst/>
            </a:prstGeom>
            <a:solidFill>
              <a:srgbClr val="94C73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49988" y="1994474"/>
              <a:ext cx="23940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>
                      <a:lumMod val="95000"/>
                    </a:schemeClr>
                  </a:solidFill>
                </a:rPr>
                <a:t>Вид из </a:t>
              </a:r>
              <a:r>
                <a:rPr lang="en-US" sz="1600" b="1" dirty="0" smtClean="0">
                  <a:solidFill>
                    <a:schemeClr val="bg1">
                      <a:lumMod val="95000"/>
                    </a:schemeClr>
                  </a:solidFill>
                </a:rPr>
                <a:t>BACKEND</a:t>
              </a:r>
              <a:endParaRPr lang="ru-RU" sz="16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510872" y="4280150"/>
              <a:ext cx="2633127" cy="792088"/>
            </a:xfrm>
            <a:prstGeom prst="rect">
              <a:avLst/>
            </a:prstGeom>
            <a:solidFill>
              <a:srgbClr val="94C73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49988" y="4514754"/>
              <a:ext cx="23940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>
                      <a:lumMod val="95000"/>
                    </a:schemeClr>
                  </a:solidFill>
                </a:rPr>
                <a:t>Вид из </a:t>
              </a:r>
              <a:r>
                <a:rPr lang="en-US" sz="1600" b="1" dirty="0" smtClean="0">
                  <a:solidFill>
                    <a:schemeClr val="bg1">
                      <a:lumMod val="95000"/>
                    </a:schemeClr>
                  </a:solidFill>
                </a:rPr>
                <a:t>FRONTEND</a:t>
              </a:r>
              <a:endParaRPr lang="ru-RU" sz="16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7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94C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40" y="20689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Шаг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6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: Написание контента для сайта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253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Написание контента здесь рассматривается лишь как </a:t>
            </a:r>
            <a:r>
              <a:rPr lang="ru-RU" sz="1600" b="1" dirty="0" smtClean="0"/>
              <a:t>первичное наполнение сайта</a:t>
            </a:r>
            <a:r>
              <a:rPr lang="ru-RU" sz="1600" dirty="0" smtClean="0"/>
              <a:t>. Суть администрирования сайта во многом управление контентом. Его постоянное обновление.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 smtClean="0"/>
              <a:t>Размещение контента </a:t>
            </a:r>
            <a:r>
              <a:rPr lang="ru-RU" sz="1600" dirty="0" smtClean="0"/>
              <a:t>на сайте осуществляется через </a:t>
            </a:r>
            <a:r>
              <a:rPr lang="en-US" sz="1600" b="1" dirty="0" smtClean="0"/>
              <a:t>BACKEND</a:t>
            </a:r>
            <a:r>
              <a:rPr lang="ru-RU" sz="1600" dirty="0" smtClean="0"/>
              <a:t>, через раздел «</a:t>
            </a:r>
            <a:r>
              <a:rPr lang="ru-RU" sz="1600" b="1" dirty="0" smtClean="0"/>
              <a:t>Менеджер материалов</a:t>
            </a:r>
            <a:r>
              <a:rPr lang="ru-RU" sz="1600" dirty="0" smtClean="0"/>
              <a:t>». </a:t>
            </a:r>
            <a:r>
              <a:rPr lang="en-US" sz="1600" dirty="0" smtClean="0"/>
              <a:t>CMS</a:t>
            </a:r>
            <a:r>
              <a:rPr lang="ru-RU" sz="1600" dirty="0" smtClean="0"/>
              <a:t> позволяет размещать как статические страницы: статьи, так и динамические страницы: тесты, формы и т.д.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Возможности редактирования, управление отображением и размещением и есть базовый функционал системы управления контентом </a:t>
            </a:r>
            <a:r>
              <a:rPr lang="en-US" sz="1600" dirty="0" smtClean="0"/>
              <a:t>– </a:t>
            </a:r>
            <a:r>
              <a:rPr lang="en-US" sz="1600" dirty="0" err="1" smtClean="0"/>
              <a:t>Joomla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142861"/>
            <a:ext cx="5610647" cy="271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9450" y="4131400"/>
            <a:ext cx="3964550" cy="27128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789040"/>
            <a:ext cx="9144000" cy="15567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Предпосылки сайта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Почему понадобился сайт?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94C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40" y="20689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Шаг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6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: Написание контента для сайта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97609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ПРОБЛЕМА</a:t>
            </a:r>
            <a:r>
              <a:rPr lang="ru-RU" sz="1600" dirty="0" smtClean="0"/>
              <a:t>: Сложностью в написании контента является его оформление. У нас, наиболее слабым звеном является графика. У нас мало профессиональных фотоматериалов, для оформления статей, их украшения.</a:t>
            </a:r>
            <a:endParaRPr lang="ru-RU" sz="1600" dirty="0"/>
          </a:p>
          <a:p>
            <a:pPr marL="0" indent="0">
              <a:buNone/>
            </a:pPr>
            <a:r>
              <a:rPr lang="ru-RU" sz="1600" b="1" dirty="0" smtClean="0"/>
              <a:t>РЕШЕНИЕ</a:t>
            </a:r>
            <a:r>
              <a:rPr lang="ru-RU" sz="1600" dirty="0" smtClean="0"/>
              <a:t>: Использование </a:t>
            </a:r>
            <a:r>
              <a:rPr lang="ru-RU" sz="1600" b="1" dirty="0" err="1" smtClean="0"/>
              <a:t>фотостоков</a:t>
            </a:r>
            <a:r>
              <a:rPr lang="ru-RU" sz="1600" dirty="0" smtClean="0"/>
              <a:t> – бирж продаж </a:t>
            </a:r>
            <a:r>
              <a:rPr lang="ru-RU" sz="1600" dirty="0" err="1" smtClean="0"/>
              <a:t>фотоконтента</a:t>
            </a:r>
            <a:r>
              <a:rPr lang="ru-RU" sz="1600" dirty="0" smtClean="0"/>
              <a:t>, профессиональных и любительских фотографий. Такие собрания фотографий, позволяют находить фотографии почти на любые тематики и сотен тысяч предложенных. </a:t>
            </a:r>
          </a:p>
          <a:p>
            <a:pPr marL="0" indent="0">
              <a:buNone/>
            </a:pPr>
            <a:r>
              <a:rPr lang="ru-RU" sz="1600" b="1" dirty="0" smtClean="0"/>
              <a:t>Минусом</a:t>
            </a:r>
            <a:r>
              <a:rPr lang="ru-RU" sz="1600" dirty="0" smtClean="0"/>
              <a:t> такого решения является дороговизна материалов, так как обычно, такие картинки используются агентствами при разработке рекламной продукции, поэтому стоимость одной фотографии </a:t>
            </a:r>
            <a:r>
              <a:rPr lang="ru-RU" sz="1600" dirty="0" err="1" smtClean="0"/>
              <a:t>вариируется</a:t>
            </a:r>
            <a:r>
              <a:rPr lang="ru-RU" sz="1600" dirty="0" smtClean="0"/>
              <a:t> в среднем </a:t>
            </a:r>
            <a:r>
              <a:rPr lang="ru-RU" sz="1600" b="1" dirty="0" smtClean="0"/>
              <a:t>от  2 до 20 </a:t>
            </a:r>
            <a:r>
              <a:rPr lang="ru-RU" sz="1600" dirty="0" smtClean="0"/>
              <a:t>кредитов (при стоимости </a:t>
            </a:r>
            <a:r>
              <a:rPr lang="ru-RU" sz="1600" dirty="0" err="1" smtClean="0"/>
              <a:t>кедита</a:t>
            </a:r>
            <a:r>
              <a:rPr lang="ru-RU" sz="1600" dirty="0" smtClean="0"/>
              <a:t> от $1.63/кредит  до $1.38/кредит в зависимости от объема закупки) зависит от размера картинки.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Сайт: </a:t>
            </a:r>
            <a:r>
              <a:rPr lang="en-US" sz="1600" b="1" dirty="0" smtClean="0">
                <a:hlinkClick r:id="rId2"/>
              </a:rPr>
              <a:t>http://russki.istockphoto.com/</a:t>
            </a:r>
            <a:endParaRPr lang="ru-RU" sz="1600" b="1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4809" y="1556792"/>
            <a:ext cx="3889191" cy="206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4823" y="3861048"/>
            <a:ext cx="3769162" cy="292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6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94C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Суммарный бюджет:</a:t>
            </a:r>
          </a:p>
          <a:p>
            <a:pPr marL="400050" lvl="1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400" dirty="0"/>
              <a:t>Хостинг – 1 772 рубля на 12 месяцев</a:t>
            </a:r>
          </a:p>
          <a:p>
            <a:pPr marL="400050" lvl="1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400" dirty="0"/>
              <a:t>Домен – бесплатно</a:t>
            </a:r>
          </a:p>
          <a:p>
            <a:pPr marL="400050" lvl="1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400" dirty="0"/>
              <a:t>CMS – </a:t>
            </a:r>
            <a:r>
              <a:rPr lang="ru-RU" sz="1400" dirty="0"/>
              <a:t>бесплатно</a:t>
            </a:r>
          </a:p>
          <a:p>
            <a:pPr marL="400050" lvl="1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400" dirty="0"/>
              <a:t>Шаблон сайта – 2080 рублей*</a:t>
            </a:r>
          </a:p>
          <a:p>
            <a:pPr marL="457200" lvl="1" indent="0">
              <a:buClr>
                <a:schemeClr val="accent6">
                  <a:lumMod val="75000"/>
                </a:schemeClr>
              </a:buClr>
              <a:buNone/>
            </a:pPr>
            <a:endParaRPr lang="ru-RU" sz="1100" dirty="0"/>
          </a:p>
          <a:p>
            <a:pPr marL="57150" indent="0">
              <a:buClr>
                <a:schemeClr val="accent6">
                  <a:lumMod val="75000"/>
                </a:schemeClr>
              </a:buClr>
              <a:buNone/>
            </a:pPr>
            <a:r>
              <a:rPr lang="ru-RU" sz="1400" dirty="0" smtClean="0"/>
              <a:t>Мною были так же приобретены </a:t>
            </a:r>
            <a:br>
              <a:rPr lang="ru-RU" sz="1400" dirty="0" smtClean="0"/>
            </a:br>
            <a:r>
              <a:rPr lang="ru-RU" sz="1400" dirty="0" smtClean="0"/>
              <a:t>изображения для моего сайта, чтобы </a:t>
            </a:r>
            <a:br>
              <a:rPr lang="ru-RU" sz="1400" dirty="0" smtClean="0"/>
            </a:br>
            <a:r>
              <a:rPr lang="ru-RU" sz="1400" dirty="0" smtClean="0"/>
              <a:t>разнообразить текущие картинки.</a:t>
            </a:r>
          </a:p>
          <a:p>
            <a:pPr marL="4000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400" dirty="0" smtClean="0"/>
              <a:t>Изображения с </a:t>
            </a:r>
            <a:r>
              <a:rPr lang="ru-RU" sz="1400" dirty="0" err="1" smtClean="0"/>
              <a:t>фотостока</a:t>
            </a:r>
            <a:r>
              <a:rPr lang="ru-RU" sz="1400" dirty="0" smtClean="0"/>
              <a:t> – 1184 рубля</a:t>
            </a:r>
          </a:p>
          <a:p>
            <a:pPr marL="40005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endParaRPr lang="ru-RU" sz="1400" dirty="0"/>
          </a:p>
          <a:p>
            <a:pPr marL="57150" indent="0">
              <a:buClr>
                <a:schemeClr val="accent6">
                  <a:lumMod val="75000"/>
                </a:schemeClr>
              </a:buClr>
              <a:buNone/>
            </a:pPr>
            <a:r>
              <a:rPr lang="ru-RU" sz="1400" b="1" dirty="0"/>
              <a:t>ИТОГО:  </a:t>
            </a:r>
            <a:r>
              <a:rPr lang="ru-RU" sz="1400" b="1" dirty="0" smtClean="0"/>
              <a:t>4436 рублей.</a:t>
            </a:r>
          </a:p>
          <a:p>
            <a:pPr marL="57150" indent="0">
              <a:buClr>
                <a:schemeClr val="accent6">
                  <a:lumMod val="75000"/>
                </a:schemeClr>
              </a:buClr>
              <a:buNone/>
            </a:pPr>
            <a:endParaRPr lang="ru-RU" sz="1400" dirty="0" smtClean="0"/>
          </a:p>
          <a:p>
            <a:pPr marL="57150" indent="0">
              <a:buClr>
                <a:schemeClr val="accent6">
                  <a:lumMod val="75000"/>
                </a:schemeClr>
              </a:buClr>
              <a:buNone/>
            </a:pPr>
            <a:r>
              <a:rPr lang="ru-RU" sz="1400" dirty="0" smtClean="0"/>
              <a:t>Однако помните, что для создания сайта требуются базовые знания </a:t>
            </a:r>
            <a:r>
              <a:rPr lang="en-US" sz="1400" dirty="0" smtClean="0"/>
              <a:t>HTML</a:t>
            </a:r>
            <a:r>
              <a:rPr lang="ru-RU" sz="1400" dirty="0" smtClean="0"/>
              <a:t>, </a:t>
            </a:r>
            <a:r>
              <a:rPr lang="en-US" sz="1400" dirty="0" smtClean="0"/>
              <a:t>CSS</a:t>
            </a:r>
            <a:r>
              <a:rPr lang="ru-RU" sz="1400" dirty="0" smtClean="0"/>
              <a:t>, и достаточно большое количество времени.</a:t>
            </a:r>
          </a:p>
          <a:p>
            <a:pPr marL="57150" indent="0">
              <a:buClr>
                <a:schemeClr val="accent6">
                  <a:lumMod val="75000"/>
                </a:schemeClr>
              </a:buClr>
              <a:buNone/>
            </a:pPr>
            <a:r>
              <a:rPr lang="ru-RU" sz="1400" dirty="0" smtClean="0"/>
              <a:t>Но самое важное – желание обновлять и заниматься в дальнейшем сайтом.</a:t>
            </a:r>
            <a:endParaRPr lang="ru-RU" sz="1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Шаг 1: Выбор и покупка Хостинга (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Hosting)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 домена (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Domain name, DNS)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0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Планы по развитию сайта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1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В ближайшее время у меня масса планов связанных с сайтом. Самое главное – понять моих читателей и адаптировать сайт для их удобства.</a:t>
            </a:r>
          </a:p>
          <a:p>
            <a:pPr marL="0" indent="0">
              <a:buNone/>
            </a:pPr>
            <a:endParaRPr lang="ru-RU" sz="1600" dirty="0"/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ru-RU" sz="1600" b="1" dirty="0" smtClean="0"/>
              <a:t>Изменить структуру меню сайта </a:t>
            </a:r>
            <a:r>
              <a:rPr lang="ru-RU" sz="1600" dirty="0" smtClean="0"/>
              <a:t>– чтобы сделать навигацию по сайту а) замкнутой б) удобной и понятной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ru-RU" sz="1600" b="1" dirty="0" smtClean="0"/>
              <a:t>Адаптировать стили нескольких модулей</a:t>
            </a:r>
            <a:r>
              <a:rPr lang="ru-RU" sz="1600" dirty="0" smtClean="0"/>
              <a:t>, таких форум, чтобы они на выбивались из общего дизайна сайта.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ru-RU" sz="1600" b="1" dirty="0" smtClean="0"/>
              <a:t>Изменить систему тестов </a:t>
            </a:r>
            <a:r>
              <a:rPr lang="ru-RU" sz="1600" dirty="0" smtClean="0"/>
              <a:t>на коммерческий модуль, который позволит создавать новые типы заданий, повысив вариативность.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ru-RU" sz="1600" b="1" dirty="0" smtClean="0"/>
              <a:t>Систематизировать уже наработанный материал</a:t>
            </a:r>
            <a:r>
              <a:rPr lang="ru-RU" sz="1600" dirty="0" smtClean="0"/>
              <a:t>, постараться разнести его по сайту таким образом, чтобы пользователи находили его без труда.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ru-RU" sz="1600" b="1" dirty="0" smtClean="0"/>
              <a:t>Убрать весь «инородный» контент </a:t>
            </a:r>
            <a:r>
              <a:rPr lang="ru-RU" sz="1600" dirty="0" smtClean="0"/>
              <a:t>оставшийся ещё кое где на сайте. Это я сделаю в самое ближайшее время.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ru-RU" sz="1600" b="1" dirty="0" smtClean="0"/>
              <a:t>Красиво оформить раздел о наградах </a:t>
            </a:r>
            <a:r>
              <a:rPr lang="ru-RU" sz="1600" dirty="0" smtClean="0"/>
              <a:t>моих учеников. Возможно для этого придётся привлечь стороннего дизайнера и верстальщика. Примерная оценка работы: 5000 рублей, 2-3 дня работы.</a:t>
            </a:r>
            <a:endParaRPr lang="ru-RU" sz="16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5140" y="20689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Ближайшие планы</a:t>
            </a:r>
          </a:p>
        </p:txBody>
      </p:sp>
    </p:spTree>
    <p:extLst>
      <p:ext uri="{BB962C8B-B14F-4D97-AF65-F5344CB8AC3E}">
        <p14:creationId xmlns:p14="http://schemas.microsoft.com/office/powerpoint/2010/main" val="36007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	Немного о себе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32" name="Picture 8" descr="http://andreevats.ru/images/self_pho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644711"/>
            <a:ext cx="2500330" cy="3734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28596" y="1714488"/>
            <a:ext cx="52149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		Общие сведения об учителе</a:t>
            </a:r>
          </a:p>
          <a:p>
            <a:endParaRPr lang="ru-RU" sz="1600" dirty="0" smtClean="0"/>
          </a:p>
          <a:p>
            <a:r>
              <a:rPr lang="ru-RU" sz="2000" b="1" dirty="0" smtClean="0"/>
              <a:t>Андреева Татьяна Сергеевна</a:t>
            </a:r>
          </a:p>
          <a:p>
            <a:endParaRPr lang="ru-RU" sz="1600" dirty="0" smtClean="0"/>
          </a:p>
          <a:p>
            <a:r>
              <a:rPr lang="ru-RU" sz="1600" dirty="0" smtClean="0"/>
              <a:t>Окончила  Московский государственный педагогический институт иностранных языков им. Мориса Тореза</a:t>
            </a:r>
          </a:p>
          <a:p>
            <a:endParaRPr lang="ru-RU" sz="1600" dirty="0" smtClean="0"/>
          </a:p>
          <a:p>
            <a:r>
              <a:rPr lang="ru-RU" sz="1600" i="1" dirty="0" smtClean="0"/>
              <a:t>Специальность</a:t>
            </a:r>
            <a:r>
              <a:rPr lang="ru-RU" sz="1600" dirty="0" smtClean="0"/>
              <a:t>: иностранный язык</a:t>
            </a:r>
          </a:p>
          <a:p>
            <a:r>
              <a:rPr lang="ru-RU" sz="1600" i="1" dirty="0" smtClean="0"/>
              <a:t>Квалификация по образованию</a:t>
            </a:r>
            <a:r>
              <a:rPr lang="ru-RU" sz="1600" dirty="0" smtClean="0"/>
              <a:t>: преподаватель английского и немецкого языков</a:t>
            </a:r>
            <a:endParaRPr lang="ru-RU" sz="1600" dirty="0"/>
          </a:p>
        </p:txBody>
      </p:sp>
      <p:sp>
        <p:nvSpPr>
          <p:cNvPr id="13" name="Rectangle 12"/>
          <p:cNvSpPr/>
          <p:nvPr/>
        </p:nvSpPr>
        <p:spPr>
          <a:xfrm>
            <a:off x="500034" y="4429132"/>
            <a:ext cx="8643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		Звания, степени, награды</a:t>
            </a:r>
          </a:p>
          <a:p>
            <a:endParaRPr lang="ru-RU" sz="1600" b="1" dirty="0" smtClean="0"/>
          </a:p>
          <a:p>
            <a:pPr marL="171450" indent="-171450">
              <a:buClr>
                <a:srgbClr val="FFC000"/>
              </a:buClr>
              <a:buFont typeface="Wingdings" pitchFamily="2" charset="2"/>
              <a:buChar char="ü"/>
            </a:pPr>
            <a:r>
              <a:rPr lang="ru-RU" sz="1600" dirty="0" smtClean="0"/>
              <a:t>Почетный работник общего образования Российской Федерации 2001 год</a:t>
            </a:r>
          </a:p>
          <a:p>
            <a:pPr marL="171450" indent="-171450">
              <a:buClr>
                <a:srgbClr val="FFC000"/>
              </a:buClr>
              <a:buFont typeface="Wingdings" pitchFamily="2" charset="2"/>
              <a:buChar char="ü"/>
            </a:pPr>
            <a:r>
              <a:rPr lang="ru-RU" sz="1600" dirty="0" smtClean="0"/>
              <a:t>Лауреат конкурса «Грант Москвы» в области наук и технологий в сфере образования 2003 год</a:t>
            </a:r>
          </a:p>
          <a:p>
            <a:pPr marL="171450" indent="-171450">
              <a:buClr>
                <a:srgbClr val="FFC000"/>
              </a:buClr>
              <a:buFont typeface="Wingdings" pitchFamily="2" charset="2"/>
              <a:buChar char="ü"/>
            </a:pPr>
            <a:r>
              <a:rPr lang="ru-RU" sz="1600" dirty="0" smtClean="0"/>
              <a:t>Медаль в память 850-летия Москвы 1997 год</a:t>
            </a:r>
          </a:p>
          <a:p>
            <a:pPr marL="171450" indent="-171450">
              <a:buClr>
                <a:srgbClr val="FFC000"/>
              </a:buClr>
              <a:buFont typeface="Wingdings" pitchFamily="2" charset="2"/>
              <a:buChar char="ü"/>
            </a:pPr>
            <a:r>
              <a:rPr lang="ru-RU" sz="1600" dirty="0" smtClean="0"/>
              <a:t>Победитель Всероссийского конкурса среди преподавателей английского языка «Хочу поделиться опытом». Диплом I степени 2011 год</a:t>
            </a:r>
          </a:p>
          <a:p>
            <a:pPr marL="171450" indent="-171450">
              <a:buClr>
                <a:srgbClr val="FFC000"/>
              </a:buClr>
              <a:buFont typeface="Wingdings" pitchFamily="2" charset="2"/>
              <a:buChar char="ü"/>
            </a:pPr>
            <a:r>
              <a:rPr lang="ru-RU" sz="1600" dirty="0" smtClean="0"/>
              <a:t>Победитель конкурсного отбора педагогических работ на соискание гранта Москвы в сфере образования в 2011 году.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Почему? Зачем? Цели создания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Сайт дает полное представление об </a:t>
            </a:r>
            <a:r>
              <a:rPr lang="ru-RU" sz="2000" b="1" dirty="0" smtClean="0"/>
              <a:t>авторе и его «продукте»</a:t>
            </a:r>
            <a:r>
              <a:rPr lang="ru-RU" sz="1600" dirty="0" smtClean="0"/>
              <a:t>. Сайт привлекает к себе единомышленников, что, в свою очередь, создает предпосылки для налаживания большого числа профессиональных контактов и определения перспектив.</a:t>
            </a:r>
            <a:endParaRPr lang="en-US" sz="1600" dirty="0" smtClean="0"/>
          </a:p>
          <a:p>
            <a:r>
              <a:rPr lang="ru-RU" sz="1600" dirty="0" smtClean="0"/>
              <a:t>Перекликающаяся с предыдущим пунктом цель – </a:t>
            </a:r>
            <a:r>
              <a:rPr lang="ru-RU" sz="2000" b="1" dirty="0" smtClean="0"/>
              <a:t>визитная карточка</a:t>
            </a:r>
            <a:r>
              <a:rPr lang="ru-RU" sz="1600" dirty="0" smtClean="0"/>
              <a:t> – собрание материалов портфолио, на которое можно просто дать ссылку.</a:t>
            </a:r>
            <a:endParaRPr lang="en-US" sz="1600" dirty="0" smtClean="0"/>
          </a:p>
          <a:p>
            <a:r>
              <a:rPr lang="ru-RU" sz="2000" b="1" dirty="0" smtClean="0"/>
              <a:t>Опыт</a:t>
            </a:r>
            <a:r>
              <a:rPr lang="ru-RU" sz="1600" dirty="0" smtClean="0"/>
              <a:t>.  Желание  приобретения новых навыков при создании собственного сайта: умении писать, опыте программирования, веб-дизайна и др.</a:t>
            </a:r>
            <a:endParaRPr lang="en-US" sz="1600" dirty="0"/>
          </a:p>
        </p:txBody>
      </p:sp>
      <p:pic>
        <p:nvPicPr>
          <p:cNvPr id="1030" name="Picture 6" descr="http://www.ibsgestion.com.mx/images/we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3" y="1785926"/>
            <a:ext cx="4095747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Для кого сайт? Целевая аудитория.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86116" y="1600200"/>
            <a:ext cx="5400684" cy="4525963"/>
          </a:xfrm>
        </p:spPr>
        <p:txBody>
          <a:bodyPr/>
          <a:lstStyle/>
          <a:p>
            <a:pPr marL="457200" algn="ctr"/>
            <a:r>
              <a:rPr lang="ru-RU" sz="4400" dirty="0" smtClean="0"/>
              <a:t>УЧЕНИКИ</a:t>
            </a:r>
          </a:p>
          <a:p>
            <a:pPr marL="457200" algn="ctr"/>
            <a:r>
              <a:rPr lang="ru-RU" sz="4000" dirty="0" smtClean="0"/>
              <a:t>УЧЕНИКИ</a:t>
            </a:r>
          </a:p>
          <a:p>
            <a:pPr marL="457200" algn="ctr"/>
            <a:r>
              <a:rPr lang="ru-RU" sz="3600" dirty="0" smtClean="0"/>
              <a:t>УЧЕНИКИ</a:t>
            </a:r>
            <a:endParaRPr lang="ru-RU" dirty="0" smtClean="0"/>
          </a:p>
          <a:p>
            <a:pPr marL="457200" algn="ctr">
              <a:spcBef>
                <a:spcPts val="1800"/>
              </a:spcBef>
            </a:pPr>
            <a:r>
              <a:rPr lang="ru-RU" sz="2400" dirty="0" smtClean="0"/>
              <a:t>УЧИТЕЛЯ</a:t>
            </a:r>
            <a:endParaRPr lang="ru-RU" dirty="0" smtClean="0"/>
          </a:p>
          <a:p>
            <a:pPr marL="457200" algn="ctr">
              <a:spcBef>
                <a:spcPts val="1800"/>
              </a:spcBef>
            </a:pPr>
            <a:r>
              <a:rPr lang="ru-RU" sz="1800" dirty="0" smtClean="0"/>
              <a:t>РОДИТЕЛИ</a:t>
            </a:r>
            <a:endParaRPr lang="en-US" sz="3600" dirty="0"/>
          </a:p>
        </p:txBody>
      </p:sp>
      <p:pic>
        <p:nvPicPr>
          <p:cNvPr id="19458" name="Picture 2" descr="http://forexmentor.ru/index_html_files/photos/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342902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Зачем? Какие цели?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1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Я хотела создать сайт для решения </a:t>
            </a:r>
            <a:r>
              <a:rPr lang="ru-RU" sz="1600" b="1" dirty="0" smtClean="0"/>
              <a:t>определенных педагогических задач:</a:t>
            </a:r>
          </a:p>
        </p:txBody>
      </p:sp>
      <p:pic>
        <p:nvPicPr>
          <p:cNvPr id="37894" name="Picture 6" descr="Картинка 3 из 1641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285992"/>
            <a:ext cx="3766976" cy="250033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00562" y="2285992"/>
            <a:ext cx="442915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600" dirty="0" smtClean="0"/>
              <a:t>Индивидуализация содержания.  </a:t>
            </a:r>
          </a:p>
          <a:p>
            <a:pPr marL="228600" indent="-228600">
              <a:spcBef>
                <a:spcPts val="600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600" dirty="0" smtClean="0"/>
              <a:t>Сайт как точка входа в сетевое образовательное пространство + возможности дополнительного образования.</a:t>
            </a:r>
          </a:p>
          <a:p>
            <a:pPr marL="228600" indent="-228600">
              <a:spcBef>
                <a:spcPts val="600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600" dirty="0" smtClean="0"/>
              <a:t>Популяризация детских достижений, демонстрация продуктов деятельности.</a:t>
            </a:r>
          </a:p>
          <a:p>
            <a:pPr marL="228600" indent="-228600">
              <a:spcBef>
                <a:spcPts val="600"/>
              </a:spcBef>
              <a:buClr>
                <a:srgbClr val="00B0F0"/>
              </a:buClr>
              <a:buFont typeface="Wingdings" pitchFamily="2" charset="2"/>
              <a:buChar char="Ø"/>
            </a:pPr>
            <a:r>
              <a:rPr lang="ru-RU" sz="1600" dirty="0" smtClean="0"/>
              <a:t>Реализация возможностей дистанционного образования.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789040"/>
            <a:ext cx="9144000" cy="1556792"/>
          </a:xfrm>
          <a:prstGeom prst="rect">
            <a:avLst/>
          </a:prstGeom>
          <a:solidFill>
            <a:srgbClr val="94C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Создание сайта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История и пояснения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94C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Создание сайта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7580" y="1988840"/>
            <a:ext cx="42384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Создание сайта состоит из следующих шагов: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Выбор и покупка Хостинга (</a:t>
            </a:r>
            <a:r>
              <a:rPr lang="en-US" sz="1600" dirty="0" smtClean="0"/>
              <a:t>Hosting)</a:t>
            </a:r>
            <a:r>
              <a:rPr lang="ru-RU" sz="1600" dirty="0" smtClean="0"/>
              <a:t>, домена (</a:t>
            </a:r>
            <a:r>
              <a:rPr lang="en-US" sz="1600" dirty="0" smtClean="0"/>
              <a:t>Domain name, DNS)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Выбор и покупка </a:t>
            </a:r>
            <a:r>
              <a:rPr lang="en-US" sz="1600" dirty="0" smtClean="0"/>
              <a:t>CMS (Content Management System)</a:t>
            </a:r>
            <a:r>
              <a:rPr lang="ru-RU" sz="1600" dirty="0" smtClean="0"/>
              <a:t> – системы управления контентом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Установка </a:t>
            </a:r>
            <a:r>
              <a:rPr lang="en-US" sz="1600" dirty="0" smtClean="0"/>
              <a:t>CMS</a:t>
            </a:r>
            <a:r>
              <a:rPr lang="ru-RU" sz="1600" dirty="0" smtClean="0"/>
              <a:t> на Хостинг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Настройка </a:t>
            </a:r>
            <a:r>
              <a:rPr lang="en-US" sz="1600" dirty="0" smtClean="0"/>
              <a:t>CMS</a:t>
            </a:r>
            <a:r>
              <a:rPr lang="ru-RU" sz="1600" dirty="0" smtClean="0"/>
              <a:t>, в том числе выбор и установка шаблона (</a:t>
            </a:r>
            <a:r>
              <a:rPr lang="en-US" sz="1600" dirty="0" smtClean="0"/>
              <a:t>template</a:t>
            </a:r>
            <a:r>
              <a:rPr lang="ru-RU" sz="1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Настройка структуры разделов (</a:t>
            </a:r>
            <a:r>
              <a:rPr lang="en-US" sz="1600" dirty="0" smtClean="0"/>
              <a:t>Information Architecture)</a:t>
            </a:r>
            <a:r>
              <a:rPr lang="ru-RU" sz="1600" dirty="0" smtClean="0"/>
              <a:t> контента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Написание контента для сайта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916832"/>
            <a:ext cx="4442995" cy="424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8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94C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Шаг 1: Выбор и покупка Хостинга (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Hosting)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, домена (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Domain name, DNS)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Что такое </a:t>
            </a:r>
            <a:r>
              <a:rPr lang="ru-RU" sz="2800" b="1" dirty="0" smtClean="0"/>
              <a:t>Домен</a:t>
            </a:r>
            <a:r>
              <a:rPr lang="ru-RU" sz="2800" dirty="0" smtClean="0"/>
              <a:t>?</a:t>
            </a:r>
          </a:p>
          <a:p>
            <a:pPr marL="0" indent="0">
              <a:buNone/>
            </a:pPr>
            <a:r>
              <a:rPr lang="ru-RU" sz="1600" dirty="0" smtClean="0"/>
              <a:t>В Интернет, компьютеры находят друг друга по цифровому коду – </a:t>
            </a:r>
            <a:r>
              <a:rPr lang="en-US" sz="1600" b="1" dirty="0" smtClean="0"/>
              <a:t>IP</a:t>
            </a:r>
            <a:r>
              <a:rPr lang="ru-RU" sz="1600" b="1" dirty="0" smtClean="0"/>
              <a:t> адресу</a:t>
            </a:r>
            <a:r>
              <a:rPr lang="ru-RU" sz="1600" dirty="0" smtClean="0"/>
              <a:t>, который уникально описывает «</a:t>
            </a:r>
            <a:r>
              <a:rPr lang="ru-RU" sz="1600" b="1" dirty="0" smtClean="0"/>
              <a:t>адрес</a:t>
            </a:r>
            <a:r>
              <a:rPr lang="ru-RU" sz="1600" dirty="0" smtClean="0"/>
              <a:t>» компьютера, так же как почтовый индекс в сочетании с адресом, или телефонный номер.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 smtClean="0"/>
              <a:t>Пример: 271.10.33.69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573016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Однако проблема заключается в том, что пользователи не могут запомнить такие номера. Представьте мир, в котором пользователям надо будет запоминать такое количество цифр…</a:t>
            </a:r>
          </a:p>
          <a:p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34490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7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1248</Words>
  <Application>Microsoft Office PowerPoint</Application>
  <PresentationFormat>Экран (4:3)</PresentationFormat>
  <Paragraphs>140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сайта andreevats.ru</vt:lpstr>
      <vt:lpstr>Предпосылки сайта</vt:lpstr>
      <vt:lpstr> Немного о себе</vt:lpstr>
      <vt:lpstr>Почему? Зачем? Цели создания</vt:lpstr>
      <vt:lpstr>Для кого сайт? Целевая аудитория.</vt:lpstr>
      <vt:lpstr>Зачем? Какие цели?</vt:lpstr>
      <vt:lpstr>Создание сайта</vt:lpstr>
      <vt:lpstr>Создание сайта</vt:lpstr>
      <vt:lpstr>Шаг 1: Выбор и покупка Хостинга (Hosting), домена (Domain name, DNS)</vt:lpstr>
      <vt:lpstr>Шаг 1: Выбор и покупка Хостинга (Hosting), домена (Domain name, DNS)</vt:lpstr>
      <vt:lpstr>Шаг 1: Выбор и покупка Хостинга (Hosting), домена (Domain name, DNS)</vt:lpstr>
      <vt:lpstr>Шаг 1: Выбор и покупка Хостинга (Hosting), домена (Domain name, DNS)</vt:lpstr>
      <vt:lpstr>Шаг 2: Выбор и покупка CMS (Content Management System) – системы </vt:lpstr>
      <vt:lpstr>Шаг 2: Выбор и покупка CMS (Content Management System) – системы </vt:lpstr>
      <vt:lpstr>Шаг 2: Выбор и покупка CMS (Content Management System) – системы </vt:lpstr>
      <vt:lpstr>Шаг 3: Установка CMS на Хостинг </vt:lpstr>
      <vt:lpstr>Шаг 4: Настройка CMS, в том числе выбор и установка шаблона (template)</vt:lpstr>
      <vt:lpstr>Шаг 5: Настройка структуры разделов (Information Architecture) контента</vt:lpstr>
      <vt:lpstr>Шаг 6: Написание контента для сайта</vt:lpstr>
      <vt:lpstr>Шаг 6: Написание контента для сайта</vt:lpstr>
      <vt:lpstr>Шаг 1: Выбор и покупка Хостинга (Hosting), домена (Domain name, DNS)</vt:lpstr>
      <vt:lpstr>Планы</vt:lpstr>
      <vt:lpstr>Ближайшие планы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сайта andreevats.ru</dc:title>
  <dc:creator>Андреев Ярослав</dc:creator>
  <cp:lastModifiedBy>Ярослав</cp:lastModifiedBy>
  <cp:revision>25</cp:revision>
  <dcterms:created xsi:type="dcterms:W3CDTF">2011-12-25T15:35:32Z</dcterms:created>
  <dcterms:modified xsi:type="dcterms:W3CDTF">2012-11-25T10:52:56Z</dcterms:modified>
</cp:coreProperties>
</file>