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304" r:id="rId2"/>
    <p:sldId id="314" r:id="rId3"/>
    <p:sldId id="257" r:id="rId4"/>
    <p:sldId id="297" r:id="rId5"/>
    <p:sldId id="259" r:id="rId6"/>
    <p:sldId id="275" r:id="rId7"/>
    <p:sldId id="295" r:id="rId8"/>
    <p:sldId id="277" r:id="rId9"/>
    <p:sldId id="308" r:id="rId10"/>
    <p:sldId id="264" r:id="rId11"/>
    <p:sldId id="273" r:id="rId12"/>
    <p:sldId id="279" r:id="rId13"/>
    <p:sldId id="299" r:id="rId14"/>
    <p:sldId id="312" r:id="rId15"/>
    <p:sldId id="313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1431-D6AC-4508-A2F3-17FBD5451EC1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E7F63-260C-4F62-9831-F6E4DF20CD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9242D-53D5-466A-9220-476E38474F10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DC24-5FCD-40C8-B9CD-D6EE02469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97252B-7C77-4D12-A2C9-A1CB75D7AA70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05BEE8C-F10C-4C34-96CA-883FB42F0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lass-fizika.narod.ru/7_blok.htm" TargetMode="External"/><Relationship Id="rId3" Type="http://schemas.openxmlformats.org/officeDocument/2006/relationships/hyperlink" Target="http://www.fizika.ru/kniga/index.php?mode=paragraf&amp;id=3080" TargetMode="External"/><Relationship Id="rId7" Type="http://schemas.openxmlformats.org/officeDocument/2006/relationships/hyperlink" Target="http://files.school-collection.edu.ru/dlrstore/669b5268-e921-11dc-95ff-0800200c9a66/5_10.swf" TargetMode="External"/><Relationship Id="rId2" Type="http://schemas.openxmlformats.org/officeDocument/2006/relationships/hyperlink" Target="http://www.fizik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ass-fizika.narod.ru/7_vorot.htm" TargetMode="External"/><Relationship Id="rId5" Type="http://schemas.openxmlformats.org/officeDocument/2006/relationships/hyperlink" Target="http://files.school-collection.edu.ru/dlrstore/669b5267-e921-11dc-95ff-0800200c9a66/5_9.swf" TargetMode="External"/><Relationship Id="rId10" Type="http://schemas.openxmlformats.org/officeDocument/2006/relationships/hyperlink" Target="http://class-fizika.narod.ru/7_naklpl.htm" TargetMode="External"/><Relationship Id="rId4" Type="http://schemas.openxmlformats.org/officeDocument/2006/relationships/hyperlink" Target="http://www.fizika.ru/kniga/index.php?mode=paragraf&amp;id=3090" TargetMode="External"/><Relationship Id="rId9" Type="http://schemas.openxmlformats.org/officeDocument/2006/relationships/hyperlink" Target="http://files.school-collection.edu.ru/dlrstore/669b5266-e921-11dc-95ff-0800200c9a66/5_8.sw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428736"/>
            <a:ext cx="1471265" cy="171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071546"/>
            <a:ext cx="1924910" cy="22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469" y="1071546"/>
            <a:ext cx="1828531" cy="238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825098"/>
            <a:ext cx="2355879" cy="220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429132"/>
            <a:ext cx="3093646" cy="195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простых механизмов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выполнена </a:t>
            </a:r>
          </a:p>
          <a:p>
            <a:r>
              <a:rPr lang="ru-RU" dirty="0" err="1" smtClean="0"/>
              <a:t>Кемпи</a:t>
            </a:r>
            <a:r>
              <a:rPr lang="ru-RU" dirty="0" smtClean="0"/>
              <a:t> Е.Б.</a:t>
            </a:r>
          </a:p>
          <a:p>
            <a:r>
              <a:rPr lang="ru-RU" dirty="0" smtClean="0"/>
              <a:t>ГБОУ СОШ № 356</a:t>
            </a:r>
          </a:p>
          <a:p>
            <a:r>
              <a:rPr lang="ru-RU" dirty="0" smtClean="0"/>
              <a:t>Г. 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Неподвижный блок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410200" y="1827213"/>
            <a:ext cx="3273425" cy="4114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396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412875"/>
            <a:ext cx="5508625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19263"/>
            <a:ext cx="4114800" cy="44116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700213"/>
            <a:ext cx="4894262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0"/>
            <a:ext cx="310832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35975" cy="1425575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Лебедка</a:t>
            </a:r>
            <a:r>
              <a:rPr lang="ru-RU" sz="2800" b="1" smtClean="0">
                <a:latin typeface="Times New Roman" charset="0"/>
                <a:cs typeface="Times New Roman" charset="0"/>
              </a:rPr>
              <a:t> - конструкция , состоящая из двух воротов с промежуточными передачами в механизме привода.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1773238"/>
            <a:ext cx="2867025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700213"/>
            <a:ext cx="460851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FF00"/>
                </a:solidFill>
              </a:rPr>
              <a:t>Простые механизмы в живой </a:t>
            </a:r>
            <a:r>
              <a:rPr lang="ru-RU" sz="3200" b="1" i="1" dirty="0" smtClean="0">
                <a:solidFill>
                  <a:srgbClr val="8F09E1"/>
                </a:solidFill>
              </a:rPr>
              <a:t>природе.</a:t>
            </a:r>
          </a:p>
        </p:txBody>
      </p:sp>
      <p:pic>
        <p:nvPicPr>
          <p:cNvPr id="28680" name="Picture 8" descr="ног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35100" y="2171940"/>
            <a:ext cx="3657600" cy="3368194"/>
          </a:xfrm>
          <a:noFill/>
        </p:spPr>
      </p:pic>
      <p:pic>
        <p:nvPicPr>
          <p:cNvPr id="28681" name="Picture 9" descr="колюч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76850" y="2177844"/>
            <a:ext cx="3657600" cy="3356386"/>
          </a:xfr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5003-0743-4AD5-A4E7-0B0F9F74E11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Представьте себе, что Вы ландшафтный дизайнер и инженер-строитель.</a:t>
            </a:r>
            <a:br>
              <a:rPr lang="ru-RU" dirty="0" smtClean="0"/>
            </a:br>
            <a:r>
              <a:rPr lang="ru-RU" dirty="0" smtClean="0"/>
              <a:t>К вам обратился Заказчик с просьбой спланировать приусадебный участок и построить на нем дом.</a:t>
            </a:r>
          </a:p>
          <a:p>
            <a:r>
              <a:rPr lang="ru-RU" dirty="0" smtClean="0"/>
              <a:t>Составьте, пожалуйста, проект, в котором использовались бы простые механизмы.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-Оригинальность</a:t>
            </a:r>
          </a:p>
          <a:p>
            <a:r>
              <a:rPr lang="ru-RU" dirty="0" smtClean="0"/>
              <a:t>-Функциональность</a:t>
            </a:r>
          </a:p>
          <a:p>
            <a:r>
              <a:rPr lang="ru-RU" dirty="0" smtClean="0"/>
              <a:t>-Количество объектов</a:t>
            </a:r>
          </a:p>
          <a:p>
            <a:r>
              <a:rPr lang="ru-RU" dirty="0" smtClean="0"/>
              <a:t>-Дизайн</a:t>
            </a:r>
          </a:p>
          <a:p>
            <a:r>
              <a:rPr lang="ru-RU" dirty="0" smtClean="0"/>
              <a:t>-Проработка проекта</a:t>
            </a:r>
          </a:p>
          <a:p>
            <a:r>
              <a:rPr lang="ru-RU" dirty="0" smtClean="0"/>
              <a:t>-Защита проекта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95288" y="404813"/>
            <a:ext cx="849788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Times New Roman" charset="0"/>
                <a:cs typeface="Times New Roman" charset="0"/>
              </a:rPr>
              <a:t>Используемые интернет ресурсы:</a:t>
            </a:r>
            <a:endParaRPr lang="ru-RU" dirty="0">
              <a:latin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  <a:hlinkClick r:id="rId2"/>
              </a:rPr>
              <a:t>www.fizika.ru</a:t>
            </a:r>
            <a:endParaRPr lang="en-US" dirty="0">
              <a:latin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cs typeface="Times New Roman" charset="0"/>
                <a:hlinkClick r:id="rId3"/>
              </a:rPr>
              <a:t>http://www.fizika.ru/kniga/index.php?mode=paragraf&amp;id=3080</a:t>
            </a:r>
            <a:endParaRPr lang="ru-RU" dirty="0">
              <a:latin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cs typeface="Times New Roman" charset="0"/>
                <a:hlinkClick r:id="rId4"/>
              </a:rPr>
              <a:t>http://</a:t>
            </a:r>
            <a:r>
              <a:rPr lang="en-US" dirty="0" smtClean="0">
                <a:latin typeface="Times New Roman" charset="0"/>
                <a:cs typeface="Times New Roman" charset="0"/>
                <a:hlinkClick r:id="rId4"/>
              </a:rPr>
              <a:t>www.fizika.ru/kniga/index.php?mode=paragraf&amp;id=3090</a:t>
            </a:r>
            <a:endParaRPr lang="ru-RU" dirty="0" smtClean="0">
              <a:latin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  <a:hlinkClick r:id="rId5"/>
              </a:rPr>
              <a:t>http://files.school-collection.edu.ru/dlrstore/669b5267-e921-11dc-95ff-0800200c9a66/5_9.swf</a:t>
            </a:r>
            <a:endParaRPr lang="ru-RU" dirty="0">
              <a:latin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  <a:hlinkClick r:id="rId6"/>
              </a:rPr>
              <a:t>http://class-fizika.narod.ru/7_vorot.htm</a:t>
            </a:r>
            <a:endParaRPr lang="ru-RU" dirty="0">
              <a:latin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  <a:hlinkClick r:id="rId7"/>
              </a:rPr>
              <a:t>http://files.school-collection.edu.ru/dlrstore/669b5268-e921-11dc-95ff-0800200c9a66/5_10.swf</a:t>
            </a:r>
            <a:endParaRPr lang="ru-RU" dirty="0">
              <a:latin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  <a:hlinkClick r:id="rId8"/>
              </a:rPr>
              <a:t>http://class-fizika.narod.ru/7_blok.htm</a:t>
            </a:r>
            <a:endParaRPr lang="ru-RU" dirty="0">
              <a:latin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  <a:hlinkClick r:id="rId9"/>
              </a:rPr>
              <a:t>http://files.school-collection.edu.ru/dlrstore/669b5266-e921-11dc-95ff-0800200c9a66/5_8.swf</a:t>
            </a:r>
            <a:endParaRPr lang="ru-RU" dirty="0">
              <a:latin typeface="Times New Roman" charset="0"/>
              <a:cs typeface="Times New Roman" charset="0"/>
            </a:endParaRPr>
          </a:p>
          <a:p>
            <a:r>
              <a:rPr lang="ru-RU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cs typeface="Times New Roman" charset="0"/>
                <a:hlinkClick r:id="rId10"/>
              </a:rPr>
              <a:t>http://class-fizika.narod.ru/7_naklpl.htm</a:t>
            </a:r>
            <a:endParaRPr lang="ru-RU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проведения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-Организационная часть – 3 мин.</a:t>
            </a:r>
          </a:p>
          <a:p>
            <a:r>
              <a:rPr lang="ru-RU" dirty="0" smtClean="0"/>
              <a:t>-Повторение – 10 мин.</a:t>
            </a:r>
          </a:p>
          <a:p>
            <a:r>
              <a:rPr lang="ru-RU" dirty="0" smtClean="0"/>
              <a:t>-постановка задачи работы над проектом – 2 мин.</a:t>
            </a:r>
          </a:p>
          <a:p>
            <a:r>
              <a:rPr lang="ru-RU" dirty="0" smtClean="0"/>
              <a:t>- Работа над проектом -15 мин.</a:t>
            </a:r>
          </a:p>
          <a:p>
            <a:r>
              <a:rPr lang="ru-RU" dirty="0" smtClean="0"/>
              <a:t>-Защита проекта-10 мин.</a:t>
            </a:r>
          </a:p>
          <a:p>
            <a:r>
              <a:rPr lang="ru-RU" dirty="0" smtClean="0"/>
              <a:t>- Подведение итогов- 5 мин.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472113" y="2133600"/>
            <a:ext cx="3671887" cy="3168650"/>
          </a:xfrm>
        </p:spPr>
        <p:txBody>
          <a:bodyPr/>
          <a:lstStyle/>
          <a:p>
            <a:pPr eaLnBrk="1" hangingPunct="1"/>
            <a:r>
              <a:rPr lang="ru-RU" sz="2800" smtClean="0"/>
              <a:t>Приспособления, служащие для  получения выигрыша в силе называют  </a:t>
            </a:r>
            <a:r>
              <a:rPr lang="ru-RU" sz="2800" smtClean="0">
                <a:solidFill>
                  <a:srgbClr val="FF0000"/>
                </a:solidFill>
              </a:rPr>
              <a:t>простыми механизмами</a:t>
            </a:r>
            <a:r>
              <a:rPr lang="ru-RU" sz="2800" smtClean="0"/>
              <a:t>.</a:t>
            </a:r>
          </a:p>
        </p:txBody>
      </p:sp>
      <p:pic>
        <p:nvPicPr>
          <p:cNvPr id="21508" name="Picture 5" descr="{762A4A0F-E7F9-4506-B830-9763D7F1BE0A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5040313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1d31_06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57338"/>
            <a:ext cx="504031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1d37_01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1565275"/>
            <a:ext cx="5078413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1d31_06_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988" y="1560513"/>
            <a:ext cx="50419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1d31_06_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475" y="1544638"/>
            <a:ext cx="5087938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1d31_06_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4475" y="1539875"/>
            <a:ext cx="51244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43042" y="1000108"/>
            <a:ext cx="6781800" cy="866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/>
                <a:cs typeface="Microsoft Sans Serif"/>
              </a:rPr>
              <a:t>Дополни  предложение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142976" y="200024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solidFill>
                  <a:srgbClr val="660066"/>
                </a:solidFill>
                <a:latin typeface="Monotype Corsiva" pitchFamily="66" charset="0"/>
              </a:rPr>
              <a:t>Простые механизмы .Рычаги</a:t>
            </a:r>
            <a:r>
              <a:rPr lang="ru-RU" sz="3200" dirty="0">
                <a:latin typeface="Monotype Corsiva" pitchFamily="66" charset="0"/>
              </a:rPr>
              <a:t>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1472" y="2500306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Arial Narrow" pitchFamily="34" charset="0"/>
              </a:rPr>
              <a:t>Простые механизмы </a:t>
            </a:r>
            <a:r>
              <a:rPr lang="ru-RU" sz="2400" b="1" dirty="0" smtClean="0">
                <a:latin typeface="Arial Narrow" pitchFamily="34" charset="0"/>
              </a:rPr>
              <a:t>–.…</a:t>
            </a:r>
            <a:endParaRPr lang="ru-RU" sz="24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Arial Narrow" pitchFamily="34" charset="0"/>
              </a:rPr>
              <a:t>Рычаг </a:t>
            </a:r>
            <a:r>
              <a:rPr lang="ru-RU" sz="2400" b="1" dirty="0" smtClean="0">
                <a:latin typeface="Arial Narrow" pitchFamily="34" charset="0"/>
              </a:rPr>
              <a:t>- это……</a:t>
            </a:r>
            <a:endParaRPr lang="ru-RU" sz="24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Arial Narrow" pitchFamily="34" charset="0"/>
              </a:rPr>
              <a:t>Плечо силы – </a:t>
            </a:r>
            <a:r>
              <a:rPr lang="ru-RU" sz="2400" b="1" dirty="0" smtClean="0">
                <a:latin typeface="Arial Narrow" pitchFamily="34" charset="0"/>
              </a:rPr>
              <a:t>это……</a:t>
            </a:r>
            <a:endParaRPr lang="ru-RU" sz="24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Arial Narrow" pitchFamily="34" charset="0"/>
              </a:rPr>
              <a:t>Моментом силы (М) </a:t>
            </a:r>
            <a:r>
              <a:rPr lang="ru-RU" sz="2400" b="1" dirty="0" smtClean="0">
                <a:latin typeface="Arial Narrow" pitchFamily="34" charset="0"/>
              </a:rPr>
              <a:t>называют…….</a:t>
            </a:r>
            <a:endParaRPr lang="ru-RU" sz="24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Arial Narrow" pitchFamily="34" charset="0"/>
              </a:rPr>
              <a:t>Рычаг находится в равновесии, </a:t>
            </a:r>
            <a:r>
              <a:rPr lang="ru-RU" sz="2400" b="1" dirty="0" smtClean="0">
                <a:latin typeface="Arial Narrow" pitchFamily="34" charset="0"/>
              </a:rPr>
              <a:t>если…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Arial Narrow" pitchFamily="34" charset="0"/>
              </a:rPr>
              <a:t>Сила измеряется в …</a:t>
            </a:r>
            <a:endParaRPr lang="ru-RU" sz="2400" b="1" dirty="0">
              <a:latin typeface="Arial Narrow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b="1" dirty="0">
                <a:latin typeface="Arial Narrow" pitchFamily="34" charset="0"/>
              </a:rPr>
              <a:t>1 ньютон * 1 метр = </a:t>
            </a:r>
            <a:r>
              <a:rPr lang="ru-RU" sz="2400" b="1" dirty="0" smtClean="0">
                <a:latin typeface="Arial Narrow" pitchFamily="34" charset="0"/>
              </a:rPr>
              <a:t>……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30725" name="Picture 6" descr="C:\Documents and Settings\Администратор\Рабочий стол\Анимашки\831650534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00570"/>
            <a:ext cx="2705603" cy="203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285728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Теоретическая часть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FB8-900A-4A35-AC7F-6FD43A468E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30723" grpId="0" build="p"/>
      <p:bldP spid="61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16775" name="Organization Chart 39"/>
          <p:cNvGraphicFramePr>
            <a:graphicFrameLocks/>
          </p:cNvGraphicFramePr>
          <p:nvPr>
            <p:ph type="dgm" idx="1"/>
          </p:nvPr>
        </p:nvGraphicFramePr>
        <p:xfrm>
          <a:off x="457200" y="260350"/>
          <a:ext cx="8229600" cy="58705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graphicFrame>
        <p:nvGraphicFramePr>
          <p:cNvPr id="116790" name="Organization Chart 54"/>
          <p:cNvGraphicFramePr>
            <a:graphicFrameLocks/>
          </p:cNvGraphicFramePr>
          <p:nvPr/>
        </p:nvGraphicFramePr>
        <p:xfrm>
          <a:off x="468313" y="260350"/>
          <a:ext cx="8229600" cy="5870575"/>
        </p:xfrm>
        <a:graphic>
          <a:graphicData uri="http://schemas.openxmlformats.org/drawingml/2006/compatibility">
            <com:legacyDrawing xmlns:com="http://schemas.openxmlformats.org/drawingml/2006/compatibility" spid="_x0000_s104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6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16775" grpId="0"/>
      <p:bldDgm spid="116790" grpId="0"/>
      <p:bldDgm spid="11679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511300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solidFill>
                  <a:srgbClr val="00B050"/>
                </a:solidFill>
                <a:latin typeface="Times New Roman" charset="0"/>
                <a:cs typeface="Times New Roman" charset="0"/>
              </a:rPr>
              <a:t>Рычаг</a:t>
            </a:r>
            <a:r>
              <a:rPr lang="ru-RU" sz="2800" b="1" smtClean="0">
                <a:latin typeface="Times New Roman" charset="0"/>
                <a:cs typeface="Times New Roman" charset="0"/>
              </a:rPr>
              <a:t> – простой механизм, представляющий собой твердое тело, которое может вращаться вокруг неподвижной опоры.</a:t>
            </a: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33600"/>
            <a:ext cx="87614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285852" y="21429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 dirty="0" smtClean="0">
                <a:solidFill>
                  <a:srgbClr val="FFFF00"/>
                </a:solidFill>
              </a:rPr>
              <a:t>Виды рычагов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Tahoma" pitchFamily="34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838200" y="2057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Tahoma" pitchFamily="34" charset="0"/>
            </a:endParaRP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838200" y="2133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Harlow Solid Italic" pitchFamily="82" charset="0"/>
            </a:endParaRP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1143000" y="2438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Harlow Solid Italic" pitchFamily="82" charset="0"/>
            </a:endParaRPr>
          </a:p>
        </p:txBody>
      </p:sp>
      <p:sp>
        <p:nvSpPr>
          <p:cNvPr id="18439" name="Text Box 16"/>
          <p:cNvSpPr txBox="1">
            <a:spLocks noChangeArrowheads="1"/>
          </p:cNvSpPr>
          <p:nvPr/>
        </p:nvSpPr>
        <p:spPr bwMode="auto">
          <a:xfrm>
            <a:off x="1219200" y="2286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Harlow Solid Italic" pitchFamily="82" charset="0"/>
            </a:endParaRPr>
          </a:p>
        </p:txBody>
      </p:sp>
      <p:pic>
        <p:nvPicPr>
          <p:cNvPr id="25608" name="Picture 17" descr="richah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7424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8"/>
          <p:cNvSpPr txBox="1">
            <a:spLocks noChangeArrowheads="1"/>
          </p:cNvSpPr>
          <p:nvPr/>
        </p:nvSpPr>
        <p:spPr bwMode="auto">
          <a:xfrm>
            <a:off x="5715000" y="2133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Harlow Solid Italic" pitchFamily="82" charset="0"/>
            </a:endParaRPr>
          </a:p>
        </p:txBody>
      </p:sp>
      <p:pic>
        <p:nvPicPr>
          <p:cNvPr id="25610" name="Picture 19" descr="richa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214290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6" descr="img1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2000250"/>
            <a:ext cx="650081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188" y="4786313"/>
            <a:ext cx="3357562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u="sng" dirty="0">
                <a:solidFill>
                  <a:srgbClr val="FF0000"/>
                </a:solidFill>
                <a:latin typeface="Arial" charset="0"/>
              </a:rPr>
              <a:t>Рычаг 1-го рода</a:t>
            </a:r>
          </a:p>
          <a:p>
            <a:pPr>
              <a:spcBef>
                <a:spcPct val="50000"/>
              </a:spcBef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неподвижная точка опоры О располагается между линиями действия приложенных сил.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0625" y="4733925"/>
            <a:ext cx="3643313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u="sng" dirty="0">
                <a:solidFill>
                  <a:srgbClr val="FF0000"/>
                </a:solidFill>
                <a:latin typeface="Arial" charset="0"/>
              </a:rPr>
              <a:t>Рычаг 2-го рода</a:t>
            </a:r>
            <a:r>
              <a:rPr lang="ru-RU" sz="2400" b="1" i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неподвижная точка опоры О располагается по одну сторону от линий действия приложенных сил.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8446" name="Picture 27" descr="C:\Documents and Settings\Администратор\Рабочий стол\Анимашки\11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5000625"/>
            <a:ext cx="17049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Прямоугольник 15"/>
          <p:cNvSpPr>
            <a:spLocks noChangeArrowheads="1"/>
          </p:cNvSpPr>
          <p:nvPr/>
        </p:nvSpPr>
        <p:spPr bwMode="auto">
          <a:xfrm>
            <a:off x="2643188" y="1357313"/>
            <a:ext cx="428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Механизм: от греческого слова </a:t>
            </a:r>
            <a:r>
              <a:rPr lang="ru-RU" b="1" dirty="0" err="1"/>
              <a:t>mechane</a:t>
            </a:r>
            <a:r>
              <a:rPr lang="ru-RU" b="1" dirty="0"/>
              <a:t> – орудие, сооружение</a:t>
            </a:r>
            <a:r>
              <a:rPr lang="ru-RU" dirty="0"/>
              <a:t>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5FB8-900A-4A35-AC7F-6FD43A468E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3" grpId="0" build="p"/>
      <p:bldP spid="14" grpId="0" build="p"/>
      <p:bldP spid="184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214313" y="344488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Применение</a:t>
            </a:r>
            <a:r>
              <a:rPr lang="ru-RU" sz="2800" b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4000" b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рычагов</a:t>
            </a:r>
            <a:r>
              <a:rPr lang="ru-RU" sz="2800" b="1">
                <a:solidFill>
                  <a:srgbClr val="00B050"/>
                </a:solidFill>
                <a:latin typeface="Times New Roman" charset="0"/>
                <a:cs typeface="Times New Roman" charset="0"/>
              </a:rPr>
              <a:t>:</a:t>
            </a:r>
            <a:endParaRPr lang="ru-RU" sz="2800">
              <a:latin typeface="Times New Roman" charset="0"/>
              <a:cs typeface="Times New Roman" charset="0"/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557338"/>
            <a:ext cx="9023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6911975" cy="1143000"/>
          </a:xfrm>
        </p:spPr>
        <p:txBody>
          <a:bodyPr/>
          <a:lstStyle/>
          <a:p>
            <a:pPr eaLnBrk="1" hangingPunct="1"/>
            <a:r>
              <a:rPr lang="ru-RU" smtClean="0"/>
              <a:t>Рычаг второго рода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724525" y="1719263"/>
            <a:ext cx="2962275" cy="44116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4" name="Picture 6" descr="{FDDD6EDF-9A9C-4402-A594-59F7411D924F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66566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860800"/>
            <a:ext cx="5791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312</Words>
  <Application>Microsoft Office PowerPoint</Application>
  <PresentationFormat>Экран (4:3)</PresentationFormat>
  <Paragraphs>83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Применение простых механизмов</vt:lpstr>
      <vt:lpstr>План проведения урока</vt:lpstr>
      <vt:lpstr>Слайд 3</vt:lpstr>
      <vt:lpstr>Слайд 4</vt:lpstr>
      <vt:lpstr>Слайд 5</vt:lpstr>
      <vt:lpstr>Рычаг – простой механизм, представляющий собой твердое тело, которое может вращаться вокруг неподвижной опоры.</vt:lpstr>
      <vt:lpstr>Слайд 7</vt:lpstr>
      <vt:lpstr>Слайд 8</vt:lpstr>
      <vt:lpstr>Рычаг второго рода</vt:lpstr>
      <vt:lpstr>Неподвижный блок</vt:lpstr>
      <vt:lpstr>Слайд 11</vt:lpstr>
      <vt:lpstr>Лебедка - конструкция , состоящая из двух воротов с промежуточными передачами в механизме привода.</vt:lpstr>
      <vt:lpstr>Простые механизмы в живой природе.</vt:lpstr>
      <vt:lpstr>Проектная деятельность</vt:lpstr>
      <vt:lpstr>Критерии оценки проекта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простых механизмов</dc:title>
  <dc:creator>Кемпи</dc:creator>
  <cp:lastModifiedBy>Кемпи</cp:lastModifiedBy>
  <cp:revision>14</cp:revision>
  <dcterms:created xsi:type="dcterms:W3CDTF">2013-05-01T08:17:12Z</dcterms:created>
  <dcterms:modified xsi:type="dcterms:W3CDTF">2013-06-18T14:17:24Z</dcterms:modified>
</cp:coreProperties>
</file>