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70" r:id="rId2"/>
    <p:sldId id="259" r:id="rId3"/>
    <p:sldId id="287" r:id="rId4"/>
    <p:sldId id="305" r:id="rId5"/>
    <p:sldId id="303" r:id="rId6"/>
    <p:sldId id="304" r:id="rId7"/>
    <p:sldId id="284" r:id="rId8"/>
    <p:sldId id="278" r:id="rId9"/>
    <p:sldId id="279" r:id="rId10"/>
    <p:sldId id="280" r:id="rId11"/>
    <p:sldId id="261" r:id="rId12"/>
    <p:sldId id="266" r:id="rId13"/>
    <p:sldId id="265" r:id="rId14"/>
    <p:sldId id="30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E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70258" autoAdjust="0"/>
  </p:normalViewPr>
  <p:slideViewPr>
    <p:cSldViewPr>
      <p:cViewPr>
        <p:scale>
          <a:sx n="75" d="100"/>
          <a:sy n="75" d="100"/>
        </p:scale>
        <p:origin x="-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DF778-D6D0-4770-90FD-BEEC22D6CB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74628-2590-4BBE-BAB9-5F19A1C5DA6B}">
      <dgm:prSet/>
      <dgm:spPr/>
      <dgm:t>
        <a:bodyPr/>
        <a:lstStyle/>
        <a:p>
          <a:pPr rtl="0"/>
          <a:r>
            <a:rPr lang="ru-RU" baseline="0" dirty="0" smtClean="0"/>
            <a:t>1.Знаете ли вы , что такое БАД?</a:t>
          </a:r>
          <a:endParaRPr lang="ru-RU" dirty="0"/>
        </a:p>
      </dgm:t>
    </dgm:pt>
    <dgm:pt modelId="{706E8F36-3F03-42A9-8A0B-B8B21C802A88}" type="parTrans" cxnId="{CACCDA9F-F5BE-490B-8E8D-6BD5468D8CBB}">
      <dgm:prSet/>
      <dgm:spPr/>
      <dgm:t>
        <a:bodyPr/>
        <a:lstStyle/>
        <a:p>
          <a:endParaRPr lang="ru-RU"/>
        </a:p>
      </dgm:t>
    </dgm:pt>
    <dgm:pt modelId="{08A32001-159F-4892-9F9B-C7D2C8F2D55E}" type="sibTrans" cxnId="{CACCDA9F-F5BE-490B-8E8D-6BD5468D8CBB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4DB2088D-B3FC-4C05-92CF-D988E650AD6E}">
      <dgm:prSet/>
      <dgm:spPr/>
      <dgm:t>
        <a:bodyPr/>
        <a:lstStyle/>
        <a:p>
          <a:pPr rtl="0"/>
          <a:r>
            <a:rPr lang="ru-RU" baseline="0" dirty="0" smtClean="0"/>
            <a:t>2.Употребляете  ли вы их?</a:t>
          </a:r>
          <a:endParaRPr lang="ru-RU" dirty="0"/>
        </a:p>
      </dgm:t>
    </dgm:pt>
    <dgm:pt modelId="{1C1E2008-B993-4A4E-BEAF-7245E09E36EE}" type="parTrans" cxnId="{25408898-840F-4B34-843C-CC4720622D62}">
      <dgm:prSet/>
      <dgm:spPr/>
      <dgm:t>
        <a:bodyPr/>
        <a:lstStyle/>
        <a:p>
          <a:endParaRPr lang="ru-RU"/>
        </a:p>
      </dgm:t>
    </dgm:pt>
    <dgm:pt modelId="{C685725E-1AF6-47CF-8EAC-655B9C67D894}" type="sibTrans" cxnId="{25408898-840F-4B34-843C-CC4720622D62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EB6ED05E-27F6-4F0E-9232-1EF6D6633F67}">
      <dgm:prSet/>
      <dgm:spPr/>
      <dgm:t>
        <a:bodyPr/>
        <a:lstStyle/>
        <a:p>
          <a:pPr rtl="0"/>
          <a:r>
            <a:rPr lang="ru-RU" baseline="0" dirty="0" smtClean="0"/>
            <a:t>3.По вашему мнению , какое влияние оказывают  </a:t>
          </a:r>
          <a:r>
            <a:rPr lang="ru-RU" baseline="0" dirty="0" err="1" smtClean="0"/>
            <a:t>БАДы</a:t>
          </a:r>
          <a:r>
            <a:rPr lang="ru-RU" baseline="0" dirty="0" smtClean="0"/>
            <a:t> на ваше здоровье?</a:t>
          </a:r>
          <a:endParaRPr lang="ru-RU" baseline="0" dirty="0"/>
        </a:p>
      </dgm:t>
    </dgm:pt>
    <dgm:pt modelId="{3735D02B-9863-4B42-AAB5-41D12A4D7E62}" type="parTrans" cxnId="{D89BFBA2-1CC3-499F-91A7-86EF97E9B229}">
      <dgm:prSet/>
      <dgm:spPr/>
      <dgm:t>
        <a:bodyPr/>
        <a:lstStyle/>
        <a:p>
          <a:endParaRPr lang="ru-RU"/>
        </a:p>
      </dgm:t>
    </dgm:pt>
    <dgm:pt modelId="{43A71B88-79A5-4AB1-A16D-201571A35FFE}" type="sibTrans" cxnId="{D89BFBA2-1CC3-499F-91A7-86EF97E9B229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2A1A9C8D-527A-4CB7-893C-AC3CEC23DD98}" type="pres">
      <dgm:prSet presAssocID="{AE4DF778-D6D0-4770-90FD-BEEC22D6CB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D6115-5D60-4543-8D40-9B7B8F1B7674}" type="pres">
      <dgm:prSet presAssocID="{3EC74628-2590-4BBE-BAB9-5F19A1C5DA6B}" presName="node" presStyleLbl="node1" presStyleIdx="0" presStyleCnt="3" custScaleX="187945" custScaleY="187457" custRadScaleRad="108611" custRadScaleInc="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A0039-3144-47D9-967E-ACEF61491842}" type="pres">
      <dgm:prSet presAssocID="{08A32001-159F-4892-9F9B-C7D2C8F2D55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672785E-3D3A-4557-8FDB-84946A162E01}" type="pres">
      <dgm:prSet presAssocID="{08A32001-159F-4892-9F9B-C7D2C8F2D55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481C667-1938-4CA2-92E6-DD9D79155F55}" type="pres">
      <dgm:prSet presAssocID="{4DB2088D-B3FC-4C05-92CF-D988E650AD6E}" presName="node" presStyleLbl="node1" presStyleIdx="1" presStyleCnt="3" custScaleX="176452" custScaleY="180018" custRadScaleRad="190418" custRadScaleInc="-25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5A738-741C-4587-925E-1DDB3310D015}" type="pres">
      <dgm:prSet presAssocID="{C685725E-1AF6-47CF-8EAC-655B9C67D894}" presName="sibTrans" presStyleLbl="sibTrans2D1" presStyleIdx="1" presStyleCnt="3" custFlipHor="0" custScaleX="212811" custScaleY="155369" custLinFactNeighborX="-542" custLinFactNeighborY="641"/>
      <dgm:spPr/>
      <dgm:t>
        <a:bodyPr/>
        <a:lstStyle/>
        <a:p>
          <a:endParaRPr lang="ru-RU"/>
        </a:p>
      </dgm:t>
    </dgm:pt>
    <dgm:pt modelId="{7F2FFEE7-40C1-4248-A5CE-B7FC67436907}" type="pres">
      <dgm:prSet presAssocID="{C685725E-1AF6-47CF-8EAC-655B9C67D89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A94D31B-9327-4BA9-9031-37434C51F142}" type="pres">
      <dgm:prSet presAssocID="{EB6ED05E-27F6-4F0E-9232-1EF6D6633F67}" presName="node" presStyleLbl="node1" presStyleIdx="2" presStyleCnt="3" custScaleX="137388" custScaleY="131034" custRadScaleRad="167153" custRadScaleInc="2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BCD7E-1A45-4367-BE2C-BD6CF8F04F66}" type="pres">
      <dgm:prSet presAssocID="{43A71B88-79A5-4AB1-A16D-201571A35FF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299C46A2-6B63-4415-9DFA-704E34AC65F7}" type="pres">
      <dgm:prSet presAssocID="{43A71B88-79A5-4AB1-A16D-201571A35FF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89BFBA2-1CC3-499F-91A7-86EF97E9B229}" srcId="{AE4DF778-D6D0-4770-90FD-BEEC22D6CBBD}" destId="{EB6ED05E-27F6-4F0E-9232-1EF6D6633F67}" srcOrd="2" destOrd="0" parTransId="{3735D02B-9863-4B42-AAB5-41D12A4D7E62}" sibTransId="{43A71B88-79A5-4AB1-A16D-201571A35FFE}"/>
    <dgm:cxn modelId="{8F571986-536C-426D-AC65-C7355E382D12}" type="presOf" srcId="{3EC74628-2590-4BBE-BAB9-5F19A1C5DA6B}" destId="{2C0D6115-5D60-4543-8D40-9B7B8F1B7674}" srcOrd="0" destOrd="0" presId="urn:microsoft.com/office/officeart/2005/8/layout/cycle2"/>
    <dgm:cxn modelId="{E5272A11-E2CD-4928-A63E-EF60EDAAA363}" type="presOf" srcId="{EB6ED05E-27F6-4F0E-9232-1EF6D6633F67}" destId="{2A94D31B-9327-4BA9-9031-37434C51F142}" srcOrd="0" destOrd="0" presId="urn:microsoft.com/office/officeart/2005/8/layout/cycle2"/>
    <dgm:cxn modelId="{CACCDA9F-F5BE-490B-8E8D-6BD5468D8CBB}" srcId="{AE4DF778-D6D0-4770-90FD-BEEC22D6CBBD}" destId="{3EC74628-2590-4BBE-BAB9-5F19A1C5DA6B}" srcOrd="0" destOrd="0" parTransId="{706E8F36-3F03-42A9-8A0B-B8B21C802A88}" sibTransId="{08A32001-159F-4892-9F9B-C7D2C8F2D55E}"/>
    <dgm:cxn modelId="{D2012878-DC09-4399-B247-2AEEF51CF769}" type="presOf" srcId="{08A32001-159F-4892-9F9B-C7D2C8F2D55E}" destId="{3ECA0039-3144-47D9-967E-ACEF61491842}" srcOrd="0" destOrd="0" presId="urn:microsoft.com/office/officeart/2005/8/layout/cycle2"/>
    <dgm:cxn modelId="{5E993BC2-739C-42A9-ADA3-5DC33CF5C712}" type="presOf" srcId="{43A71B88-79A5-4AB1-A16D-201571A35FFE}" destId="{299C46A2-6B63-4415-9DFA-704E34AC65F7}" srcOrd="1" destOrd="0" presId="urn:microsoft.com/office/officeart/2005/8/layout/cycle2"/>
    <dgm:cxn modelId="{1D867EF3-CDCF-4F37-A1A3-858A461F621E}" type="presOf" srcId="{4DB2088D-B3FC-4C05-92CF-D988E650AD6E}" destId="{5481C667-1938-4CA2-92E6-DD9D79155F55}" srcOrd="0" destOrd="0" presId="urn:microsoft.com/office/officeart/2005/8/layout/cycle2"/>
    <dgm:cxn modelId="{B55A08E0-F187-421E-A05E-4CF7E5392675}" type="presOf" srcId="{C685725E-1AF6-47CF-8EAC-655B9C67D894}" destId="{7F2FFEE7-40C1-4248-A5CE-B7FC67436907}" srcOrd="1" destOrd="0" presId="urn:microsoft.com/office/officeart/2005/8/layout/cycle2"/>
    <dgm:cxn modelId="{4E2214E7-C621-4D22-8B5C-18C999D919AD}" type="presOf" srcId="{AE4DF778-D6D0-4770-90FD-BEEC22D6CBBD}" destId="{2A1A9C8D-527A-4CB7-893C-AC3CEC23DD98}" srcOrd="0" destOrd="0" presId="urn:microsoft.com/office/officeart/2005/8/layout/cycle2"/>
    <dgm:cxn modelId="{82950390-B4A5-479A-A08E-029EDA22B9D5}" type="presOf" srcId="{C685725E-1AF6-47CF-8EAC-655B9C67D894}" destId="{FAD5A738-741C-4587-925E-1DDB3310D015}" srcOrd="0" destOrd="0" presId="urn:microsoft.com/office/officeart/2005/8/layout/cycle2"/>
    <dgm:cxn modelId="{99C26C00-2A08-4A4F-9E7F-0B0F92609FA0}" type="presOf" srcId="{43A71B88-79A5-4AB1-A16D-201571A35FFE}" destId="{771BCD7E-1A45-4367-BE2C-BD6CF8F04F66}" srcOrd="0" destOrd="0" presId="urn:microsoft.com/office/officeart/2005/8/layout/cycle2"/>
    <dgm:cxn modelId="{D830091D-BE65-446A-A601-2AF5463B057A}" type="presOf" srcId="{08A32001-159F-4892-9F9B-C7D2C8F2D55E}" destId="{4672785E-3D3A-4557-8FDB-84946A162E01}" srcOrd="1" destOrd="0" presId="urn:microsoft.com/office/officeart/2005/8/layout/cycle2"/>
    <dgm:cxn modelId="{25408898-840F-4B34-843C-CC4720622D62}" srcId="{AE4DF778-D6D0-4770-90FD-BEEC22D6CBBD}" destId="{4DB2088D-B3FC-4C05-92CF-D988E650AD6E}" srcOrd="1" destOrd="0" parTransId="{1C1E2008-B993-4A4E-BEAF-7245E09E36EE}" sibTransId="{C685725E-1AF6-47CF-8EAC-655B9C67D894}"/>
    <dgm:cxn modelId="{D966F642-9833-4433-9585-7F04B7FC30C2}" type="presParOf" srcId="{2A1A9C8D-527A-4CB7-893C-AC3CEC23DD98}" destId="{2C0D6115-5D60-4543-8D40-9B7B8F1B7674}" srcOrd="0" destOrd="0" presId="urn:microsoft.com/office/officeart/2005/8/layout/cycle2"/>
    <dgm:cxn modelId="{E6C184B6-0AB8-4994-AFE4-89BB3AB55B50}" type="presParOf" srcId="{2A1A9C8D-527A-4CB7-893C-AC3CEC23DD98}" destId="{3ECA0039-3144-47D9-967E-ACEF61491842}" srcOrd="1" destOrd="0" presId="urn:microsoft.com/office/officeart/2005/8/layout/cycle2"/>
    <dgm:cxn modelId="{EF89EB5F-8E25-4E3C-A527-7AF72214FECB}" type="presParOf" srcId="{3ECA0039-3144-47D9-967E-ACEF61491842}" destId="{4672785E-3D3A-4557-8FDB-84946A162E01}" srcOrd="0" destOrd="0" presId="urn:microsoft.com/office/officeart/2005/8/layout/cycle2"/>
    <dgm:cxn modelId="{A892CF86-368C-463A-BADC-8C367D801B69}" type="presParOf" srcId="{2A1A9C8D-527A-4CB7-893C-AC3CEC23DD98}" destId="{5481C667-1938-4CA2-92E6-DD9D79155F55}" srcOrd="2" destOrd="0" presId="urn:microsoft.com/office/officeart/2005/8/layout/cycle2"/>
    <dgm:cxn modelId="{5F997134-3005-4E03-86E0-0CC781BAC9C7}" type="presParOf" srcId="{2A1A9C8D-527A-4CB7-893C-AC3CEC23DD98}" destId="{FAD5A738-741C-4587-925E-1DDB3310D015}" srcOrd="3" destOrd="0" presId="urn:microsoft.com/office/officeart/2005/8/layout/cycle2"/>
    <dgm:cxn modelId="{B94CF86A-72A9-42E5-B40C-78F43C434178}" type="presParOf" srcId="{FAD5A738-741C-4587-925E-1DDB3310D015}" destId="{7F2FFEE7-40C1-4248-A5CE-B7FC67436907}" srcOrd="0" destOrd="0" presId="urn:microsoft.com/office/officeart/2005/8/layout/cycle2"/>
    <dgm:cxn modelId="{CBF6CB4C-ECDA-489F-8DA3-BC41F26D1A5C}" type="presParOf" srcId="{2A1A9C8D-527A-4CB7-893C-AC3CEC23DD98}" destId="{2A94D31B-9327-4BA9-9031-37434C51F142}" srcOrd="4" destOrd="0" presId="urn:microsoft.com/office/officeart/2005/8/layout/cycle2"/>
    <dgm:cxn modelId="{727098F0-8DBD-415E-BA9F-57AF67AB7244}" type="presParOf" srcId="{2A1A9C8D-527A-4CB7-893C-AC3CEC23DD98}" destId="{771BCD7E-1A45-4367-BE2C-BD6CF8F04F66}" srcOrd="5" destOrd="0" presId="urn:microsoft.com/office/officeart/2005/8/layout/cycle2"/>
    <dgm:cxn modelId="{907E7640-1D10-43F8-90D0-43B1834D5985}" type="presParOf" srcId="{771BCD7E-1A45-4367-BE2C-BD6CF8F04F66}" destId="{299C46A2-6B63-4415-9DFA-704E34AC65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0D6115-5D60-4543-8D40-9B7B8F1B7674}">
      <dsp:nvSpPr>
        <dsp:cNvPr id="0" name=""/>
        <dsp:cNvSpPr/>
      </dsp:nvSpPr>
      <dsp:spPr>
        <a:xfrm>
          <a:off x="2786044" y="-727591"/>
          <a:ext cx="3268470" cy="3259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1.Знаете ли вы , что такое БАД?</a:t>
          </a:r>
          <a:endParaRPr lang="ru-RU" sz="1800" kern="1200" dirty="0"/>
        </a:p>
      </dsp:txBody>
      <dsp:txXfrm>
        <a:off x="2786044" y="-727591"/>
        <a:ext cx="3268470" cy="3259983"/>
      </dsp:txXfrm>
    </dsp:sp>
    <dsp:sp modelId="{3ECA0039-3144-47D9-967E-ACEF61491842}">
      <dsp:nvSpPr>
        <dsp:cNvPr id="0" name=""/>
        <dsp:cNvSpPr/>
      </dsp:nvSpPr>
      <dsp:spPr>
        <a:xfrm rot="2341122">
          <a:off x="5730087" y="1749837"/>
          <a:ext cx="196300" cy="5869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2341122">
        <a:off x="5730087" y="1749837"/>
        <a:ext cx="196300" cy="586931"/>
      </dsp:txXfrm>
    </dsp:sp>
    <dsp:sp modelId="{5481C667-1938-4CA2-92E6-DD9D79155F55}">
      <dsp:nvSpPr>
        <dsp:cNvPr id="0" name=""/>
        <dsp:cNvSpPr/>
      </dsp:nvSpPr>
      <dsp:spPr>
        <a:xfrm>
          <a:off x="5643570" y="1571636"/>
          <a:ext cx="3068600" cy="3130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2.Употребляете  ли вы их?</a:t>
          </a:r>
          <a:endParaRPr lang="ru-RU" sz="1800" kern="1200" dirty="0"/>
        </a:p>
      </dsp:txBody>
      <dsp:txXfrm>
        <a:off x="5643570" y="1571636"/>
        <a:ext cx="3068600" cy="3130614"/>
      </dsp:txXfrm>
    </dsp:sp>
    <dsp:sp modelId="{FAD5A738-741C-4587-925E-1DDB3310D015}">
      <dsp:nvSpPr>
        <dsp:cNvPr id="0" name=""/>
        <dsp:cNvSpPr/>
      </dsp:nvSpPr>
      <dsp:spPr>
        <a:xfrm rot="10782808">
          <a:off x="3073204" y="2698351"/>
          <a:ext cx="2756312" cy="91190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782808">
        <a:off x="3073204" y="2698351"/>
        <a:ext cx="2756312" cy="911909"/>
      </dsp:txXfrm>
    </dsp:sp>
    <dsp:sp modelId="{2A94D31B-9327-4BA9-9031-37434C51F142}">
      <dsp:nvSpPr>
        <dsp:cNvPr id="0" name=""/>
        <dsp:cNvSpPr/>
      </dsp:nvSpPr>
      <dsp:spPr>
        <a:xfrm>
          <a:off x="810621" y="2023434"/>
          <a:ext cx="2389255" cy="2278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3.По вашему мнению , какое влияние оказывают  </a:t>
          </a:r>
          <a:r>
            <a:rPr lang="ru-RU" sz="1800" kern="1200" baseline="0" dirty="0" err="1" smtClean="0"/>
            <a:t>БАДы</a:t>
          </a:r>
          <a:r>
            <a:rPr lang="ru-RU" sz="1800" kern="1200" baseline="0" dirty="0" smtClean="0"/>
            <a:t> на ваше здоровье?</a:t>
          </a:r>
          <a:endParaRPr lang="ru-RU" sz="1800" kern="1200" baseline="0" dirty="0"/>
        </a:p>
      </dsp:txBody>
      <dsp:txXfrm>
        <a:off x="810621" y="2023434"/>
        <a:ext cx="2389255" cy="2278755"/>
      </dsp:txXfrm>
    </dsp:sp>
    <dsp:sp modelId="{771BCD7E-1A45-4367-BE2C-BD6CF8F04F66}">
      <dsp:nvSpPr>
        <dsp:cNvPr id="0" name=""/>
        <dsp:cNvSpPr/>
      </dsp:nvSpPr>
      <dsp:spPr>
        <a:xfrm rot="19013646">
          <a:off x="2903123" y="1903018"/>
          <a:ext cx="269105" cy="5869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9013646">
        <a:off x="2903123" y="1903018"/>
        <a:ext cx="269105" cy="586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77491-A806-45FE-9667-A4FDC2E72F6D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F2AA6-ABF2-428C-9EF0-E15EACAAB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307806-74F5-4734-9391-F0035E4CE866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23F13B-CE18-4FA1-AEE7-0667B68E21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рОекты\БАД\homePageImage.jpg"/>
          <p:cNvPicPr>
            <a:picLocks noChangeAspect="1" noChangeArrowheads="1"/>
          </p:cNvPicPr>
          <p:nvPr/>
        </p:nvPicPr>
        <p:blipFill>
          <a:blip r:embed="rId2" cstate="print">
            <a:lum bright="34000" contrast="-46000"/>
          </a:blip>
          <a:srcRect/>
          <a:stretch>
            <a:fillRect/>
          </a:stretch>
        </p:blipFill>
        <p:spPr bwMode="auto">
          <a:xfrm>
            <a:off x="-214346" y="0"/>
            <a:ext cx="955883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285728"/>
            <a:ext cx="66321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Биоактивные добавки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4786322"/>
            <a:ext cx="95726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Генномодифицированные</a:t>
            </a:r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продукты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36812" y="2967335"/>
            <a:ext cx="670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7400182" cy="499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 Статистика по применению </a:t>
            </a:r>
            <a:r>
              <a:rPr lang="ru-RU" sz="3600" dirty="0" err="1" smtClean="0"/>
              <a:t>БАДов</a:t>
            </a:r>
            <a:r>
              <a:rPr lang="ru-RU" sz="3600" dirty="0" smtClean="0"/>
              <a:t> </a:t>
            </a:r>
            <a:endParaRPr lang="ru-RU" dirty="0"/>
          </a:p>
        </p:txBody>
      </p:sp>
      <p:pic>
        <p:nvPicPr>
          <p:cNvPr id="2050" name="Picture 2" descr="F:\прОекты\БАД\DSM_196_diagram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8659"/>
            <a:ext cx="9144000" cy="54493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1428736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2005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58082" y="1428736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2010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прОекты\БАД\FMarket_205_ris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929330"/>
            <a:ext cx="11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2007г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5929330"/>
            <a:ext cx="11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2008г.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5929330"/>
            <a:ext cx="10001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2009г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5929330"/>
            <a:ext cx="10001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2010г.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F:\прОекты\БАД\FMarket_211_ris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2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403350" y="392113"/>
            <a:ext cx="514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/>
            <a:r>
              <a:rPr lang="ru-RU" sz="1600" b="1">
                <a:solidFill>
                  <a:srgbClr val="000080"/>
                </a:solidFill>
                <a:cs typeface="Times New Roman" pitchFamily="18" charset="0"/>
              </a:rPr>
              <a:t>(По данным Института Питания РАМН, 200</a:t>
            </a:r>
            <a:r>
              <a:rPr lang="en-US" sz="1600" b="1">
                <a:solidFill>
                  <a:srgbClr val="000080"/>
                </a:solidFill>
                <a:cs typeface="Times New Roman" pitchFamily="18" charset="0"/>
              </a:rPr>
              <a:t>7</a:t>
            </a:r>
            <a:r>
              <a:rPr lang="ru-RU" sz="1600" b="1">
                <a:solidFill>
                  <a:srgbClr val="000080"/>
                </a:solidFill>
                <a:cs typeface="Times New Roman" pitchFamily="18" charset="0"/>
              </a:rPr>
              <a:t>г.)</a:t>
            </a:r>
            <a:endParaRPr lang="ru-RU" sz="1600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01788" y="890588"/>
            <a:ext cx="1590675" cy="2024062"/>
          </a:xfrm>
          <a:prstGeom prst="rect">
            <a:avLst/>
          </a:prstGeom>
          <a:solidFill>
            <a:srgbClr val="CDFFCD"/>
          </a:solidFill>
          <a:ln w="9525">
            <a:solidFill>
              <a:srgbClr val="47FF47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89288" y="890588"/>
            <a:ext cx="1590675" cy="2024062"/>
          </a:xfrm>
          <a:prstGeom prst="rect">
            <a:avLst/>
          </a:prstGeom>
          <a:solidFill>
            <a:srgbClr val="FFDDDD"/>
          </a:solidFill>
          <a:ln w="9525">
            <a:solidFill>
              <a:srgbClr val="FF5353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779963" y="890588"/>
            <a:ext cx="1589087" cy="2024062"/>
          </a:xfrm>
          <a:prstGeom prst="rect">
            <a:avLst/>
          </a:prstGeom>
          <a:solidFill>
            <a:srgbClr val="FFEFAB"/>
          </a:solidFill>
          <a:ln w="9525">
            <a:solidFill>
              <a:srgbClr val="FF99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369050" y="890588"/>
            <a:ext cx="1589088" cy="2024062"/>
          </a:xfrm>
          <a:prstGeom prst="rect">
            <a:avLst/>
          </a:prstGeom>
          <a:solidFill>
            <a:srgbClr val="DEF1F2"/>
          </a:solidFill>
          <a:ln w="9525">
            <a:solidFill>
              <a:srgbClr val="3366FF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849438" y="1527175"/>
            <a:ext cx="8683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600200" y="990600"/>
            <a:ext cx="1588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6372225" y="2636838"/>
            <a:ext cx="1587500" cy="269875"/>
          </a:xfrm>
          <a:prstGeom prst="rect">
            <a:avLst/>
          </a:prstGeom>
          <a:gradFill rotWithShape="1">
            <a:gsLst>
              <a:gs pos="0">
                <a:srgbClr val="3E47FC">
                  <a:gamma/>
                  <a:shade val="46275"/>
                  <a:invGamma/>
                </a:srgbClr>
              </a:gs>
              <a:gs pos="50000">
                <a:srgbClr val="3E47FC"/>
              </a:gs>
              <a:gs pos="100000">
                <a:srgbClr val="3E47FC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3192463" y="1295400"/>
            <a:ext cx="1587500" cy="1619250"/>
          </a:xfrm>
          <a:prstGeom prst="rect">
            <a:avLst/>
          </a:prstGeom>
          <a:gradFill rotWithShape="1">
            <a:gsLst>
              <a:gs pos="0">
                <a:srgbClr val="FF2929">
                  <a:gamma/>
                  <a:shade val="36078"/>
                  <a:invGamma/>
                </a:srgbClr>
              </a:gs>
              <a:gs pos="50000">
                <a:srgbClr val="FF2929"/>
              </a:gs>
              <a:gs pos="100000">
                <a:srgbClr val="FF2929">
                  <a:gamma/>
                  <a:shade val="3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779963" y="1092200"/>
            <a:ext cx="1587500" cy="1819275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601788" y="1495425"/>
            <a:ext cx="1587500" cy="1419225"/>
          </a:xfrm>
          <a:prstGeom prst="rect">
            <a:avLst/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5" name="WordArt 13"/>
          <p:cNvSpPr>
            <a:spLocks noChangeArrowheads="1" noChangeShapeType="1" noTextEdit="1"/>
          </p:cNvSpPr>
          <p:nvPr/>
        </p:nvSpPr>
        <p:spPr bwMode="auto">
          <a:xfrm>
            <a:off x="1768475" y="2990850"/>
            <a:ext cx="1085850" cy="18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Европа</a:t>
            </a:r>
          </a:p>
        </p:txBody>
      </p:sp>
      <p:sp>
        <p:nvSpPr>
          <p:cNvPr id="38926" name="WordArt 14"/>
          <p:cNvSpPr>
            <a:spLocks noChangeArrowheads="1" noChangeShapeType="1" noTextEdit="1"/>
          </p:cNvSpPr>
          <p:nvPr/>
        </p:nvSpPr>
        <p:spPr bwMode="auto">
          <a:xfrm>
            <a:off x="3443288" y="2990850"/>
            <a:ext cx="1085850" cy="15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США</a:t>
            </a:r>
          </a:p>
        </p:txBody>
      </p:sp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4864100" y="2990850"/>
            <a:ext cx="1336675" cy="15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Япония</a:t>
            </a:r>
          </a:p>
        </p:txBody>
      </p:sp>
      <p:sp>
        <p:nvSpPr>
          <p:cNvPr id="38928" name="WordArt 16"/>
          <p:cNvSpPr>
            <a:spLocks noChangeArrowheads="1" noChangeShapeType="1" noTextEdit="1"/>
          </p:cNvSpPr>
          <p:nvPr/>
        </p:nvSpPr>
        <p:spPr bwMode="auto">
          <a:xfrm>
            <a:off x="6619875" y="2990850"/>
            <a:ext cx="1085850" cy="150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Россия</a:t>
            </a:r>
          </a:p>
        </p:txBody>
      </p:sp>
      <p:sp>
        <p:nvSpPr>
          <p:cNvPr id="38929" name="WordArt 17"/>
          <p:cNvSpPr>
            <a:spLocks noChangeArrowheads="1" noChangeShapeType="1" noTextEdit="1"/>
          </p:cNvSpPr>
          <p:nvPr/>
        </p:nvSpPr>
        <p:spPr bwMode="auto">
          <a:xfrm>
            <a:off x="1852613" y="1293813"/>
            <a:ext cx="1087437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до70%</a:t>
            </a:r>
          </a:p>
        </p:txBody>
      </p:sp>
      <p:sp>
        <p:nvSpPr>
          <p:cNvPr id="38930" name="WordArt 18"/>
          <p:cNvSpPr>
            <a:spLocks noChangeArrowheads="1" noChangeShapeType="1" noTextEdit="1"/>
          </p:cNvSpPr>
          <p:nvPr/>
        </p:nvSpPr>
        <p:spPr bwMode="auto">
          <a:xfrm>
            <a:off x="3608388" y="1117600"/>
            <a:ext cx="795337" cy="12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80%</a:t>
            </a:r>
          </a:p>
        </p:txBody>
      </p:sp>
      <p:sp>
        <p:nvSpPr>
          <p:cNvPr id="38931" name="WordArt 19"/>
          <p:cNvSpPr>
            <a:spLocks noChangeArrowheads="1" noChangeShapeType="1" noTextEdit="1"/>
          </p:cNvSpPr>
          <p:nvPr/>
        </p:nvSpPr>
        <p:spPr bwMode="auto">
          <a:xfrm>
            <a:off x="5156200" y="917575"/>
            <a:ext cx="793750" cy="12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90%</a:t>
            </a:r>
          </a:p>
        </p:txBody>
      </p:sp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6548438" y="2420938"/>
            <a:ext cx="12636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10-15%</a:t>
            </a:r>
          </a:p>
        </p:txBody>
      </p:sp>
      <p:sp>
        <p:nvSpPr>
          <p:cNvPr id="38933" name="WordArt 21"/>
          <p:cNvSpPr>
            <a:spLocks noChangeArrowheads="1" noChangeShapeType="1" noTextEdit="1"/>
          </p:cNvSpPr>
          <p:nvPr/>
        </p:nvSpPr>
        <p:spPr bwMode="auto">
          <a:xfrm>
            <a:off x="1225550" y="839788"/>
            <a:ext cx="877888" cy="100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Verdana"/>
              </a:rPr>
              <a:t>100%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1435100" y="6243638"/>
            <a:ext cx="6478588" cy="261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1435100" y="5980113"/>
            <a:ext cx="6478588" cy="26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1438275" y="5719763"/>
            <a:ext cx="6480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1438275" y="5457825"/>
            <a:ext cx="6480175" cy="26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1438275" y="5194300"/>
            <a:ext cx="6480175" cy="26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1438275" y="4933950"/>
            <a:ext cx="6480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1438275" y="4668838"/>
            <a:ext cx="6480175" cy="26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1438275" y="4406900"/>
            <a:ext cx="6480175" cy="26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1438275" y="4143375"/>
            <a:ext cx="6480175" cy="26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1438275" y="3883025"/>
            <a:ext cx="6480175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1768475" y="4460875"/>
            <a:ext cx="627063" cy="204628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66CC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5" name="Rectangle 33"/>
          <p:cNvSpPr>
            <a:spLocks noChangeArrowheads="1"/>
          </p:cNvSpPr>
          <p:nvPr/>
        </p:nvSpPr>
        <p:spPr bwMode="auto">
          <a:xfrm>
            <a:off x="3357563" y="4513263"/>
            <a:ext cx="627062" cy="199231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66CC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6" name="Rectangle 34"/>
          <p:cNvSpPr>
            <a:spLocks noChangeArrowheads="1"/>
          </p:cNvSpPr>
          <p:nvPr/>
        </p:nvSpPr>
        <p:spPr bwMode="auto">
          <a:xfrm>
            <a:off x="4946650" y="4365625"/>
            <a:ext cx="627063" cy="21399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66CC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6537325" y="5035550"/>
            <a:ext cx="625475" cy="14700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66CCFF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1050925" y="63452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0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852488" y="60864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10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852488" y="58245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20</a:t>
            </a: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852488" y="55594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30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852488" y="52990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40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852488" y="503713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50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852488" y="47688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60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852488" y="450532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70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852488" y="42449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80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852488" y="39878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90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684213" y="37719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100</a:t>
            </a:r>
          </a:p>
        </p:txBody>
      </p:sp>
      <p:sp>
        <p:nvSpPr>
          <p:cNvPr id="38959" name="AutoShape 47"/>
          <p:cNvSpPr>
            <a:spLocks noChangeArrowheads="1"/>
          </p:cNvSpPr>
          <p:nvPr/>
        </p:nvSpPr>
        <p:spPr bwMode="auto">
          <a:xfrm rot="10800000">
            <a:off x="7162800" y="4616450"/>
            <a:ext cx="627063" cy="1889125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80000"/>
              </a:gs>
              <a:gs pos="50000">
                <a:srgbClr val="FF2F2F"/>
              </a:gs>
              <a:gs pos="100000">
                <a:srgbClr val="58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0" name="AutoShape 48"/>
          <p:cNvSpPr>
            <a:spLocks noChangeArrowheads="1"/>
          </p:cNvSpPr>
          <p:nvPr/>
        </p:nvSpPr>
        <p:spPr bwMode="auto">
          <a:xfrm rot="10800000">
            <a:off x="5573713" y="4249738"/>
            <a:ext cx="627062" cy="2255837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80000"/>
              </a:gs>
              <a:gs pos="50000">
                <a:srgbClr val="FF2F2F"/>
              </a:gs>
              <a:gs pos="100000">
                <a:srgbClr val="58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1" name="AutoShape 49"/>
          <p:cNvSpPr>
            <a:spLocks noChangeArrowheads="1"/>
          </p:cNvSpPr>
          <p:nvPr/>
        </p:nvSpPr>
        <p:spPr bwMode="auto">
          <a:xfrm rot="10800000">
            <a:off x="3984625" y="4354513"/>
            <a:ext cx="627063" cy="2151062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80000"/>
              </a:gs>
              <a:gs pos="50000">
                <a:srgbClr val="FF2F2F"/>
              </a:gs>
              <a:gs pos="100000">
                <a:srgbClr val="58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2" name="AutoShape 50"/>
          <p:cNvSpPr>
            <a:spLocks noChangeArrowheads="1"/>
          </p:cNvSpPr>
          <p:nvPr/>
        </p:nvSpPr>
        <p:spPr bwMode="auto">
          <a:xfrm rot="10800000">
            <a:off x="2397125" y="4303713"/>
            <a:ext cx="627063" cy="2201862"/>
          </a:xfrm>
          <a:custGeom>
            <a:avLst/>
            <a:gdLst>
              <a:gd name="G0" fmla="+- 0 0 0"/>
              <a:gd name="G1" fmla="+- 21600 0 0"/>
              <a:gd name="G2" fmla="*/ 0 1 2"/>
              <a:gd name="G3" fmla="+- 21600 0 G2"/>
              <a:gd name="G4" fmla="+/ 0 21600 2"/>
              <a:gd name="G5" fmla="+/ G1 0 2"/>
              <a:gd name="G6" fmla="*/ 21600 21600 0"/>
              <a:gd name="G7" fmla="*/ G6 1 2"/>
              <a:gd name="G8" fmla="+- 21600 0 G7"/>
              <a:gd name="G9" fmla="*/ 21600 1 2"/>
              <a:gd name="G10" fmla="+- 0 0 G9"/>
              <a:gd name="G11" fmla="?: G10 G8 0"/>
              <a:gd name="G12" fmla="?: G10 G7 21600"/>
              <a:gd name="T0" fmla="*/ 21600 w 21600"/>
              <a:gd name="T1" fmla="*/ 10800 h 21600"/>
              <a:gd name="T2" fmla="*/ 10800 w 21600"/>
              <a:gd name="T3" fmla="*/ 21600 h 21600"/>
              <a:gd name="T4" fmla="*/ 0 w 21600"/>
              <a:gd name="T5" fmla="*/ 10800 h 21600"/>
              <a:gd name="T6" fmla="*/ 10800 w 21600"/>
              <a:gd name="T7" fmla="*/ 0 h 21600"/>
              <a:gd name="T8" fmla="*/ 1800 w 21600"/>
              <a:gd name="T9" fmla="*/ 1800 h 21600"/>
              <a:gd name="T10" fmla="*/ 19800 w 21600"/>
              <a:gd name="T11" fmla="*/ 19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580000"/>
              </a:gs>
              <a:gs pos="50000">
                <a:srgbClr val="FF2F2F"/>
              </a:gs>
              <a:gs pos="100000">
                <a:srgbClr val="58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3" name="Rectangle 51"/>
          <p:cNvSpPr>
            <a:spLocks noChangeArrowheads="1"/>
          </p:cNvSpPr>
          <p:nvPr/>
        </p:nvSpPr>
        <p:spPr bwMode="auto">
          <a:xfrm>
            <a:off x="6956425" y="3778250"/>
            <a:ext cx="1420813" cy="438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7456488" y="3778250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муж.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7456488" y="3973513"/>
            <a:ext cx="100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жен.</a:t>
            </a:r>
          </a:p>
        </p:txBody>
      </p:sp>
      <p:sp>
        <p:nvSpPr>
          <p:cNvPr id="38966" name="Rectangle 54"/>
          <p:cNvSpPr>
            <a:spLocks noChangeArrowheads="1"/>
          </p:cNvSpPr>
          <p:nvPr/>
        </p:nvSpPr>
        <p:spPr bwMode="auto">
          <a:xfrm>
            <a:off x="7037388" y="3827463"/>
            <a:ext cx="417512" cy="1460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5EC9FE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7" name="Rectangle 55"/>
          <p:cNvSpPr>
            <a:spLocks noChangeArrowheads="1"/>
          </p:cNvSpPr>
          <p:nvPr/>
        </p:nvSpPr>
        <p:spPr bwMode="auto">
          <a:xfrm>
            <a:off x="7037388" y="4021138"/>
            <a:ext cx="417512" cy="146050"/>
          </a:xfrm>
          <a:prstGeom prst="rect">
            <a:avLst/>
          </a:prstGeom>
          <a:gradFill rotWithShape="1">
            <a:gsLst>
              <a:gs pos="0">
                <a:srgbClr val="760000"/>
              </a:gs>
              <a:gs pos="50000">
                <a:srgbClr val="FF3338"/>
              </a:gs>
              <a:gs pos="100000">
                <a:srgbClr val="76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8" name="WordArt 56"/>
          <p:cNvSpPr>
            <a:spLocks noChangeArrowheads="1" noChangeShapeType="1" noTextEdit="1"/>
          </p:cNvSpPr>
          <p:nvPr/>
        </p:nvSpPr>
        <p:spPr bwMode="auto">
          <a:xfrm>
            <a:off x="765175" y="260350"/>
            <a:ext cx="7526338" cy="227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14722"/>
                  </a:solidFill>
                  <a:round/>
                  <a:headEnd/>
                  <a:tailEnd/>
                </a:ln>
                <a:solidFill>
                  <a:srgbClr val="014722"/>
                </a:solidFill>
                <a:latin typeface="Arial"/>
                <a:cs typeface="Arial"/>
              </a:rPr>
              <a:t>Употребление БАДов населением разных стран</a:t>
            </a:r>
          </a:p>
        </p:txBody>
      </p:sp>
      <p:sp>
        <p:nvSpPr>
          <p:cNvPr id="38969" name="WordArt 57"/>
          <p:cNvSpPr>
            <a:spLocks noChangeArrowheads="1" noChangeShapeType="1" noTextEdit="1"/>
          </p:cNvSpPr>
          <p:nvPr/>
        </p:nvSpPr>
        <p:spPr bwMode="auto">
          <a:xfrm>
            <a:off x="1633538" y="3462338"/>
            <a:ext cx="5822950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14722"/>
                  </a:solidFill>
                  <a:round/>
                  <a:headEnd/>
                  <a:tailEnd/>
                </a:ln>
                <a:solidFill>
                  <a:srgbClr val="014722"/>
                </a:solidFill>
                <a:latin typeface="Arial"/>
                <a:cs typeface="Arial"/>
              </a:rPr>
              <a:t>Средняя продолжительность жизни</a:t>
            </a:r>
          </a:p>
        </p:txBody>
      </p:sp>
      <p:sp>
        <p:nvSpPr>
          <p:cNvPr id="38970" name="WordArt 58"/>
          <p:cNvSpPr>
            <a:spLocks noChangeArrowheads="1" noChangeShapeType="1" noTextEdit="1"/>
          </p:cNvSpPr>
          <p:nvPr/>
        </p:nvSpPr>
        <p:spPr bwMode="auto">
          <a:xfrm>
            <a:off x="1770063" y="6557963"/>
            <a:ext cx="1085850" cy="18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 Antiqua"/>
              </a:rPr>
              <a:t>Европа</a:t>
            </a:r>
          </a:p>
        </p:txBody>
      </p:sp>
      <p:sp>
        <p:nvSpPr>
          <p:cNvPr id="38971" name="WordArt 59"/>
          <p:cNvSpPr>
            <a:spLocks noChangeArrowheads="1" noChangeShapeType="1" noTextEdit="1"/>
          </p:cNvSpPr>
          <p:nvPr/>
        </p:nvSpPr>
        <p:spPr bwMode="auto">
          <a:xfrm>
            <a:off x="3444875" y="6557963"/>
            <a:ext cx="108585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 Antiqua"/>
              </a:rPr>
              <a:t>США</a:t>
            </a:r>
          </a:p>
        </p:txBody>
      </p:sp>
      <p:sp>
        <p:nvSpPr>
          <p:cNvPr id="38972" name="WordArt 60"/>
          <p:cNvSpPr>
            <a:spLocks noChangeArrowheads="1" noChangeShapeType="1" noTextEdit="1"/>
          </p:cNvSpPr>
          <p:nvPr/>
        </p:nvSpPr>
        <p:spPr bwMode="auto">
          <a:xfrm>
            <a:off x="4865688" y="6557963"/>
            <a:ext cx="1336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 Antiqua"/>
              </a:rPr>
              <a:t>Япония</a:t>
            </a:r>
          </a:p>
        </p:txBody>
      </p:sp>
      <p:sp>
        <p:nvSpPr>
          <p:cNvPr id="38973" name="WordArt 61"/>
          <p:cNvSpPr>
            <a:spLocks noChangeArrowheads="1" noChangeShapeType="1" noTextEdit="1"/>
          </p:cNvSpPr>
          <p:nvPr/>
        </p:nvSpPr>
        <p:spPr bwMode="auto">
          <a:xfrm>
            <a:off x="6621463" y="6557963"/>
            <a:ext cx="108585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ok Antiqua"/>
              </a:rPr>
              <a:t>Россия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рОекты\rece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308" y="3643290"/>
            <a:ext cx="2511692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0"/>
            <a:ext cx="59466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Рекомендации врачей: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785794"/>
            <a:ext cx="854663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Многие врачи подтверждают тот </a:t>
            </a:r>
            <a:r>
              <a:rPr lang="ru-RU" sz="2000" dirty="0" err="1" smtClean="0"/>
              <a:t>факт,что</a:t>
            </a:r>
            <a:r>
              <a:rPr lang="ru-RU" sz="2000" dirty="0" smtClean="0"/>
              <a:t> </a:t>
            </a:r>
            <a:r>
              <a:rPr lang="ru-RU" sz="2000" dirty="0" err="1" smtClean="0"/>
              <a:t>БАДы</a:t>
            </a:r>
            <a:r>
              <a:rPr lang="ru-RU" sz="2000" dirty="0" smtClean="0"/>
              <a:t> еще изучены не до конца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85852" y="1285860"/>
            <a:ext cx="80010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«За» и «против» </a:t>
            </a:r>
            <a:r>
              <a:rPr lang="ru-RU" sz="2000" dirty="0" smtClean="0"/>
              <a:t>в применении биологических пищевых добавок пока звучат, пожалуй, одинаково громко. Специалистов, имеющих практику работы с </a:t>
            </a:r>
            <a:r>
              <a:rPr lang="ru-RU" sz="2000" dirty="0" err="1" smtClean="0"/>
              <a:t>БАДами</a:t>
            </a:r>
            <a:r>
              <a:rPr lang="ru-RU" sz="2000" dirty="0" smtClean="0"/>
              <a:t> или отслеживающих общие закономерности их влияния на здоровье, волнует ряд важных вопросов; выделено несколько основных групп риска, отрицательных моментов, возникающих при длительном и бесконтрольном  применении </a:t>
            </a:r>
            <a:r>
              <a:rPr lang="ru-RU" sz="2000" dirty="0" err="1" smtClean="0"/>
              <a:t>БАДов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Оекты\БАД\big_6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696200" cy="751506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БАД и с чем его едят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        </a:t>
            </a:r>
            <a:r>
              <a:rPr lang="ru-RU" sz="6000" dirty="0" err="1" smtClean="0"/>
              <a:t>БАДы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БАД</a:t>
            </a:r>
            <a:r>
              <a:rPr lang="ru-RU" b="1" dirty="0" smtClean="0"/>
              <a:t> – ПРИРОДНЫЕ  БИОЛОГИЧЕСКИ АКТИВНЫЕ ВЕЩЕСТВА, ПРЕДНАЗНАЧЕННЫЕ ДЛЯ ПРИЁМА С ПИЩЕЙ С ЦЕЛЬЮ ОБОГАЩЕНИЯ ИМИ РАЦИОНА.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400" dirty="0" smtClean="0"/>
              <a:t>      Эти компоненты представляют собой биологически активные вещества хорошо известных лекарственных растений. 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3400" dirty="0" smtClean="0"/>
              <a:t>     Все компоненты пищевых добавок исключительно природного, естественного, растительного происхождения, что делает их ценными и активными, а состав подобран скрупулезно, точно, научно обоснованно — для создания гармоничного, оптимизированного питания человека в зависимости от его индивидуальных потребностей.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9"/>
          <p:cNvSpPr>
            <a:spLocks noChangeArrowheads="1" noChangeShapeType="1" noTextEdit="1"/>
          </p:cNvSpPr>
          <p:nvPr/>
        </p:nvSpPr>
        <p:spPr bwMode="auto">
          <a:xfrm>
            <a:off x="250825" y="109538"/>
            <a:ext cx="8750331" cy="67625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Что представляет из себя питание современного человека?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42844" y="857232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 сожалению, сегодня рацион большинства людей представляет из себя «двойную ловушку</a:t>
            </a:r>
            <a:r>
              <a:rPr lang="ru-RU" sz="2400" b="1" dirty="0" smtClean="0"/>
              <a:t>».</a:t>
            </a:r>
            <a:endParaRPr lang="ru-RU" sz="2400" b="1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4357686" y="1714488"/>
            <a:ext cx="4357718" cy="3429024"/>
            <a:chOff x="113" y="28"/>
            <a:chExt cx="2723" cy="24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13" y="1207"/>
              <a:ext cx="2722" cy="1180"/>
            </a:xfrm>
            <a:prstGeom prst="rect">
              <a:avLst/>
            </a:prstGeom>
            <a:solidFill>
              <a:srgbClr val="E4F2F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3" y="119"/>
              <a:ext cx="2722" cy="1043"/>
            </a:xfrm>
            <a:prstGeom prst="rect">
              <a:avLst/>
            </a:prstGeom>
            <a:solidFill>
              <a:srgbClr val="FFEAE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8" y="28"/>
              <a:ext cx="2585" cy="2450"/>
            </a:xfrm>
            <a:custGeom>
              <a:avLst/>
              <a:gdLst/>
              <a:ahLst/>
              <a:cxnLst>
                <a:cxn ang="0">
                  <a:pos x="0" y="1186"/>
                </a:cxn>
                <a:cxn ang="0">
                  <a:pos x="639" y="168"/>
                </a:cxn>
                <a:cxn ang="0">
                  <a:pos x="1631" y="2192"/>
                </a:cxn>
                <a:cxn ang="0">
                  <a:pos x="2268" y="1186"/>
                </a:cxn>
              </a:cxnLst>
              <a:rect l="0" t="0" r="r" b="b"/>
              <a:pathLst>
                <a:path w="2268" h="2362">
                  <a:moveTo>
                    <a:pt x="0" y="1186"/>
                  </a:moveTo>
                  <a:cubicBezTo>
                    <a:pt x="106" y="1016"/>
                    <a:pt x="367" y="0"/>
                    <a:pt x="639" y="168"/>
                  </a:cubicBezTo>
                  <a:cubicBezTo>
                    <a:pt x="911" y="336"/>
                    <a:pt x="1359" y="2022"/>
                    <a:pt x="1631" y="2192"/>
                  </a:cubicBezTo>
                  <a:cubicBezTo>
                    <a:pt x="1903" y="2362"/>
                    <a:pt x="2135" y="1396"/>
                    <a:pt x="2268" y="118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13" y="1140"/>
              <a:ext cx="2723" cy="122"/>
            </a:xfrm>
            <a:prstGeom prst="rect">
              <a:avLst/>
            </a:prstGeom>
            <a:solidFill>
              <a:srgbClr val="66FE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84" y="1167"/>
              <a:ext cx="1134" cy="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Норма</a:t>
              </a:r>
            </a:p>
          </p:txBody>
        </p:sp>
        <p:sp>
          <p:nvSpPr>
            <p:cNvPr id="1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635" y="300"/>
              <a:ext cx="340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Жиры</a:t>
              </a:r>
            </a:p>
          </p:txBody>
        </p:sp>
        <p:sp>
          <p:nvSpPr>
            <p:cNvPr id="1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67" y="391"/>
              <a:ext cx="453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Углеводы</a:t>
              </a:r>
            </a:p>
          </p:txBody>
        </p:sp>
        <p:sp>
          <p:nvSpPr>
            <p:cNvPr id="1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521" y="482"/>
              <a:ext cx="544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Красители</a:t>
              </a:r>
            </a:p>
          </p:txBody>
        </p:sp>
        <p:sp>
          <p:nvSpPr>
            <p:cNvPr id="1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6" y="572"/>
              <a:ext cx="635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Канцерогены</a:t>
              </a:r>
            </a:p>
          </p:txBody>
        </p:sp>
        <p:sp>
          <p:nvSpPr>
            <p:cNvPr id="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31" y="663"/>
              <a:ext cx="748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Консерванты</a:t>
              </a:r>
            </a:p>
          </p:txBody>
        </p:sp>
        <p:sp>
          <p:nvSpPr>
            <p:cNvPr id="1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85" y="754"/>
              <a:ext cx="839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Нитриты, нитраты</a:t>
              </a:r>
            </a:p>
          </p:txBody>
        </p:sp>
        <p:sp>
          <p:nvSpPr>
            <p:cNvPr id="1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40" y="845"/>
              <a:ext cx="907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Пестициды</a:t>
              </a:r>
            </a:p>
          </p:txBody>
        </p:sp>
        <p:sp>
          <p:nvSpPr>
            <p:cNvPr id="1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95" y="935"/>
              <a:ext cx="997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Лекарства</a:t>
              </a:r>
            </a:p>
          </p:txBody>
        </p:sp>
        <p:sp>
          <p:nvSpPr>
            <p:cNvPr id="2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73" y="1026"/>
              <a:ext cx="1065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4B0108"/>
                  </a:solidFill>
                  <a:latin typeface="Arial"/>
                  <a:cs typeface="Arial"/>
                </a:rPr>
                <a:t>Гормоны и пр.</a:t>
              </a:r>
            </a:p>
          </p:txBody>
        </p:sp>
        <p:sp>
          <p:nvSpPr>
            <p:cNvPr id="2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73" y="2160"/>
              <a:ext cx="227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Вода</a:t>
              </a:r>
            </a:p>
          </p:txBody>
        </p:sp>
        <p:sp>
          <p:nvSpPr>
            <p:cNvPr id="2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905" y="2024"/>
              <a:ext cx="385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Клетчатка</a:t>
              </a:r>
            </a:p>
          </p:txBody>
        </p:sp>
        <p:sp>
          <p:nvSpPr>
            <p:cNvPr id="23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837" y="1933"/>
              <a:ext cx="544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Жирные кислоты</a:t>
              </a:r>
            </a:p>
          </p:txBody>
        </p:sp>
        <p:sp>
          <p:nvSpPr>
            <p:cNvPr id="2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791" y="1842"/>
              <a:ext cx="635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Незаменимые</a:t>
              </a:r>
            </a:p>
          </p:txBody>
        </p:sp>
        <p:sp>
          <p:nvSpPr>
            <p:cNvPr id="2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791" y="1752"/>
              <a:ext cx="635" cy="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аминокислоты</a:t>
              </a:r>
            </a:p>
          </p:txBody>
        </p:sp>
        <p:sp>
          <p:nvSpPr>
            <p:cNvPr id="2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78" y="1616"/>
              <a:ext cx="839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Незаменимые</a:t>
              </a:r>
            </a:p>
          </p:txBody>
        </p:sp>
        <p:sp>
          <p:nvSpPr>
            <p:cNvPr id="2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655" y="1525"/>
              <a:ext cx="907" cy="9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Минералы</a:t>
              </a:r>
            </a:p>
          </p:txBody>
        </p:sp>
        <p:sp>
          <p:nvSpPr>
            <p:cNvPr id="2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610" y="1389"/>
              <a:ext cx="997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Витамины</a:t>
              </a:r>
            </a:p>
          </p:txBody>
        </p:sp>
        <p:sp>
          <p:nvSpPr>
            <p:cNvPr id="2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565" y="1298"/>
              <a:ext cx="1065" cy="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1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Микроэлементы</a:t>
              </a:r>
            </a:p>
          </p:txBody>
        </p:sp>
        <p:sp>
          <p:nvSpPr>
            <p:cNvPr id="30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1428" y="436"/>
              <a:ext cx="113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4B0108"/>
                    </a:solidFill>
                    <a:round/>
                    <a:headEnd/>
                    <a:tailEnd/>
                  </a:ln>
                  <a:solidFill>
                    <a:srgbClr val="5F010A"/>
                  </a:solidFill>
                  <a:latin typeface="Arial"/>
                  <a:cs typeface="Arial"/>
                </a:rPr>
                <a:t>ИЗБЫТКИ</a:t>
              </a:r>
            </a:p>
          </p:txBody>
        </p:sp>
        <p:sp>
          <p:nvSpPr>
            <p:cNvPr id="31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49" y="1616"/>
              <a:ext cx="1270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264C"/>
                    </a:solidFill>
                    <a:round/>
                    <a:headEnd/>
                    <a:tailEnd/>
                  </a:ln>
                  <a:solidFill>
                    <a:srgbClr val="00264C"/>
                  </a:solidFill>
                  <a:latin typeface="Arial"/>
                  <a:cs typeface="Arial"/>
                </a:rPr>
                <a:t>НЕДОСТАТКИ</a:t>
              </a:r>
            </a:p>
          </p:txBody>
        </p:sp>
      </p:grp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14282" y="4643446"/>
            <a:ext cx="439261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/>
              <a:t>Для </a:t>
            </a:r>
            <a:r>
              <a:rPr lang="ru-RU" sz="1600" b="1" dirty="0"/>
              <a:t>нормального функционирования человеческим клеткам на каждый день требуется: </a:t>
            </a:r>
            <a:endParaRPr lang="ru-RU" sz="1600" b="1" dirty="0" smtClean="0"/>
          </a:p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B21302"/>
                </a:solidFill>
                <a:latin typeface="Arial Black" pitchFamily="34" charset="0"/>
              </a:rPr>
              <a:t>60 минералов</a:t>
            </a:r>
            <a:r>
              <a:rPr lang="ru-RU" sz="1600" dirty="0" smtClean="0">
                <a:latin typeface="Arial Black" pitchFamily="34" charset="0"/>
              </a:rPr>
              <a:t>,</a:t>
            </a:r>
            <a:r>
              <a:rPr lang="ru-RU" sz="1600" dirty="0" smtClean="0">
                <a:solidFill>
                  <a:srgbClr val="B21302"/>
                </a:solidFill>
                <a:latin typeface="Arial Black" pitchFamily="34" charset="0"/>
              </a:rPr>
              <a:t>16 </a:t>
            </a:r>
            <a:r>
              <a:rPr lang="ru-RU" sz="1600" dirty="0">
                <a:solidFill>
                  <a:srgbClr val="B21302"/>
                </a:solidFill>
                <a:latin typeface="Arial Black" pitchFamily="34" charset="0"/>
              </a:rPr>
              <a:t>витаминов</a:t>
            </a:r>
            <a:r>
              <a:rPr lang="ru-RU" sz="1600" dirty="0">
                <a:latin typeface="Arial Black" pitchFamily="34" charset="0"/>
              </a:rPr>
              <a:t>,                                            </a:t>
            </a:r>
            <a:r>
              <a:rPr lang="ru-RU" sz="1600" dirty="0">
                <a:solidFill>
                  <a:srgbClr val="B21302"/>
                </a:solidFill>
                <a:latin typeface="Arial Black" pitchFamily="34" charset="0"/>
              </a:rPr>
              <a:t>12 аминокислот</a:t>
            </a:r>
            <a:r>
              <a:rPr lang="ru-RU" sz="1600" dirty="0">
                <a:latin typeface="Arial Black" pitchFamily="34" charset="0"/>
              </a:rPr>
              <a:t>,                                          </a:t>
            </a:r>
            <a:r>
              <a:rPr lang="ru-RU" sz="1600" dirty="0">
                <a:solidFill>
                  <a:srgbClr val="B21302"/>
                </a:solidFill>
                <a:latin typeface="Arial Black" pitchFamily="34" charset="0"/>
              </a:rPr>
              <a:t>3 полиненасыщенные жирные кислоты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708400" y="3446463"/>
            <a:ext cx="2700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</a:rPr>
              <a:t>Витамины , минералы</a:t>
            </a:r>
            <a:r>
              <a:rPr lang="en-US" sz="2000" b="1">
                <a:solidFill>
                  <a:srgbClr val="000099"/>
                </a:solidFill>
              </a:rPr>
              <a:t> </a:t>
            </a:r>
            <a:r>
              <a:rPr lang="ru-RU" sz="2000" b="1">
                <a:solidFill>
                  <a:srgbClr val="000099"/>
                </a:solidFill>
              </a:rPr>
              <a:t>и т.д.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-5715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028950" y="3500438"/>
            <a:ext cx="13271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0000" b="1">
                <a:solidFill>
                  <a:srgbClr val="008080"/>
                </a:solidFill>
                <a:cs typeface="Times New Roman" pitchFamily="18" charset="0"/>
              </a:rPr>
              <a:t>+</a:t>
            </a:r>
            <a:endParaRPr lang="ru-RU"/>
          </a:p>
        </p:txBody>
      </p:sp>
      <p:pic>
        <p:nvPicPr>
          <p:cNvPr id="47109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924175"/>
            <a:ext cx="2735262" cy="2060575"/>
          </a:xfrm>
          <a:prstGeom prst="rect">
            <a:avLst/>
          </a:prstGeom>
          <a:noFill/>
        </p:spPr>
      </p:pic>
      <p:pic>
        <p:nvPicPr>
          <p:cNvPr id="47110" name="Picture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79713"/>
            <a:ext cx="3276600" cy="2520950"/>
          </a:xfrm>
          <a:prstGeom prst="rect">
            <a:avLst/>
          </a:prstGeom>
          <a:noFill/>
        </p:spPr>
      </p:pic>
      <p:pic>
        <p:nvPicPr>
          <p:cNvPr id="47111" name="Picture 7" descr="Рису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4148138"/>
            <a:ext cx="1714500" cy="555625"/>
          </a:xfrm>
          <a:prstGeom prst="rect">
            <a:avLst/>
          </a:prstGeom>
          <a:noFill/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6011863" y="3571875"/>
            <a:ext cx="6635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008080"/>
                </a:solidFill>
              </a:rPr>
              <a:t>=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403350" y="282575"/>
            <a:ext cx="684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Как дать организму все необходимое?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6372225" y="2270125"/>
            <a:ext cx="244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</a:rPr>
              <a:t>Сбалансированное питание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95288" y="2132013"/>
            <a:ext cx="2447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</a:rPr>
              <a:t>Наше неполноценное питание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50825" y="620713"/>
            <a:ext cx="878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71500"/>
            <a:r>
              <a:rPr lang="ru-RU">
                <a:cs typeface="Times New Roman" pitchFamily="18" charset="0"/>
              </a:rPr>
              <a:t>Вопрос: </a:t>
            </a:r>
            <a:r>
              <a:rPr lang="ru-RU" b="1">
                <a:cs typeface="Times New Roman" pitchFamily="18" charset="0"/>
              </a:rPr>
              <a:t>Как относится Роспотребнадзор к росту доли БАДов</a:t>
            </a:r>
            <a:r>
              <a:rPr lang="ru-RU" b="1"/>
              <a:t> </a:t>
            </a:r>
            <a:r>
              <a:rPr lang="ru-RU" b="1">
                <a:latin typeface="Times New Roman" pitchFamily="18" charset="0"/>
              </a:rPr>
              <a:t>на рынке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?</a:t>
            </a:r>
            <a:endParaRPr lang="ru-RU" b="1">
              <a:latin typeface="Times New Roman" pitchFamily="18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143372" y="1000108"/>
            <a:ext cx="47529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cs typeface="Times New Roman" pitchFamily="18" charset="0"/>
              </a:rPr>
              <a:t>Г.Онищенко: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 err="1">
                <a:cs typeface="Times New Roman" pitchFamily="18" charset="0"/>
              </a:rPr>
              <a:t>Роспотребнадзор</a:t>
            </a:r>
            <a:r>
              <a:rPr lang="ru-RU" sz="2000" b="1" dirty="0">
                <a:cs typeface="Times New Roman" pitchFamily="18" charset="0"/>
              </a:rPr>
              <a:t> относится к ним следующим образом.</a:t>
            </a:r>
            <a:r>
              <a:rPr lang="ru-RU" sz="2000" b="1" dirty="0"/>
              <a:t> Первое, БАД - это неотъемлемая часть нашей жизни, без них мы уже не обойдемся.</a:t>
            </a:r>
            <a:r>
              <a:rPr lang="ru-RU" sz="2000" dirty="0"/>
              <a:t> </a:t>
            </a:r>
            <a:endParaRPr lang="ru-RU" sz="2000" b="1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79388" y="4348163"/>
            <a:ext cx="5113337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800">
                <a:cs typeface="Times New Roman" pitchFamily="18" charset="0"/>
              </a:rPr>
              <a:t>А поскольку это так, мы должны достаточно четко и грамотно вести себя в этой области. БАД не был и не будет лекарственным веществом. Хотя у некоторых есть соблазн - вещество, обладающее некоторыми лекарственными свойствами, надо регистрировать лет пять, а кто-то берет и проводит рекламу: "Вы поедите "Инолтру", у вас суставы будут, как у молодого человека". Ничего на самом деле такого нет. Ведь от тарелки хорошего борща у вас суставы не вылечиваются, хотя на самочувствие влияет. Сегодня я подписал постановление главного санитарного врача, там идет анализ ситуации. Первое - недобросовестная реклама в этой области. Любой разговор применительно к БАДу о том, что он что-то вылечивает, уже некорректен. Второе - качество самих БАДов.</a:t>
            </a:r>
            <a:endParaRPr lang="ru-RU" sz="800"/>
          </a:p>
          <a:p>
            <a:pPr algn="just" eaLnBrk="0" hangingPunct="0"/>
            <a:r>
              <a:rPr lang="ru-RU" sz="800">
                <a:cs typeface="Times New Roman" pitchFamily="18" charset="0"/>
              </a:rPr>
              <a:t>Продают по составу неизвестно что. Третье - нарушение в процессе хранения, потому что некоторые БАДы требуют определенных условий.</a:t>
            </a:r>
            <a:endParaRPr lang="ru-RU" sz="800"/>
          </a:p>
          <a:p>
            <a:pPr algn="just" eaLnBrk="0" hangingPunct="0"/>
            <a:r>
              <a:rPr lang="ru-RU" sz="800">
                <a:cs typeface="Times New Roman" pitchFamily="18" charset="0"/>
              </a:rPr>
              <a:t>Четвертое - незарегистрированные БАДы продают, особенно китайские. И, наконец, очень важная тема - это наркотики. Вы, наверное, читали, что порядка двух десятков БАДов содержали каву-каву (перец опьяняющий, который отнесен к наркотическим веществам). Мы их сняли с реализации, но наверняка они где-то продаются. Через БАДы мы должны решать важные проблемы. Первая - у нас йододефицит. Мы пытаемся йодировать соль, но это можно решать и через биологически активные добавки с повышенным содержанием йода. В этом случае можно конкретно дозировать употребление соли. Железодефициты, селенодефициты также можно корректировать с помощью БАДов. Я уже не говорю о витаминах, которые тоже нужно потреблять круглый год, а не только осенью и в период очередной эпидемии гриппа. Это самостоятельный современный раздел. У нас более 4000 БАДов зарегистрировано, есть реестр федеральный, и надо постоянно приучать себя к грамотному питанию.</a:t>
            </a:r>
            <a:endParaRPr lang="ru-RU" sz="800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800000"/>
                </a:solidFill>
              </a:rPr>
              <a:t>Фрагмент интернет-пресс-конференции руководителя ФС по надзору в сфере защиты прав потребителей и благополучия человека Геннадия Григорьевича Онищенко.</a:t>
            </a:r>
          </a:p>
        </p:txBody>
      </p:sp>
      <p:pic>
        <p:nvPicPr>
          <p:cNvPr id="39944" name="Picture 8" descr="Онищ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3657600" cy="27432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140200" y="2565400"/>
            <a:ext cx="4681538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 dirty="0"/>
              <a:t>Все сидящие за этим столом по энергетике должны потреблять 2200-2300 калорий в сутки. У нас нет тяжелого физического труда, а умственная нагрузка резко возросла, и у нас происходят "ножницы" между постоянной напряженной умственной деятельностью и постоянной физической пассивностью. Отсюда идут </a:t>
            </a:r>
            <a:r>
              <a:rPr lang="ru-RU" sz="800" dirty="0" err="1"/>
              <a:t>сердечно-сосудистые</a:t>
            </a:r>
            <a:r>
              <a:rPr lang="ru-RU" sz="800" dirty="0"/>
              <a:t> заболевания. Между тем 2200 калорий нам не дадут полного набора всех витаминов и микроэлементов. Наука дошла до того, что надо искусственно кондиционировать продукты питания, и появились </a:t>
            </a:r>
            <a:r>
              <a:rPr lang="ru-RU" sz="800" dirty="0" err="1"/>
              <a:t>БАДы</a:t>
            </a:r>
            <a:r>
              <a:rPr lang="ru-RU" sz="800" dirty="0"/>
              <a:t>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068763" y="3429000"/>
            <a:ext cx="4895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БАД - это не лекарство, это продукт питания. Мы добавляем недостающие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79388" y="3998913"/>
            <a:ext cx="864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витамины, микроэлементы, энергетические вещества. С этим нам жить.</a:t>
            </a:r>
            <a:endParaRPr lang="ru-RU" sz="2400" dirty="0"/>
          </a:p>
        </p:txBody>
      </p:sp>
      <p:pic>
        <p:nvPicPr>
          <p:cNvPr id="39949" name="Picture 13" descr="Онищенко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4437063"/>
            <a:ext cx="3360738" cy="218281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3000" contrast="-43000"/>
          </a:blip>
          <a:srcRect/>
          <a:stretch>
            <a:fillRect/>
          </a:stretch>
        </p:blipFill>
        <p:spPr bwMode="auto">
          <a:xfrm>
            <a:off x="0" y="12464"/>
            <a:ext cx="9144000" cy="68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1428736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«Е»-это отдельные вредные вещества. Они не относятся к  </a:t>
            </a:r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БАДам</a:t>
            </a:r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ru-RU" dirty="0" smtClean="0"/>
              <a:t>Социологический 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нашем опросе участвовало 6З человека.</a:t>
            </a:r>
          </a:p>
          <a:p>
            <a:pPr>
              <a:buNone/>
            </a:pPr>
            <a:r>
              <a:rPr lang="ru-RU" dirty="0" smtClean="0"/>
              <a:t>Проведя его, мы составили диаграмму, и получили следующие выводы.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Вот вопросы , задаваемые населению: </a:t>
            </a:r>
            <a:endParaRPr lang="ru-RU" dirty="0"/>
          </a:p>
        </p:txBody>
      </p:sp>
      <p:pic>
        <p:nvPicPr>
          <p:cNvPr id="2050" name="Picture 2" descr="F:\я\2\думает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677712"/>
            <a:ext cx="1500198" cy="218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504</TotalTime>
  <Words>808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Что такое БАД и с чем его едят</vt:lpstr>
      <vt:lpstr>               БАДы.</vt:lpstr>
      <vt:lpstr>Слайд 4</vt:lpstr>
      <vt:lpstr>Слайд 5</vt:lpstr>
      <vt:lpstr>Слайд 6</vt:lpstr>
      <vt:lpstr>Слайд 7</vt:lpstr>
      <vt:lpstr>Социологический опрос</vt:lpstr>
      <vt:lpstr>Слайд 9</vt:lpstr>
      <vt:lpstr>Слайд 10</vt:lpstr>
      <vt:lpstr>  Статистика по применению БАДов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user</cp:lastModifiedBy>
  <cp:revision>61</cp:revision>
  <dcterms:created xsi:type="dcterms:W3CDTF">2010-11-03T09:34:44Z</dcterms:created>
  <dcterms:modified xsi:type="dcterms:W3CDTF">2014-05-06T08:20:35Z</dcterms:modified>
</cp:coreProperties>
</file>