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74" r:id="rId13"/>
    <p:sldId id="272" r:id="rId14"/>
    <p:sldId id="273" r:id="rId15"/>
    <p:sldId id="267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C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1A4E1-4799-4632-B2BD-3F2206A4850E}" type="doc">
      <dgm:prSet loTypeId="urn:microsoft.com/office/officeart/2005/8/layout/funnel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46B6F7F-34D5-4C7A-B322-2F0DAFE6C61A}">
      <dgm:prSet phldrT="[Текст]"/>
      <dgm:spPr/>
      <dgm:t>
        <a:bodyPr/>
        <a:lstStyle/>
        <a:p>
          <a:r>
            <a:rPr lang="ru-RU" b="0" dirty="0" smtClean="0"/>
            <a:t>Твердые</a:t>
          </a:r>
          <a:endParaRPr lang="ru-RU" b="0" dirty="0"/>
        </a:p>
      </dgm:t>
    </dgm:pt>
    <dgm:pt modelId="{1C2BCB85-04B5-46A2-8DB9-A33D15A7B748}" type="parTrans" cxnId="{A09220EC-13A2-42F6-8829-AF4443A9109B}">
      <dgm:prSet/>
      <dgm:spPr/>
      <dgm:t>
        <a:bodyPr/>
        <a:lstStyle/>
        <a:p>
          <a:endParaRPr lang="ru-RU"/>
        </a:p>
      </dgm:t>
    </dgm:pt>
    <dgm:pt modelId="{A51B6BE8-5086-4D97-827E-B61639B2EA1B}" type="sibTrans" cxnId="{A09220EC-13A2-42F6-8829-AF4443A9109B}">
      <dgm:prSet/>
      <dgm:spPr/>
      <dgm:t>
        <a:bodyPr/>
        <a:lstStyle/>
        <a:p>
          <a:endParaRPr lang="ru-RU"/>
        </a:p>
      </dgm:t>
    </dgm:pt>
    <dgm:pt modelId="{A8B968C5-AF8C-4876-AFC0-3913FCB1E813}">
      <dgm:prSet phldrT="[Текст]" custT="1"/>
      <dgm:spPr/>
      <dgm:t>
        <a:bodyPr/>
        <a:lstStyle/>
        <a:p>
          <a:r>
            <a:rPr lang="ru-RU" sz="1800" dirty="0" smtClean="0"/>
            <a:t>Компактное спрессованное сырье для захоронения в земле</a:t>
          </a:r>
          <a:endParaRPr lang="ru-RU" sz="1800" dirty="0"/>
        </a:p>
      </dgm:t>
    </dgm:pt>
    <dgm:pt modelId="{4864D68C-BF19-4D8A-BD37-55DBB6F62FF9}" type="parTrans" cxnId="{CE7BCDB7-7021-4092-B256-83BF2F6A0448}">
      <dgm:prSet/>
      <dgm:spPr/>
      <dgm:t>
        <a:bodyPr/>
        <a:lstStyle/>
        <a:p>
          <a:endParaRPr lang="ru-RU"/>
        </a:p>
      </dgm:t>
    </dgm:pt>
    <dgm:pt modelId="{F1C447F8-3696-4FC5-9C0C-9BC7088C69E1}" type="sibTrans" cxnId="{CE7BCDB7-7021-4092-B256-83BF2F6A0448}">
      <dgm:prSet/>
      <dgm:spPr/>
      <dgm:t>
        <a:bodyPr/>
        <a:lstStyle/>
        <a:p>
          <a:endParaRPr lang="ru-RU"/>
        </a:p>
      </dgm:t>
    </dgm:pt>
    <dgm:pt modelId="{C68DB46A-B614-4042-9C58-523AA149AA0E}" type="pres">
      <dgm:prSet presAssocID="{E6A1A4E1-4799-4632-B2BD-3F2206A4850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55EFB-AAD0-429D-B595-F9CB2CB373C5}" type="pres">
      <dgm:prSet presAssocID="{E6A1A4E1-4799-4632-B2BD-3F2206A4850E}" presName="ellipse" presStyleLbl="trBgShp" presStyleIdx="0" presStyleCnt="1"/>
      <dgm:spPr/>
    </dgm:pt>
    <dgm:pt modelId="{A159A6DF-1F6D-4653-AAAA-252012980A38}" type="pres">
      <dgm:prSet presAssocID="{E6A1A4E1-4799-4632-B2BD-3F2206A4850E}" presName="arrow1" presStyleLbl="fgShp" presStyleIdx="0" presStyleCnt="1"/>
      <dgm:spPr/>
    </dgm:pt>
    <dgm:pt modelId="{DF58ABCA-FA8B-44EE-9AB5-83B216B1B7D9}" type="pres">
      <dgm:prSet presAssocID="{E6A1A4E1-4799-4632-B2BD-3F2206A4850E}" presName="rectangle" presStyleLbl="revTx" presStyleIdx="0" presStyleCnt="1" custScaleX="144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14F31-598D-42ED-B929-D85DE7472168}" type="pres">
      <dgm:prSet presAssocID="{A8B968C5-AF8C-4876-AFC0-3913FCB1E813}" presName="item1" presStyleLbl="node1" presStyleIdx="0" presStyleCnt="1" custScaleX="125001" custLinFactNeighborX="16518" custLinFactNeighborY="-3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B79D4-FDC2-4C9C-9D75-A6257224D4B1}" type="pres">
      <dgm:prSet presAssocID="{E6A1A4E1-4799-4632-B2BD-3F2206A4850E}" presName="funnel" presStyleLbl="trAlignAcc1" presStyleIdx="0" presStyleCnt="1"/>
      <dgm:spPr/>
    </dgm:pt>
  </dgm:ptLst>
  <dgm:cxnLst>
    <dgm:cxn modelId="{74F66B14-4281-4B97-82B0-ACAF0FEA6847}" type="presOf" srcId="{E6A1A4E1-4799-4632-B2BD-3F2206A4850E}" destId="{C68DB46A-B614-4042-9C58-523AA149AA0E}" srcOrd="0" destOrd="0" presId="urn:microsoft.com/office/officeart/2005/8/layout/funnel1"/>
    <dgm:cxn modelId="{4532F277-0068-4CD4-AF7D-4D7941448EAB}" type="presOf" srcId="{A8B968C5-AF8C-4876-AFC0-3913FCB1E813}" destId="{DF58ABCA-FA8B-44EE-9AB5-83B216B1B7D9}" srcOrd="0" destOrd="0" presId="urn:microsoft.com/office/officeart/2005/8/layout/funnel1"/>
    <dgm:cxn modelId="{A09220EC-13A2-42F6-8829-AF4443A9109B}" srcId="{E6A1A4E1-4799-4632-B2BD-3F2206A4850E}" destId="{E46B6F7F-34D5-4C7A-B322-2F0DAFE6C61A}" srcOrd="0" destOrd="0" parTransId="{1C2BCB85-04B5-46A2-8DB9-A33D15A7B748}" sibTransId="{A51B6BE8-5086-4D97-827E-B61639B2EA1B}"/>
    <dgm:cxn modelId="{CE7BCDB7-7021-4092-B256-83BF2F6A0448}" srcId="{E6A1A4E1-4799-4632-B2BD-3F2206A4850E}" destId="{A8B968C5-AF8C-4876-AFC0-3913FCB1E813}" srcOrd="1" destOrd="0" parTransId="{4864D68C-BF19-4D8A-BD37-55DBB6F62FF9}" sibTransId="{F1C447F8-3696-4FC5-9C0C-9BC7088C69E1}"/>
    <dgm:cxn modelId="{57DF9BFF-4458-4A35-BBA1-C3C7F9E316B7}" type="presOf" srcId="{E46B6F7F-34D5-4C7A-B322-2F0DAFE6C61A}" destId="{47D14F31-598D-42ED-B929-D85DE7472168}" srcOrd="0" destOrd="0" presId="urn:microsoft.com/office/officeart/2005/8/layout/funnel1"/>
    <dgm:cxn modelId="{EDB6A2B0-412A-4D00-A331-3B061677E452}" type="presParOf" srcId="{C68DB46A-B614-4042-9C58-523AA149AA0E}" destId="{32555EFB-AAD0-429D-B595-F9CB2CB373C5}" srcOrd="0" destOrd="0" presId="urn:microsoft.com/office/officeart/2005/8/layout/funnel1"/>
    <dgm:cxn modelId="{C117328D-4AFD-4220-9B2A-4ABC4A78A569}" type="presParOf" srcId="{C68DB46A-B614-4042-9C58-523AA149AA0E}" destId="{A159A6DF-1F6D-4653-AAAA-252012980A38}" srcOrd="1" destOrd="0" presId="urn:microsoft.com/office/officeart/2005/8/layout/funnel1"/>
    <dgm:cxn modelId="{2EB74643-E96F-40AB-B574-54094276DECA}" type="presParOf" srcId="{C68DB46A-B614-4042-9C58-523AA149AA0E}" destId="{DF58ABCA-FA8B-44EE-9AB5-83B216B1B7D9}" srcOrd="2" destOrd="0" presId="urn:microsoft.com/office/officeart/2005/8/layout/funnel1"/>
    <dgm:cxn modelId="{4AF47A77-C035-4D1D-8D71-D761ABBC999D}" type="presParOf" srcId="{C68DB46A-B614-4042-9C58-523AA149AA0E}" destId="{47D14F31-598D-42ED-B929-D85DE7472168}" srcOrd="3" destOrd="0" presId="urn:microsoft.com/office/officeart/2005/8/layout/funnel1"/>
    <dgm:cxn modelId="{26091517-16F3-49AC-B192-64AF3FD14049}" type="presParOf" srcId="{C68DB46A-B614-4042-9C58-523AA149AA0E}" destId="{FDBB79D4-FDC2-4C9C-9D75-A6257224D4B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E8F89-D5D7-4150-B35D-3DAF780DB626}" type="doc">
      <dgm:prSet loTypeId="urn:microsoft.com/office/officeart/2005/8/layout/funnel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0539E2B-983F-42CA-A0E0-1745E546F42C}">
      <dgm:prSet phldrT="[Текст]" custT="1"/>
      <dgm:spPr/>
      <dgm:t>
        <a:bodyPr/>
        <a:lstStyle/>
        <a:p>
          <a:r>
            <a:rPr lang="ru-RU" sz="2000" dirty="0" smtClean="0"/>
            <a:t>Строительные</a:t>
          </a:r>
          <a:endParaRPr lang="ru-RU" sz="2000" dirty="0"/>
        </a:p>
      </dgm:t>
    </dgm:pt>
    <dgm:pt modelId="{C483496F-854B-4B4C-84F6-222A75624766}" type="parTrans" cxnId="{BCD7801F-7A86-4301-8F32-82D1B7542BB3}">
      <dgm:prSet/>
      <dgm:spPr/>
      <dgm:t>
        <a:bodyPr/>
        <a:lstStyle/>
        <a:p>
          <a:endParaRPr lang="ru-RU"/>
        </a:p>
      </dgm:t>
    </dgm:pt>
    <dgm:pt modelId="{929E36EB-1DFB-4499-AD57-D8FEDB198D30}" type="sibTrans" cxnId="{BCD7801F-7A86-4301-8F32-82D1B7542BB3}">
      <dgm:prSet/>
      <dgm:spPr/>
      <dgm:t>
        <a:bodyPr/>
        <a:lstStyle/>
        <a:p>
          <a:endParaRPr lang="ru-RU"/>
        </a:p>
      </dgm:t>
    </dgm:pt>
    <dgm:pt modelId="{8BB4855B-7255-4974-96F4-8AA31ADB371E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1800" dirty="0" smtClean="0"/>
            <a:t>Производство сухих смесей; для укладки дорог</a:t>
          </a:r>
          <a:endParaRPr lang="ru-RU" sz="1800" dirty="0"/>
        </a:p>
      </dgm:t>
    </dgm:pt>
    <dgm:pt modelId="{B895B20F-A94F-4466-80AC-5DA037BD248D}" type="parTrans" cxnId="{FC7C173B-23B0-4618-950D-549AB9AECA4D}">
      <dgm:prSet/>
      <dgm:spPr/>
      <dgm:t>
        <a:bodyPr/>
        <a:lstStyle/>
        <a:p>
          <a:endParaRPr lang="ru-RU"/>
        </a:p>
      </dgm:t>
    </dgm:pt>
    <dgm:pt modelId="{B58C1517-1CE6-4B0F-A19F-0534580DDD31}" type="sibTrans" cxnId="{FC7C173B-23B0-4618-950D-549AB9AECA4D}">
      <dgm:prSet/>
      <dgm:spPr/>
      <dgm:t>
        <a:bodyPr/>
        <a:lstStyle/>
        <a:p>
          <a:endParaRPr lang="ru-RU"/>
        </a:p>
      </dgm:t>
    </dgm:pt>
    <dgm:pt modelId="{343D65B6-DDD8-479A-9FDF-5DA559DE69AE}" type="pres">
      <dgm:prSet presAssocID="{935E8F89-D5D7-4150-B35D-3DAF780DB62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07F7A-1050-4198-B3B0-275DA3F7FD59}" type="pres">
      <dgm:prSet presAssocID="{935E8F89-D5D7-4150-B35D-3DAF780DB626}" presName="ellipse" presStyleLbl="trBgShp" presStyleIdx="0" presStyleCnt="1"/>
      <dgm:spPr/>
    </dgm:pt>
    <dgm:pt modelId="{DB0D4514-A32A-4238-BD64-803B42CA087E}" type="pres">
      <dgm:prSet presAssocID="{935E8F89-D5D7-4150-B35D-3DAF780DB626}" presName="arrow1" presStyleLbl="fgShp" presStyleIdx="0" presStyleCnt="1"/>
      <dgm:spPr/>
    </dgm:pt>
    <dgm:pt modelId="{886CF23A-EC27-4173-B4FD-5E24CBE7807D}" type="pres">
      <dgm:prSet presAssocID="{935E8F89-D5D7-4150-B35D-3DAF780DB626}" presName="rectangle" presStyleLbl="revTx" presStyleIdx="0" presStyleCnt="1" custScaleX="17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94B78-2CB7-45C5-B8EB-FCD97725E8D9}" type="pres">
      <dgm:prSet presAssocID="{8BB4855B-7255-4974-96F4-8AA31ADB371E}" presName="item1" presStyleLbl="node1" presStyleIdx="0" presStyleCnt="1" custScaleX="161410" custScaleY="64259" custLinFactNeighborX="13825" custLinFactNeighborY="-8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9BA8C-F614-4A76-A421-8583B0CA1777}" type="pres">
      <dgm:prSet presAssocID="{935E8F89-D5D7-4150-B35D-3DAF780DB626}" presName="funnel" presStyleLbl="trAlignAcc1" presStyleIdx="0" presStyleCnt="1"/>
      <dgm:spPr/>
    </dgm:pt>
  </dgm:ptLst>
  <dgm:cxnLst>
    <dgm:cxn modelId="{1EF2C933-7B42-4068-9D71-EA9D31C6BECA}" type="presOf" srcId="{20539E2B-983F-42CA-A0E0-1745E546F42C}" destId="{EF594B78-2CB7-45C5-B8EB-FCD97725E8D9}" srcOrd="0" destOrd="0" presId="urn:microsoft.com/office/officeart/2005/8/layout/funnel1"/>
    <dgm:cxn modelId="{4FCB3E47-D6F5-4570-8AF9-446C06D32ADC}" type="presOf" srcId="{8BB4855B-7255-4974-96F4-8AA31ADB371E}" destId="{886CF23A-EC27-4173-B4FD-5E24CBE7807D}" srcOrd="0" destOrd="0" presId="urn:microsoft.com/office/officeart/2005/8/layout/funnel1"/>
    <dgm:cxn modelId="{3C94ACC6-531B-485B-85C2-302C23728AA7}" type="presOf" srcId="{935E8F89-D5D7-4150-B35D-3DAF780DB626}" destId="{343D65B6-DDD8-479A-9FDF-5DA559DE69AE}" srcOrd="0" destOrd="0" presId="urn:microsoft.com/office/officeart/2005/8/layout/funnel1"/>
    <dgm:cxn modelId="{BCD7801F-7A86-4301-8F32-82D1B7542BB3}" srcId="{935E8F89-D5D7-4150-B35D-3DAF780DB626}" destId="{20539E2B-983F-42CA-A0E0-1745E546F42C}" srcOrd="0" destOrd="0" parTransId="{C483496F-854B-4B4C-84F6-222A75624766}" sibTransId="{929E36EB-1DFB-4499-AD57-D8FEDB198D30}"/>
    <dgm:cxn modelId="{FC7C173B-23B0-4618-950D-549AB9AECA4D}" srcId="{935E8F89-D5D7-4150-B35D-3DAF780DB626}" destId="{8BB4855B-7255-4974-96F4-8AA31ADB371E}" srcOrd="1" destOrd="0" parTransId="{B895B20F-A94F-4466-80AC-5DA037BD248D}" sibTransId="{B58C1517-1CE6-4B0F-A19F-0534580DDD31}"/>
    <dgm:cxn modelId="{E84F018B-5F91-47A1-A292-2F1F459DED2C}" type="presParOf" srcId="{343D65B6-DDD8-479A-9FDF-5DA559DE69AE}" destId="{85F07F7A-1050-4198-B3B0-275DA3F7FD59}" srcOrd="0" destOrd="0" presId="urn:microsoft.com/office/officeart/2005/8/layout/funnel1"/>
    <dgm:cxn modelId="{F3F4E122-4DA9-4E85-9F3F-4B6122913AE5}" type="presParOf" srcId="{343D65B6-DDD8-479A-9FDF-5DA559DE69AE}" destId="{DB0D4514-A32A-4238-BD64-803B42CA087E}" srcOrd="1" destOrd="0" presId="urn:microsoft.com/office/officeart/2005/8/layout/funnel1"/>
    <dgm:cxn modelId="{0447F3D7-4545-467E-9C6E-CC2FB6C036EA}" type="presParOf" srcId="{343D65B6-DDD8-479A-9FDF-5DA559DE69AE}" destId="{886CF23A-EC27-4173-B4FD-5E24CBE7807D}" srcOrd="2" destOrd="0" presId="urn:microsoft.com/office/officeart/2005/8/layout/funnel1"/>
    <dgm:cxn modelId="{F28FD0DF-1455-4605-A83E-8794C43D121F}" type="presParOf" srcId="{343D65B6-DDD8-479A-9FDF-5DA559DE69AE}" destId="{EF594B78-2CB7-45C5-B8EB-FCD97725E8D9}" srcOrd="3" destOrd="0" presId="urn:microsoft.com/office/officeart/2005/8/layout/funnel1"/>
    <dgm:cxn modelId="{26D797AA-E27D-4991-B7BF-00E15375BA4C}" type="presParOf" srcId="{343D65B6-DDD8-479A-9FDF-5DA559DE69AE}" destId="{7E79BA8C-F614-4A76-A421-8583B0CA177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1A4E1-4799-4632-B2BD-3F2206A4850E}" type="doc">
      <dgm:prSet loTypeId="urn:microsoft.com/office/officeart/2005/8/layout/funnel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46B6F7F-34D5-4C7A-B322-2F0DAFE6C61A}">
      <dgm:prSet phldrT="[Текст]" custT="1"/>
      <dgm:spPr/>
      <dgm:t>
        <a:bodyPr/>
        <a:lstStyle/>
        <a:p>
          <a:r>
            <a:rPr lang="ru-RU" sz="1600" dirty="0" smtClean="0"/>
            <a:t>Продовольственные</a:t>
          </a:r>
          <a:endParaRPr lang="ru-RU" sz="1600" dirty="0"/>
        </a:p>
      </dgm:t>
    </dgm:pt>
    <dgm:pt modelId="{1C2BCB85-04B5-46A2-8DB9-A33D15A7B748}" type="parTrans" cxnId="{A09220EC-13A2-42F6-8829-AF4443A9109B}">
      <dgm:prSet/>
      <dgm:spPr/>
      <dgm:t>
        <a:bodyPr/>
        <a:lstStyle/>
        <a:p>
          <a:endParaRPr lang="ru-RU"/>
        </a:p>
      </dgm:t>
    </dgm:pt>
    <dgm:pt modelId="{A51B6BE8-5086-4D97-827E-B61639B2EA1B}" type="sibTrans" cxnId="{A09220EC-13A2-42F6-8829-AF4443A9109B}">
      <dgm:prSet/>
      <dgm:spPr/>
      <dgm:t>
        <a:bodyPr/>
        <a:lstStyle/>
        <a:p>
          <a:endParaRPr lang="ru-RU"/>
        </a:p>
      </dgm:t>
    </dgm:pt>
    <dgm:pt modelId="{A8B968C5-AF8C-4876-AFC0-3913FCB1E813}">
      <dgm:prSet phldrT="[Текст]" custT="1"/>
      <dgm:spPr/>
      <dgm:t>
        <a:bodyPr/>
        <a:lstStyle/>
        <a:p>
          <a:r>
            <a:rPr lang="ru-RU" sz="1800" dirty="0" smtClean="0"/>
            <a:t>В гранулы на откормку животных</a:t>
          </a:r>
          <a:endParaRPr lang="ru-RU" sz="1800" dirty="0"/>
        </a:p>
      </dgm:t>
    </dgm:pt>
    <dgm:pt modelId="{4864D68C-BF19-4D8A-BD37-55DBB6F62FF9}" type="parTrans" cxnId="{CE7BCDB7-7021-4092-B256-83BF2F6A0448}">
      <dgm:prSet/>
      <dgm:spPr/>
      <dgm:t>
        <a:bodyPr/>
        <a:lstStyle/>
        <a:p>
          <a:endParaRPr lang="ru-RU"/>
        </a:p>
      </dgm:t>
    </dgm:pt>
    <dgm:pt modelId="{F1C447F8-3696-4FC5-9C0C-9BC7088C69E1}" type="sibTrans" cxnId="{CE7BCDB7-7021-4092-B256-83BF2F6A0448}">
      <dgm:prSet/>
      <dgm:spPr/>
      <dgm:t>
        <a:bodyPr/>
        <a:lstStyle/>
        <a:p>
          <a:endParaRPr lang="ru-RU"/>
        </a:p>
      </dgm:t>
    </dgm:pt>
    <dgm:pt modelId="{C68DB46A-B614-4042-9C58-523AA149AA0E}" type="pres">
      <dgm:prSet presAssocID="{E6A1A4E1-4799-4632-B2BD-3F2206A4850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55EFB-AAD0-429D-B595-F9CB2CB373C5}" type="pres">
      <dgm:prSet presAssocID="{E6A1A4E1-4799-4632-B2BD-3F2206A4850E}" presName="ellipse" presStyleLbl="trBgShp" presStyleIdx="0" presStyleCnt="1" custScaleX="81017" custScaleY="80770" custLinFactNeighborX="2114" custLinFactNeighborY="28970"/>
      <dgm:spPr/>
    </dgm:pt>
    <dgm:pt modelId="{A159A6DF-1F6D-4653-AAAA-252012980A38}" type="pres">
      <dgm:prSet presAssocID="{E6A1A4E1-4799-4632-B2BD-3F2206A4850E}" presName="arrow1" presStyleLbl="fgShp" presStyleIdx="0" presStyleCnt="1"/>
      <dgm:spPr/>
    </dgm:pt>
    <dgm:pt modelId="{DF58ABCA-FA8B-44EE-9AB5-83B216B1B7D9}" type="pres">
      <dgm:prSet presAssocID="{E6A1A4E1-4799-4632-B2BD-3F2206A4850E}" presName="rectangle" presStyleLbl="revTx" presStyleIdx="0" presStyleCnt="1" custScaleX="144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14F31-598D-42ED-B929-D85DE7472168}" type="pres">
      <dgm:prSet presAssocID="{A8B968C5-AF8C-4876-AFC0-3913FCB1E813}" presName="item1" presStyleLbl="node1" presStyleIdx="0" presStyleCnt="1" custScaleX="152504" custScaleY="78039" custLinFactNeighborX="19496" custLinFactNeighborY="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B79D4-FDC2-4C9C-9D75-A6257224D4B1}" type="pres">
      <dgm:prSet presAssocID="{E6A1A4E1-4799-4632-B2BD-3F2206A4850E}" presName="funnel" presStyleLbl="trAlignAcc1" presStyleIdx="0" presStyleCnt="1" custScaleX="79149" custScaleY="92279" custLinFactNeighborX="965" custLinFactNeighborY="10693"/>
      <dgm:spPr/>
    </dgm:pt>
  </dgm:ptLst>
  <dgm:cxnLst>
    <dgm:cxn modelId="{56CD5543-D975-427D-8B45-FB98ED450306}" type="presOf" srcId="{E46B6F7F-34D5-4C7A-B322-2F0DAFE6C61A}" destId="{47D14F31-598D-42ED-B929-D85DE7472168}" srcOrd="0" destOrd="0" presId="urn:microsoft.com/office/officeart/2005/8/layout/funnel1"/>
    <dgm:cxn modelId="{A09220EC-13A2-42F6-8829-AF4443A9109B}" srcId="{E6A1A4E1-4799-4632-B2BD-3F2206A4850E}" destId="{E46B6F7F-34D5-4C7A-B322-2F0DAFE6C61A}" srcOrd="0" destOrd="0" parTransId="{1C2BCB85-04B5-46A2-8DB9-A33D15A7B748}" sibTransId="{A51B6BE8-5086-4D97-827E-B61639B2EA1B}"/>
    <dgm:cxn modelId="{CE7BCDB7-7021-4092-B256-83BF2F6A0448}" srcId="{E6A1A4E1-4799-4632-B2BD-3F2206A4850E}" destId="{A8B968C5-AF8C-4876-AFC0-3913FCB1E813}" srcOrd="1" destOrd="0" parTransId="{4864D68C-BF19-4D8A-BD37-55DBB6F62FF9}" sibTransId="{F1C447F8-3696-4FC5-9C0C-9BC7088C69E1}"/>
    <dgm:cxn modelId="{3058A43C-31C4-4DE5-83F9-02D4A28E7C17}" type="presOf" srcId="{E6A1A4E1-4799-4632-B2BD-3F2206A4850E}" destId="{C68DB46A-B614-4042-9C58-523AA149AA0E}" srcOrd="0" destOrd="0" presId="urn:microsoft.com/office/officeart/2005/8/layout/funnel1"/>
    <dgm:cxn modelId="{8EACCC62-E411-4385-802A-F39832ECAFA2}" type="presOf" srcId="{A8B968C5-AF8C-4876-AFC0-3913FCB1E813}" destId="{DF58ABCA-FA8B-44EE-9AB5-83B216B1B7D9}" srcOrd="0" destOrd="0" presId="urn:microsoft.com/office/officeart/2005/8/layout/funnel1"/>
    <dgm:cxn modelId="{00BF5D5F-D32C-4B3C-A61D-9D2440BB5148}" type="presParOf" srcId="{C68DB46A-B614-4042-9C58-523AA149AA0E}" destId="{32555EFB-AAD0-429D-B595-F9CB2CB373C5}" srcOrd="0" destOrd="0" presId="urn:microsoft.com/office/officeart/2005/8/layout/funnel1"/>
    <dgm:cxn modelId="{B311FD59-BDF5-49EB-81B6-376CF797323F}" type="presParOf" srcId="{C68DB46A-B614-4042-9C58-523AA149AA0E}" destId="{A159A6DF-1F6D-4653-AAAA-252012980A38}" srcOrd="1" destOrd="0" presId="urn:microsoft.com/office/officeart/2005/8/layout/funnel1"/>
    <dgm:cxn modelId="{FFC50F49-B1F0-4D0D-B936-9EDC14E559C5}" type="presParOf" srcId="{C68DB46A-B614-4042-9C58-523AA149AA0E}" destId="{DF58ABCA-FA8B-44EE-9AB5-83B216B1B7D9}" srcOrd="2" destOrd="0" presId="urn:microsoft.com/office/officeart/2005/8/layout/funnel1"/>
    <dgm:cxn modelId="{B4167364-D21A-4CBC-99C3-0D612816F27F}" type="presParOf" srcId="{C68DB46A-B614-4042-9C58-523AA149AA0E}" destId="{47D14F31-598D-42ED-B929-D85DE7472168}" srcOrd="3" destOrd="0" presId="urn:microsoft.com/office/officeart/2005/8/layout/funnel1"/>
    <dgm:cxn modelId="{38F949F3-22F0-46B5-88AB-09D525096D50}" type="presParOf" srcId="{C68DB46A-B614-4042-9C58-523AA149AA0E}" destId="{FDBB79D4-FDC2-4C9C-9D75-A6257224D4B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A1A4E1-4799-4632-B2BD-3F2206A4850E}" type="doc">
      <dgm:prSet loTypeId="urn:microsoft.com/office/officeart/2005/8/layout/funnel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46B6F7F-34D5-4C7A-B322-2F0DAFE6C61A}">
      <dgm:prSet phldrT="[Текст]"/>
      <dgm:spPr/>
      <dgm:t>
        <a:bodyPr/>
        <a:lstStyle/>
        <a:p>
          <a:r>
            <a:rPr lang="ru-RU" dirty="0" smtClean="0"/>
            <a:t>Мусор</a:t>
          </a:r>
          <a:endParaRPr lang="ru-RU" dirty="0"/>
        </a:p>
      </dgm:t>
    </dgm:pt>
    <dgm:pt modelId="{1C2BCB85-04B5-46A2-8DB9-A33D15A7B748}" type="parTrans" cxnId="{A09220EC-13A2-42F6-8829-AF4443A9109B}">
      <dgm:prSet/>
      <dgm:spPr/>
      <dgm:t>
        <a:bodyPr/>
        <a:lstStyle/>
        <a:p>
          <a:endParaRPr lang="ru-RU"/>
        </a:p>
      </dgm:t>
    </dgm:pt>
    <dgm:pt modelId="{A51B6BE8-5086-4D97-827E-B61639B2EA1B}" type="sibTrans" cxnId="{A09220EC-13A2-42F6-8829-AF4443A9109B}">
      <dgm:prSet/>
      <dgm:spPr/>
      <dgm:t>
        <a:bodyPr/>
        <a:lstStyle/>
        <a:p>
          <a:endParaRPr lang="ru-RU"/>
        </a:p>
      </dgm:t>
    </dgm:pt>
    <dgm:pt modelId="{A8B968C5-AF8C-4876-AFC0-3913FCB1E813}">
      <dgm:prSet phldrT="[Текст]" custT="1"/>
      <dgm:spPr/>
      <dgm:t>
        <a:bodyPr/>
        <a:lstStyle/>
        <a:p>
          <a:r>
            <a:rPr lang="ru-RU" sz="1800" dirty="0" smtClean="0"/>
            <a:t>Сжигание</a:t>
          </a:r>
          <a:endParaRPr lang="ru-RU" sz="1800" dirty="0"/>
        </a:p>
      </dgm:t>
    </dgm:pt>
    <dgm:pt modelId="{4864D68C-BF19-4D8A-BD37-55DBB6F62FF9}" type="parTrans" cxnId="{CE7BCDB7-7021-4092-B256-83BF2F6A0448}">
      <dgm:prSet/>
      <dgm:spPr/>
      <dgm:t>
        <a:bodyPr/>
        <a:lstStyle/>
        <a:p>
          <a:endParaRPr lang="ru-RU"/>
        </a:p>
      </dgm:t>
    </dgm:pt>
    <dgm:pt modelId="{F1C447F8-3696-4FC5-9C0C-9BC7088C69E1}" type="sibTrans" cxnId="{CE7BCDB7-7021-4092-B256-83BF2F6A0448}">
      <dgm:prSet/>
      <dgm:spPr/>
      <dgm:t>
        <a:bodyPr/>
        <a:lstStyle/>
        <a:p>
          <a:endParaRPr lang="ru-RU"/>
        </a:p>
      </dgm:t>
    </dgm:pt>
    <dgm:pt modelId="{C68DB46A-B614-4042-9C58-523AA149AA0E}" type="pres">
      <dgm:prSet presAssocID="{E6A1A4E1-4799-4632-B2BD-3F2206A4850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55EFB-AAD0-429D-B595-F9CB2CB373C5}" type="pres">
      <dgm:prSet presAssocID="{E6A1A4E1-4799-4632-B2BD-3F2206A4850E}" presName="ellipse" presStyleLbl="trBgShp" presStyleIdx="0" presStyleCnt="1"/>
      <dgm:spPr/>
    </dgm:pt>
    <dgm:pt modelId="{A159A6DF-1F6D-4653-AAAA-252012980A38}" type="pres">
      <dgm:prSet presAssocID="{E6A1A4E1-4799-4632-B2BD-3F2206A4850E}" presName="arrow1" presStyleLbl="fgShp" presStyleIdx="0" presStyleCnt="1"/>
      <dgm:spPr/>
    </dgm:pt>
    <dgm:pt modelId="{DF58ABCA-FA8B-44EE-9AB5-83B216B1B7D9}" type="pres">
      <dgm:prSet presAssocID="{E6A1A4E1-4799-4632-B2BD-3F2206A4850E}" presName="rectangle" presStyleLbl="revTx" presStyleIdx="0" presStyleCnt="1" custScaleX="144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14F31-598D-42ED-B929-D85DE7472168}" type="pres">
      <dgm:prSet presAssocID="{A8B968C5-AF8C-4876-AFC0-3913FCB1E813}" presName="item1" presStyleLbl="node1" presStyleIdx="0" presStyleCnt="1" custScaleX="125001" custLinFactNeighborX="16518" custLinFactNeighborY="-3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B79D4-FDC2-4C9C-9D75-A6257224D4B1}" type="pres">
      <dgm:prSet presAssocID="{E6A1A4E1-4799-4632-B2BD-3F2206A4850E}" presName="funnel" presStyleLbl="trAlignAcc1" presStyleIdx="0" presStyleCnt="1"/>
      <dgm:spPr/>
    </dgm:pt>
  </dgm:ptLst>
  <dgm:cxnLst>
    <dgm:cxn modelId="{F62A3FDE-010E-4544-8020-59CA491F45C1}" type="presOf" srcId="{E6A1A4E1-4799-4632-B2BD-3F2206A4850E}" destId="{C68DB46A-B614-4042-9C58-523AA149AA0E}" srcOrd="0" destOrd="0" presId="urn:microsoft.com/office/officeart/2005/8/layout/funnel1"/>
    <dgm:cxn modelId="{A09220EC-13A2-42F6-8829-AF4443A9109B}" srcId="{E6A1A4E1-4799-4632-B2BD-3F2206A4850E}" destId="{E46B6F7F-34D5-4C7A-B322-2F0DAFE6C61A}" srcOrd="0" destOrd="0" parTransId="{1C2BCB85-04B5-46A2-8DB9-A33D15A7B748}" sibTransId="{A51B6BE8-5086-4D97-827E-B61639B2EA1B}"/>
    <dgm:cxn modelId="{3C4DE5FD-9940-4BC9-88F2-EE2405D7034D}" type="presOf" srcId="{E46B6F7F-34D5-4C7A-B322-2F0DAFE6C61A}" destId="{47D14F31-598D-42ED-B929-D85DE7472168}" srcOrd="0" destOrd="0" presId="urn:microsoft.com/office/officeart/2005/8/layout/funnel1"/>
    <dgm:cxn modelId="{83922F50-A669-4874-B5A2-391F4AF6604F}" type="presOf" srcId="{A8B968C5-AF8C-4876-AFC0-3913FCB1E813}" destId="{DF58ABCA-FA8B-44EE-9AB5-83B216B1B7D9}" srcOrd="0" destOrd="0" presId="urn:microsoft.com/office/officeart/2005/8/layout/funnel1"/>
    <dgm:cxn modelId="{CE7BCDB7-7021-4092-B256-83BF2F6A0448}" srcId="{E6A1A4E1-4799-4632-B2BD-3F2206A4850E}" destId="{A8B968C5-AF8C-4876-AFC0-3913FCB1E813}" srcOrd="1" destOrd="0" parTransId="{4864D68C-BF19-4D8A-BD37-55DBB6F62FF9}" sibTransId="{F1C447F8-3696-4FC5-9C0C-9BC7088C69E1}"/>
    <dgm:cxn modelId="{B8797D14-976E-472F-8511-DF287D6B610B}" type="presParOf" srcId="{C68DB46A-B614-4042-9C58-523AA149AA0E}" destId="{32555EFB-AAD0-429D-B595-F9CB2CB373C5}" srcOrd="0" destOrd="0" presId="urn:microsoft.com/office/officeart/2005/8/layout/funnel1"/>
    <dgm:cxn modelId="{541D6CB7-8B1E-42E2-88F5-3470F4B2FF77}" type="presParOf" srcId="{C68DB46A-B614-4042-9C58-523AA149AA0E}" destId="{A159A6DF-1F6D-4653-AAAA-252012980A38}" srcOrd="1" destOrd="0" presId="urn:microsoft.com/office/officeart/2005/8/layout/funnel1"/>
    <dgm:cxn modelId="{BF6934D6-7539-4D61-8300-4F5509FE4CA4}" type="presParOf" srcId="{C68DB46A-B614-4042-9C58-523AA149AA0E}" destId="{DF58ABCA-FA8B-44EE-9AB5-83B216B1B7D9}" srcOrd="2" destOrd="0" presId="urn:microsoft.com/office/officeart/2005/8/layout/funnel1"/>
    <dgm:cxn modelId="{B0FEFD57-88E2-44AE-80C6-94E911BB9433}" type="presParOf" srcId="{C68DB46A-B614-4042-9C58-523AA149AA0E}" destId="{47D14F31-598D-42ED-B929-D85DE7472168}" srcOrd="3" destOrd="0" presId="urn:microsoft.com/office/officeart/2005/8/layout/funnel1"/>
    <dgm:cxn modelId="{372B5881-C0B7-4B8C-AB3C-4912294D57E6}" type="presParOf" srcId="{C68DB46A-B614-4042-9C58-523AA149AA0E}" destId="{FDBB79D4-FDC2-4C9C-9D75-A6257224D4B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1A4E1-4799-4632-B2BD-3F2206A4850E}" type="doc">
      <dgm:prSet loTypeId="urn:microsoft.com/office/officeart/2005/8/layout/funnel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46B6F7F-34D5-4C7A-B322-2F0DAFE6C61A}">
      <dgm:prSet phldrT="[Текст]" custT="1"/>
      <dgm:spPr/>
      <dgm:t>
        <a:bodyPr/>
        <a:lstStyle/>
        <a:p>
          <a:r>
            <a:rPr lang="ru-RU" sz="2000" dirty="0" smtClean="0"/>
            <a:t>Пластики</a:t>
          </a:r>
          <a:endParaRPr lang="ru-RU" sz="2000" dirty="0"/>
        </a:p>
      </dgm:t>
    </dgm:pt>
    <dgm:pt modelId="{1C2BCB85-04B5-46A2-8DB9-A33D15A7B748}" type="parTrans" cxnId="{A09220EC-13A2-42F6-8829-AF4443A9109B}">
      <dgm:prSet/>
      <dgm:spPr/>
      <dgm:t>
        <a:bodyPr/>
        <a:lstStyle/>
        <a:p>
          <a:endParaRPr lang="ru-RU"/>
        </a:p>
      </dgm:t>
    </dgm:pt>
    <dgm:pt modelId="{A51B6BE8-5086-4D97-827E-B61639B2EA1B}" type="sibTrans" cxnId="{A09220EC-13A2-42F6-8829-AF4443A9109B}">
      <dgm:prSet/>
      <dgm:spPr/>
      <dgm:t>
        <a:bodyPr/>
        <a:lstStyle/>
        <a:p>
          <a:endParaRPr lang="ru-RU"/>
        </a:p>
      </dgm:t>
    </dgm:pt>
    <dgm:pt modelId="{A8B968C5-AF8C-4876-AFC0-3913FCB1E813}">
      <dgm:prSet phldrT="[Текст]" custT="1"/>
      <dgm:spPr/>
      <dgm:t>
        <a:bodyPr/>
        <a:lstStyle/>
        <a:p>
          <a:r>
            <a:rPr lang="ru-RU" sz="1800" dirty="0" smtClean="0"/>
            <a:t>Вторичная переработка; </a:t>
          </a:r>
          <a:r>
            <a:rPr lang="ru-RU" sz="1800" dirty="0" err="1" smtClean="0"/>
            <a:t>пластм</a:t>
          </a:r>
          <a:r>
            <a:rPr lang="ru-RU" sz="1800" dirty="0" smtClean="0"/>
            <a:t>. бутылки</a:t>
          </a:r>
          <a:endParaRPr lang="ru-RU" sz="1800" dirty="0"/>
        </a:p>
      </dgm:t>
    </dgm:pt>
    <dgm:pt modelId="{4864D68C-BF19-4D8A-BD37-55DBB6F62FF9}" type="parTrans" cxnId="{CE7BCDB7-7021-4092-B256-83BF2F6A0448}">
      <dgm:prSet/>
      <dgm:spPr/>
      <dgm:t>
        <a:bodyPr/>
        <a:lstStyle/>
        <a:p>
          <a:endParaRPr lang="ru-RU"/>
        </a:p>
      </dgm:t>
    </dgm:pt>
    <dgm:pt modelId="{F1C447F8-3696-4FC5-9C0C-9BC7088C69E1}" type="sibTrans" cxnId="{CE7BCDB7-7021-4092-B256-83BF2F6A0448}">
      <dgm:prSet/>
      <dgm:spPr/>
      <dgm:t>
        <a:bodyPr/>
        <a:lstStyle/>
        <a:p>
          <a:endParaRPr lang="ru-RU"/>
        </a:p>
      </dgm:t>
    </dgm:pt>
    <dgm:pt modelId="{C68DB46A-B614-4042-9C58-523AA149AA0E}" type="pres">
      <dgm:prSet presAssocID="{E6A1A4E1-4799-4632-B2BD-3F2206A4850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55EFB-AAD0-429D-B595-F9CB2CB373C5}" type="pres">
      <dgm:prSet presAssocID="{E6A1A4E1-4799-4632-B2BD-3F2206A4850E}" presName="ellipse" presStyleLbl="trBgShp" presStyleIdx="0" presStyleCnt="1" custScaleX="81017" custScaleY="80770" custLinFactNeighborX="2115" custLinFactNeighborY="28970"/>
      <dgm:spPr/>
    </dgm:pt>
    <dgm:pt modelId="{A159A6DF-1F6D-4653-AAAA-252012980A38}" type="pres">
      <dgm:prSet presAssocID="{E6A1A4E1-4799-4632-B2BD-3F2206A4850E}" presName="arrow1" presStyleLbl="fgShp" presStyleIdx="0" presStyleCnt="1"/>
      <dgm:spPr/>
    </dgm:pt>
    <dgm:pt modelId="{DF58ABCA-FA8B-44EE-9AB5-83B216B1B7D9}" type="pres">
      <dgm:prSet presAssocID="{E6A1A4E1-4799-4632-B2BD-3F2206A4850E}" presName="rectangle" presStyleLbl="revTx" presStyleIdx="0" presStyleCnt="1" custScaleX="144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14F31-598D-42ED-B929-D85DE7472168}" type="pres">
      <dgm:prSet presAssocID="{A8B968C5-AF8C-4876-AFC0-3913FCB1E813}" presName="item1" presStyleLbl="node1" presStyleIdx="0" presStyleCnt="1" custScaleX="152504" custScaleY="78039" custLinFactNeighborX="19496" custLinFactNeighborY="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B79D4-FDC2-4C9C-9D75-A6257224D4B1}" type="pres">
      <dgm:prSet presAssocID="{E6A1A4E1-4799-4632-B2BD-3F2206A4850E}" presName="funnel" presStyleLbl="trAlignAcc1" presStyleIdx="0" presStyleCnt="1" custScaleX="79149" custScaleY="92279" custLinFactNeighborX="965" custLinFactNeighborY="10693"/>
      <dgm:spPr/>
    </dgm:pt>
  </dgm:ptLst>
  <dgm:cxnLst>
    <dgm:cxn modelId="{D85F40FD-90CE-4A23-8D14-376786DC5731}" type="presOf" srcId="{A8B968C5-AF8C-4876-AFC0-3913FCB1E813}" destId="{DF58ABCA-FA8B-44EE-9AB5-83B216B1B7D9}" srcOrd="0" destOrd="0" presId="urn:microsoft.com/office/officeart/2005/8/layout/funnel1"/>
    <dgm:cxn modelId="{A09220EC-13A2-42F6-8829-AF4443A9109B}" srcId="{E6A1A4E1-4799-4632-B2BD-3F2206A4850E}" destId="{E46B6F7F-34D5-4C7A-B322-2F0DAFE6C61A}" srcOrd="0" destOrd="0" parTransId="{1C2BCB85-04B5-46A2-8DB9-A33D15A7B748}" sibTransId="{A51B6BE8-5086-4D97-827E-B61639B2EA1B}"/>
    <dgm:cxn modelId="{E6CB83BA-5C11-41C1-85D8-E10567CB28F1}" type="presOf" srcId="{E46B6F7F-34D5-4C7A-B322-2F0DAFE6C61A}" destId="{47D14F31-598D-42ED-B929-D85DE7472168}" srcOrd="0" destOrd="0" presId="urn:microsoft.com/office/officeart/2005/8/layout/funnel1"/>
    <dgm:cxn modelId="{CE7BCDB7-7021-4092-B256-83BF2F6A0448}" srcId="{E6A1A4E1-4799-4632-B2BD-3F2206A4850E}" destId="{A8B968C5-AF8C-4876-AFC0-3913FCB1E813}" srcOrd="1" destOrd="0" parTransId="{4864D68C-BF19-4D8A-BD37-55DBB6F62FF9}" sibTransId="{F1C447F8-3696-4FC5-9C0C-9BC7088C69E1}"/>
    <dgm:cxn modelId="{AE146146-1CDA-45D4-815A-A6CB1F42916E}" type="presOf" srcId="{E6A1A4E1-4799-4632-B2BD-3F2206A4850E}" destId="{C68DB46A-B614-4042-9C58-523AA149AA0E}" srcOrd="0" destOrd="0" presId="urn:microsoft.com/office/officeart/2005/8/layout/funnel1"/>
    <dgm:cxn modelId="{7673D230-AFA7-44BD-92E9-9F8643FD57AB}" type="presParOf" srcId="{C68DB46A-B614-4042-9C58-523AA149AA0E}" destId="{32555EFB-AAD0-429D-B595-F9CB2CB373C5}" srcOrd="0" destOrd="0" presId="urn:microsoft.com/office/officeart/2005/8/layout/funnel1"/>
    <dgm:cxn modelId="{C2651210-930D-44D7-8925-31142EAAA297}" type="presParOf" srcId="{C68DB46A-B614-4042-9C58-523AA149AA0E}" destId="{A159A6DF-1F6D-4653-AAAA-252012980A38}" srcOrd="1" destOrd="0" presId="urn:microsoft.com/office/officeart/2005/8/layout/funnel1"/>
    <dgm:cxn modelId="{D58FC283-5BC8-4C5E-AF1F-DDF7BCBBFB93}" type="presParOf" srcId="{C68DB46A-B614-4042-9C58-523AA149AA0E}" destId="{DF58ABCA-FA8B-44EE-9AB5-83B216B1B7D9}" srcOrd="2" destOrd="0" presId="urn:microsoft.com/office/officeart/2005/8/layout/funnel1"/>
    <dgm:cxn modelId="{031D330E-9422-42F6-9420-10150F54EF0C}" type="presParOf" srcId="{C68DB46A-B614-4042-9C58-523AA149AA0E}" destId="{47D14F31-598D-42ED-B929-D85DE7472168}" srcOrd="3" destOrd="0" presId="urn:microsoft.com/office/officeart/2005/8/layout/funnel1"/>
    <dgm:cxn modelId="{D9CB9B6E-C17B-4E36-93D5-08528D4C5A78}" type="presParOf" srcId="{C68DB46A-B614-4042-9C58-523AA149AA0E}" destId="{FDBB79D4-FDC2-4C9C-9D75-A6257224D4B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55EFB-AAD0-429D-B595-F9CB2CB373C5}">
      <dsp:nvSpPr>
        <dsp:cNvPr id="0" name=""/>
        <dsp:cNvSpPr/>
      </dsp:nvSpPr>
      <dsp:spPr>
        <a:xfrm>
          <a:off x="756528" y="139304"/>
          <a:ext cx="2764650" cy="9601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9A6DF-1F6D-4653-AAAA-252012980A38}">
      <dsp:nvSpPr>
        <dsp:cNvPr id="0" name=""/>
        <dsp:cNvSpPr/>
      </dsp:nvSpPr>
      <dsp:spPr>
        <a:xfrm>
          <a:off x="1875247" y="2490328"/>
          <a:ext cx="535785" cy="342902"/>
        </a:xfrm>
        <a:prstGeom prst="down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F58ABCA-FA8B-44EE-9AB5-83B216B1B7D9}">
      <dsp:nvSpPr>
        <dsp:cNvPr id="0" name=""/>
        <dsp:cNvSpPr/>
      </dsp:nvSpPr>
      <dsp:spPr>
        <a:xfrm>
          <a:off x="285744" y="2764650"/>
          <a:ext cx="3714790" cy="642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Компактное спрессованное сырье для захоронения в земле</a:t>
          </a:r>
          <a:endParaRPr lang="ru-RU" sz="1800" kern="1200" dirty="0"/>
        </a:p>
      </dsp:txBody>
      <dsp:txXfrm>
        <a:off x="285744" y="2764650"/>
        <a:ext cx="3714790" cy="642942"/>
      </dsp:txXfrm>
    </dsp:sp>
    <dsp:sp modelId="{47D14F31-598D-42ED-B929-D85DE7472168}">
      <dsp:nvSpPr>
        <dsp:cNvPr id="0" name=""/>
        <dsp:cNvSpPr/>
      </dsp:nvSpPr>
      <dsp:spPr>
        <a:xfrm>
          <a:off x="1238997" y="147336"/>
          <a:ext cx="1875262" cy="15001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/>
            <a:t>Твердые</a:t>
          </a:r>
          <a:endParaRPr lang="ru-RU" sz="2600" b="0" kern="1200" dirty="0"/>
        </a:p>
      </dsp:txBody>
      <dsp:txXfrm>
        <a:off x="1238997" y="147336"/>
        <a:ext cx="1875262" cy="1500198"/>
      </dsp:txXfrm>
    </dsp:sp>
    <dsp:sp modelId="{FDBB79D4-FDC2-4C9C-9D75-A6257224D4B1}">
      <dsp:nvSpPr>
        <dsp:cNvPr id="0" name=""/>
        <dsp:cNvSpPr/>
      </dsp:nvSpPr>
      <dsp:spPr>
        <a:xfrm>
          <a:off x="642941" y="21431"/>
          <a:ext cx="3000396" cy="24003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F07F7A-1050-4198-B3B0-275DA3F7FD59}">
      <dsp:nvSpPr>
        <dsp:cNvPr id="0" name=""/>
        <dsp:cNvSpPr/>
      </dsp:nvSpPr>
      <dsp:spPr>
        <a:xfrm>
          <a:off x="1535499" y="136401"/>
          <a:ext cx="2707053" cy="94012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D4514-A32A-4238-BD64-803B42CA087E}">
      <dsp:nvSpPr>
        <dsp:cNvPr id="0" name=""/>
        <dsp:cNvSpPr/>
      </dsp:nvSpPr>
      <dsp:spPr>
        <a:xfrm>
          <a:off x="2630911" y="2438446"/>
          <a:ext cx="524622" cy="335758"/>
        </a:xfrm>
        <a:prstGeom prst="down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886CF23A-EC27-4173-B4FD-5E24CBE7807D}">
      <dsp:nvSpPr>
        <dsp:cNvPr id="0" name=""/>
        <dsp:cNvSpPr/>
      </dsp:nvSpPr>
      <dsp:spPr>
        <a:xfrm>
          <a:off x="714346" y="2707053"/>
          <a:ext cx="4357752" cy="62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Производство сухих смесей; для укладки дорог</a:t>
          </a:r>
          <a:endParaRPr lang="ru-RU" sz="1800" kern="1200" dirty="0"/>
        </a:p>
      </dsp:txBody>
      <dsp:txXfrm>
        <a:off x="714346" y="2707053"/>
        <a:ext cx="4357752" cy="629547"/>
      </dsp:txXfrm>
    </dsp:sp>
    <dsp:sp modelId="{EF594B78-2CB7-45C5-B8EB-FCD97725E8D9}">
      <dsp:nvSpPr>
        <dsp:cNvPr id="0" name=""/>
        <dsp:cNvSpPr/>
      </dsp:nvSpPr>
      <dsp:spPr>
        <a:xfrm>
          <a:off x="1700944" y="319960"/>
          <a:ext cx="2371022" cy="9439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Строительные</a:t>
          </a:r>
          <a:endParaRPr lang="ru-RU" sz="2000" kern="1200" dirty="0"/>
        </a:p>
      </dsp:txBody>
      <dsp:txXfrm>
        <a:off x="1700944" y="319960"/>
        <a:ext cx="2371022" cy="943928"/>
      </dsp:txXfrm>
    </dsp:sp>
    <dsp:sp modelId="{7E79BA8C-F614-4A76-A421-8583B0CA1777}">
      <dsp:nvSpPr>
        <dsp:cNvPr id="0" name=""/>
        <dsp:cNvSpPr/>
      </dsp:nvSpPr>
      <dsp:spPr>
        <a:xfrm>
          <a:off x="1424279" y="20984"/>
          <a:ext cx="2937887" cy="235031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55EFB-AAD0-429D-B595-F9CB2CB373C5}">
      <dsp:nvSpPr>
        <dsp:cNvPr id="0" name=""/>
        <dsp:cNvSpPr/>
      </dsp:nvSpPr>
      <dsp:spPr>
        <a:xfrm>
          <a:off x="857262" y="357235"/>
          <a:ext cx="1726556" cy="59778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9A6DF-1F6D-4653-AAAA-252012980A38}">
      <dsp:nvSpPr>
        <dsp:cNvPr id="0" name=""/>
        <dsp:cNvSpPr/>
      </dsp:nvSpPr>
      <dsp:spPr>
        <a:xfrm>
          <a:off x="1472290" y="1883931"/>
          <a:ext cx="413004" cy="264323"/>
        </a:xfrm>
        <a:prstGeom prst="down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F58ABCA-FA8B-44EE-9AB5-83B216B1B7D9}">
      <dsp:nvSpPr>
        <dsp:cNvPr id="0" name=""/>
        <dsp:cNvSpPr/>
      </dsp:nvSpPr>
      <dsp:spPr>
        <a:xfrm>
          <a:off x="247037" y="2095389"/>
          <a:ext cx="2863510" cy="49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гранулы на откормку животных</a:t>
          </a:r>
          <a:endParaRPr lang="ru-RU" sz="1800" kern="1200" dirty="0"/>
        </a:p>
      </dsp:txBody>
      <dsp:txXfrm>
        <a:off x="247037" y="2095389"/>
        <a:ext cx="2863510" cy="495605"/>
      </dsp:txXfrm>
    </dsp:sp>
    <dsp:sp modelId="{47D14F31-598D-42ED-B929-D85DE7472168}">
      <dsp:nvSpPr>
        <dsp:cNvPr id="0" name=""/>
        <dsp:cNvSpPr/>
      </dsp:nvSpPr>
      <dsp:spPr>
        <a:xfrm>
          <a:off x="857257" y="250077"/>
          <a:ext cx="1763576" cy="9024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Продовольственные</a:t>
          </a:r>
          <a:endParaRPr lang="ru-RU" sz="1600" kern="1200" dirty="0"/>
        </a:p>
      </dsp:txBody>
      <dsp:txXfrm>
        <a:off x="857257" y="250077"/>
        <a:ext cx="1763576" cy="902453"/>
      </dsp:txXfrm>
    </dsp:sp>
    <dsp:sp modelId="{FDBB79D4-FDC2-4C9C-9D75-A6257224D4B1}">
      <dsp:nvSpPr>
        <dsp:cNvPr id="0" name=""/>
        <dsp:cNvSpPr/>
      </dsp:nvSpPr>
      <dsp:spPr>
        <a:xfrm>
          <a:off x="785822" y="250083"/>
          <a:ext cx="1830578" cy="17074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55EFB-AAD0-429D-B595-F9CB2CB373C5}">
      <dsp:nvSpPr>
        <dsp:cNvPr id="0" name=""/>
        <dsp:cNvSpPr/>
      </dsp:nvSpPr>
      <dsp:spPr>
        <a:xfrm>
          <a:off x="542178" y="264142"/>
          <a:ext cx="1981332" cy="68809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9A6DF-1F6D-4653-AAAA-252012980A38}">
      <dsp:nvSpPr>
        <dsp:cNvPr id="0" name=""/>
        <dsp:cNvSpPr/>
      </dsp:nvSpPr>
      <dsp:spPr>
        <a:xfrm>
          <a:off x="1343927" y="1949042"/>
          <a:ext cx="383979" cy="245746"/>
        </a:xfrm>
        <a:prstGeom prst="down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F58ABCA-FA8B-44EE-9AB5-83B216B1B7D9}">
      <dsp:nvSpPr>
        <dsp:cNvPr id="0" name=""/>
        <dsp:cNvSpPr/>
      </dsp:nvSpPr>
      <dsp:spPr>
        <a:xfrm>
          <a:off x="204783" y="2145640"/>
          <a:ext cx="2662266" cy="46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Сжигание</a:t>
          </a:r>
          <a:endParaRPr lang="ru-RU" sz="1800" kern="1200" dirty="0"/>
        </a:p>
      </dsp:txBody>
      <dsp:txXfrm>
        <a:off x="204783" y="2145640"/>
        <a:ext cx="2662266" cy="460775"/>
      </dsp:txXfrm>
    </dsp:sp>
    <dsp:sp modelId="{47D14F31-598D-42ED-B929-D85DE7472168}">
      <dsp:nvSpPr>
        <dsp:cNvPr id="0" name=""/>
        <dsp:cNvSpPr/>
      </dsp:nvSpPr>
      <dsp:spPr>
        <a:xfrm>
          <a:off x="887948" y="269898"/>
          <a:ext cx="1343938" cy="10751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Мусор</a:t>
          </a:r>
          <a:endParaRPr lang="ru-RU" sz="2300" kern="1200" dirty="0"/>
        </a:p>
      </dsp:txBody>
      <dsp:txXfrm>
        <a:off x="887948" y="269898"/>
        <a:ext cx="1343938" cy="1075141"/>
      </dsp:txXfrm>
    </dsp:sp>
    <dsp:sp modelId="{FDBB79D4-FDC2-4C9C-9D75-A6257224D4B1}">
      <dsp:nvSpPr>
        <dsp:cNvPr id="0" name=""/>
        <dsp:cNvSpPr/>
      </dsp:nvSpPr>
      <dsp:spPr>
        <a:xfrm>
          <a:off x="460775" y="179666"/>
          <a:ext cx="2150283" cy="172022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55EFB-AAD0-429D-B595-F9CB2CB373C5}">
      <dsp:nvSpPr>
        <dsp:cNvPr id="0" name=""/>
        <dsp:cNvSpPr/>
      </dsp:nvSpPr>
      <dsp:spPr>
        <a:xfrm>
          <a:off x="857283" y="357235"/>
          <a:ext cx="1726556" cy="59778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9A6DF-1F6D-4653-AAAA-252012980A38}">
      <dsp:nvSpPr>
        <dsp:cNvPr id="0" name=""/>
        <dsp:cNvSpPr/>
      </dsp:nvSpPr>
      <dsp:spPr>
        <a:xfrm>
          <a:off x="1472290" y="1883931"/>
          <a:ext cx="413004" cy="264323"/>
        </a:xfrm>
        <a:prstGeom prst="down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F58ABCA-FA8B-44EE-9AB5-83B216B1B7D9}">
      <dsp:nvSpPr>
        <dsp:cNvPr id="0" name=""/>
        <dsp:cNvSpPr/>
      </dsp:nvSpPr>
      <dsp:spPr>
        <a:xfrm>
          <a:off x="247037" y="2095389"/>
          <a:ext cx="2863510" cy="49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Вторичная переработка; </a:t>
          </a:r>
          <a:r>
            <a:rPr lang="ru-RU" sz="1800" kern="1200" dirty="0" err="1" smtClean="0"/>
            <a:t>пластм</a:t>
          </a:r>
          <a:r>
            <a:rPr lang="ru-RU" sz="1800" kern="1200" dirty="0" smtClean="0"/>
            <a:t>. бутылки</a:t>
          </a:r>
          <a:endParaRPr lang="ru-RU" sz="1800" kern="1200" dirty="0"/>
        </a:p>
      </dsp:txBody>
      <dsp:txXfrm>
        <a:off x="247037" y="2095389"/>
        <a:ext cx="2863510" cy="495605"/>
      </dsp:txXfrm>
    </dsp:sp>
    <dsp:sp modelId="{47D14F31-598D-42ED-B929-D85DE7472168}">
      <dsp:nvSpPr>
        <dsp:cNvPr id="0" name=""/>
        <dsp:cNvSpPr/>
      </dsp:nvSpPr>
      <dsp:spPr>
        <a:xfrm>
          <a:off x="857257" y="250077"/>
          <a:ext cx="1763576" cy="9024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Пластики</a:t>
          </a:r>
          <a:endParaRPr lang="ru-RU" sz="2000" kern="1200" dirty="0"/>
        </a:p>
      </dsp:txBody>
      <dsp:txXfrm>
        <a:off x="857257" y="250077"/>
        <a:ext cx="1763576" cy="902453"/>
      </dsp:txXfrm>
    </dsp:sp>
    <dsp:sp modelId="{FDBB79D4-FDC2-4C9C-9D75-A6257224D4B1}">
      <dsp:nvSpPr>
        <dsp:cNvPr id="0" name=""/>
        <dsp:cNvSpPr/>
      </dsp:nvSpPr>
      <dsp:spPr>
        <a:xfrm>
          <a:off x="785822" y="250083"/>
          <a:ext cx="1830578" cy="17074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A2B96-5E8A-4CFD-81A6-43D156BB977E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1A83B-80CD-425D-AF9F-1799E04BF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F43D64-272D-4F62-BC1A-AA292CA9FBB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084E2D-1361-4836-85E7-59974AF3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71480"/>
            <a:ext cx="75724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Влияние утилизации отходов на окружающую среду и здоровье человека.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700" name="AutoShape 4" descr="http://loveopium.ru/content/2012/03/clearcity/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://loveopium.ru/content/2012/03/clearcity/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Как сделать город чище: утилизация отходов по-фин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http://loveopium.ru/content/2012/03/clearcity/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0" name="AutoShape 14" descr="http://loveopium.ru/content/2012/03/clearcity/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2" name="Picture 16" descr="http://transutil.ru/util_images/vtorichnaya_pererabotka_mu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857628"/>
            <a:ext cx="25003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14" name="Picture 18" descr="http://www.oooviolan.ru/templates_v/files/image/util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2595565" cy="2500330"/>
          </a:xfrm>
          <a:prstGeom prst="rect">
            <a:avLst/>
          </a:prstGeom>
          <a:noFill/>
        </p:spPr>
      </p:pic>
      <p:pic>
        <p:nvPicPr>
          <p:cNvPr id="29716" name="Picture 20" descr="http://ka-print.ru/html/service/recyc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857628"/>
            <a:ext cx="235745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Утилизация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отходов с применением электромагнитных аппаратов кипящего слоя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Доктором технических наук Кузнецовым Ю.Н. созданы электромагнитные аппараты кипящего слоя (ЭМА), где в одном устройстве совмещается воздействие на вещество переменного электромагнитного поля, постоянного магнитного поля и механическое воздействие.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 основе разработанного метода воздействия на обрабатываемые материалы лежат процессы, </a:t>
            </a:r>
            <a:r>
              <a:rPr lang="ru-RU" dirty="0" smtClean="0"/>
              <a:t>которые помогают ускорить физико-химические </a:t>
            </a:r>
            <a:r>
              <a:rPr lang="ru-RU" dirty="0"/>
              <a:t>процессы, </a:t>
            </a:r>
            <a:r>
              <a:rPr lang="ru-RU" dirty="0" smtClean="0"/>
              <a:t>изменяют </a:t>
            </a:r>
            <a:r>
              <a:rPr lang="ru-RU" dirty="0"/>
              <a:t>характер протекания химических реакций. В результате осуществляются многие процессы, невозможные в обычных условиях.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071942"/>
            <a:ext cx="9358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 использование ЭМА созданы новые более эффективные </a:t>
            </a:r>
            <a:r>
              <a:rPr lang="ru-RU" u="sng" dirty="0"/>
              <a:t>технологии утилизации и повторного использования различных </a:t>
            </a:r>
            <a:r>
              <a:rPr lang="ru-RU" u="sng" dirty="0" smtClean="0"/>
              <a:t>отходов: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Переработка и повторное использование отходов асфальтобетонных покрытий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143644"/>
            <a:ext cx="4059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Регенерация водоэмульсионных красок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9254" y="5929330"/>
            <a:ext cx="4454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Очистка сточных вод от нефтепродуктов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929198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Извлечение ценных металлов из отходов и руд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72066" y="4572008"/>
            <a:ext cx="357190" cy="28575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57752" y="5572140"/>
            <a:ext cx="357190" cy="28575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286248" y="4786322"/>
            <a:ext cx="285752" cy="21431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929058" y="5715016"/>
            <a:ext cx="357190" cy="35719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00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Влияние мусора на здоровье человека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0178" name="Picture 2" descr="http://img0.liveinternet.ru/images/attach/c/2/73/75/73075890_vop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7"/>
            <a:ext cx="1250323" cy="15716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1000108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Обращение </a:t>
            </a:r>
            <a:r>
              <a:rPr lang="ru-RU" dirty="0"/>
              <a:t>с отходами </a:t>
            </a:r>
            <a:r>
              <a:rPr lang="ru-RU" dirty="0" smtClean="0"/>
              <a:t>является </a:t>
            </a:r>
            <a:r>
              <a:rPr lang="ru-RU" dirty="0"/>
              <a:t>одним из основных направлений экологической деятельности хозяйствующего субъекта, как активно влияющего на окружающую среду фактора.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00024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Учитывая </a:t>
            </a:r>
            <a:r>
              <a:rPr lang="ru-RU" dirty="0"/>
              <a:t>нерешенность многих базовых проблем, связанных с вывозом и утилизацией всех видов отходов, можно с уверенностью сказать, что в настоящее время любой мегаполис находится практически на пороге биологического и бактериологического отравления своими же отходами.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Неправильная или несвоевременная утилизация отходов приводят </a:t>
            </a:r>
            <a:r>
              <a:rPr lang="ru-RU" dirty="0"/>
              <a:t>к распространению вредоносных бактерий, ведущему к резкому увеличению граждан, пораженных инфекционными заболеваниями желудочно-кишечного тракта, ассоциированных с дисбактериозом кишечника.</a:t>
            </a:r>
          </a:p>
        </p:txBody>
      </p:sp>
      <p:pic>
        <p:nvPicPr>
          <p:cNvPr id="50180" name="Picture 4" descr="http://rhemamed.com/wp-content/uploads/2011-10-04/zdorove-i-zdorovyj-obraz-zhizn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2"/>
            <a:ext cx="2818424" cy="188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http://facepla.net/images/stories2/417/5-1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429132"/>
            <a:ext cx="3286148" cy="219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4" name="Picture 8" descr="http://scrb.onego.ru/img/morbil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572008"/>
            <a:ext cx="2928926" cy="205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Штриховая стрелка вправо 11"/>
          <p:cNvSpPr/>
          <p:nvPr/>
        </p:nvSpPr>
        <p:spPr>
          <a:xfrm>
            <a:off x="5929322" y="5500702"/>
            <a:ext cx="642942" cy="428628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571736" y="5500702"/>
            <a:ext cx="642942" cy="428628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Социально-Практическая часть работы.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cs317228.vk.me/v317228503/62f4/yClErxwk3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5753100" cy="380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Утилизация. Классификация отходов.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785794"/>
          <a:ext cx="428628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357554" y="785794"/>
          <a:ext cx="578644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85720" y="4214770"/>
          <a:ext cx="3357586" cy="264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071802" y="4071918"/>
          <a:ext cx="307183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786414" y="4214770"/>
          <a:ext cx="3357586" cy="264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9687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Все, кому не безразлична судьба нашего города и данная проблема, которую мы подняли  я просим вас ,оставить свои комментарии на этом сайте.</a:t>
            </a:r>
          </a:p>
          <a:p>
            <a:r>
              <a:rPr lang="ru-RU" dirty="0" smtClean="0"/>
              <a:t>Может уже кто-то рассматривал проблему утилизации отходов, будем рады познакомиться с вашей работой и результатами и внести посильный вклад в дальнейшую работу.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0"/>
            <a:ext cx="50626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Сайт в интернете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5008" y="3071810"/>
            <a:ext cx="3428992" cy="338554"/>
          </a:xfrm>
          <a:prstGeom prst="rect">
            <a:avLst/>
          </a:prstGeom>
          <a:ln w="38100">
            <a:prstDash val="sysDot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http://utilizatsiaothodov.jimdo.com/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607"/>
          <a:stretch>
            <a:fillRect/>
          </a:stretch>
        </p:blipFill>
        <p:spPr bwMode="auto">
          <a:xfrm>
            <a:off x="0" y="1000108"/>
            <a:ext cx="5726143" cy="445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kak.ru/vimg/article/2d1462412a162ad7dbc40c82a3524a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5643602" cy="3961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43174" y="4786322"/>
            <a:ext cx="43577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</a:rPr>
              <a:t>Эмблема программы</a:t>
            </a:r>
          </a:p>
          <a:p>
            <a:pPr algn="ctr"/>
            <a:r>
              <a:rPr lang="ru-RU" sz="2000" b="1" cap="none" spc="0" dirty="0" smtClean="0">
                <a:ln w="11430"/>
              </a:rPr>
              <a:t> по обращению с отходами.</a:t>
            </a:r>
          </a:p>
          <a:p>
            <a:pPr algn="ctr"/>
            <a:r>
              <a:rPr lang="ru-RU" sz="2000" b="1" dirty="0" smtClean="0">
                <a:ln w="11430"/>
              </a:rPr>
              <a:t>(Самарская обл.)</a:t>
            </a:r>
            <a:endParaRPr lang="ru-RU" sz="2000" b="1" cap="none" spc="0" dirty="0">
              <a:ln w="1143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643446"/>
            <a:ext cx="4572032" cy="142876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ne\Планета в руках твоих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71480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5572140"/>
            <a:ext cx="776469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эмблема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«утилизация отходов- путь к счастливому будущему»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://loveopium.ru/content/2012/03/clearcity/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290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проблемы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Огромные массы </a:t>
            </a:r>
            <a:r>
              <a:rPr lang="ru-RU" sz="2400" dirty="0"/>
              <a:t>отходов, которые получаются в </a:t>
            </a:r>
            <a:r>
              <a:rPr lang="ru-RU" sz="2400" dirty="0" smtClean="0"/>
              <a:t>результате реализации </a:t>
            </a:r>
            <a:r>
              <a:rPr lang="ru-RU" sz="2400" dirty="0"/>
              <a:t>процессов производства и жизнедеятельности людей, приобретают угрожающие масштабы для всех отраслей жизни и деятельности населения планеты. При этом на современном этапе развития научно-технического прогресса, не всегда удаётся решить проблему переработки отходов в полной мере. </a:t>
            </a:r>
            <a:r>
              <a:rPr lang="ru-RU" sz="2400" dirty="0" smtClean="0"/>
              <a:t>Так, появляется </a:t>
            </a:r>
            <a:r>
              <a:rPr lang="ru-RU" sz="2400" dirty="0"/>
              <a:t>проблема, связанная с их утилизацией.</a:t>
            </a:r>
          </a:p>
        </p:txBody>
      </p:sp>
      <p:pic>
        <p:nvPicPr>
          <p:cNvPr id="16390" name="Picture 6" descr="http://1000skills.ru/wp-content/uploads/2011/04/RESU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1348">
            <a:off x="6715140" y="4500570"/>
            <a:ext cx="220437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392" name="Picture 8" descr="http://gov.cap.ru/home/102/2010/news/musor112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 rot="20924276">
            <a:off x="5143504" y="4357694"/>
            <a:ext cx="192507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0"/>
            <a:ext cx="1784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http://blogohod.ru/wp-content/uploads/2011/09/c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1571604" cy="157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3286124"/>
            <a:ext cx="80003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Выявить современные методы утилизации отходов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14810" y="1643050"/>
            <a:ext cx="928694" cy="10001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reelance.ru/img/portfolio/pics/00/0B/18/72710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0"/>
            <a:ext cx="235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91440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1)Определить насколько эффективны известные методы утилизации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2)Выяснить, в чем преимущества новых технологий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3)Исследовательским путем определить влияние на здоровье человека утилизированных отходов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0"/>
            <a:ext cx="400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отходов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</a:t>
            </a:r>
            <a:r>
              <a:rPr lang="ru-RU" b="1" dirty="0"/>
              <a:t> отходы</a:t>
            </a:r>
            <a:r>
              <a:rPr lang="ru-RU" dirty="0"/>
              <a:t> по своей классификации делятся на пять видов опасности, по своему воздействию на экологию окружающей нас природной среды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Помимо классификации различают виды отходов.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1462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1) Пищевые (гниющие) отходы.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 2)Отходы медицинских, лечебных, научно-исследовательских организаций, в том числе хирургии, стоматологии и лечебных ветеринарных учреждений.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071678"/>
            <a:ext cx="6734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Отходы из природных материалов: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643314"/>
            <a:ext cx="52780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Производственные отходы: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25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dirty="0" smtClean="0"/>
              <a:t>1. Металлические отходы.</a:t>
            </a:r>
          </a:p>
          <a:p>
            <a:r>
              <a:rPr kumimoji="0" lang="ru-RU" dirty="0" smtClean="0"/>
              <a:t>2. Отходы отработанных химических источников тока. </a:t>
            </a:r>
          </a:p>
          <a:p>
            <a:r>
              <a:rPr kumimoji="0" lang="ru-RU" dirty="0" smtClean="0"/>
              <a:t>3. Бой стекла и стеклопосуды. </a:t>
            </a:r>
          </a:p>
          <a:p>
            <a:r>
              <a:rPr kumimoji="0" lang="ru-RU" dirty="0" smtClean="0"/>
              <a:t>4. Отходы полимерных материалов синтетической химии, в том числе резина и </a:t>
            </a:r>
            <a:r>
              <a:rPr kumimoji="0" lang="ru-RU" dirty="0" err="1" smtClean="0"/>
              <a:t>резино</a:t>
            </a:r>
            <a:r>
              <a:rPr kumimoji="0" lang="ru-RU" dirty="0" smtClean="0"/>
              <a:t> -технические изделия и все оберточные материалы и полимерная тара из продуктов синтетической химии. </a:t>
            </a:r>
          </a:p>
          <a:p>
            <a:r>
              <a:rPr kumimoji="0" lang="ru-RU" dirty="0" smtClean="0"/>
              <a:t>5. Радиоактивные отходы. </a:t>
            </a:r>
            <a:endParaRPr kumimoji="0"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1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м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етоды утилизации мусора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000108"/>
            <a:ext cx="8358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Вывоз и утилизация отходов</a:t>
            </a:r>
          </a:p>
          <a:p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Термическое уничтожение отходов</a:t>
            </a:r>
          </a:p>
          <a:p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0030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Сбор и захоронение отходов</a:t>
            </a:r>
          </a:p>
          <a:p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Захоронение отходов на полигонах и свалках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14282" y="1142984"/>
            <a:ext cx="357190" cy="21431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214282" y="1857364"/>
            <a:ext cx="357190" cy="21431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14282" y="2643182"/>
            <a:ext cx="357190" cy="21431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14282" y="3357562"/>
            <a:ext cx="357190" cy="21431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://iable.ru/infra/plugins/imager/imager.php?w=267&amp;h=292&amp;src=infra/cache/pages_mht/infra_data_%D0%9A%D0%B0%D1%82%D0%B0%D0%BB%D0%BE%D0%B3_articals_%D0%A3%D0%A2%D0%98%D0%9B%D0%98%D0%97%D0%90%D0%A6%D0%98%D0%AF%20%D0%9E%D0%A2%D0%A5%D0%9E%D0%94%D0%9E%D0%92_mht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85794"/>
            <a:ext cx="214754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Данные методики утилизации </a:t>
            </a:r>
            <a:r>
              <a:rPr lang="ru-RU" dirty="0"/>
              <a:t>отходов </a:t>
            </a:r>
            <a:r>
              <a:rPr lang="ru-RU" dirty="0" smtClean="0"/>
              <a:t>решают </a:t>
            </a:r>
            <a:r>
              <a:rPr lang="ru-RU" dirty="0"/>
              <a:t>проблемы наполовину.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Поэтому </a:t>
            </a:r>
            <a:r>
              <a:rPr lang="ru-RU" dirty="0"/>
              <a:t>перед учёными всего мира поставлена новая и достаточно сложная задача, связанная с нахождением принципиально новых и более безопасных способов утилизации отходов.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dirty="0"/>
              <a:t>сейчас разрабатывают новые технологии производства, при которых доля отходов вредного характера значительно уменьшается, а, следовательно, и снижается проблема утилизации вредных отходов промышленного производства, что частично решает возникшую проблему на данном этапе развития общества.</a:t>
            </a:r>
          </a:p>
        </p:txBody>
      </p:sp>
      <p:pic>
        <p:nvPicPr>
          <p:cNvPr id="30722" name="Picture 2" descr="http://eco-poligon.ru/_images/Recycling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1562705" cy="1500198"/>
          </a:xfrm>
          <a:prstGeom prst="rect">
            <a:avLst/>
          </a:prstGeom>
          <a:noFill/>
        </p:spPr>
      </p:pic>
      <p:pic>
        <p:nvPicPr>
          <p:cNvPr id="30726" name="Picture 6" descr="http://ecoavtoalliance.ru/files/ecoavtoallianceru/image/6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146430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ecoavtoalliance.ru/files/ecoavtoallianceru/image/2597_1269225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643182"/>
            <a:ext cx="14287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http://tranzit-eco.ru/_storage/recy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286388"/>
            <a:ext cx="1500198" cy="144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2" name="Picture 12" descr="http://lebuch.com/wp-content/uploads/2012/06/%D0%B2%D0%BE%D0%BF%D1%80%D0%BE%D1%81%D1%8B-%D0%B8-%D0%BE%D1%82%D0%B2%D0%B5%D1%82%D1%8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643182"/>
            <a:ext cx="1571636" cy="141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0"/>
            <a:ext cx="8350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Новые технологии утилизации отходов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начале 90-х группа нидерландских ученых начала исследования и разработку новой технологии, основными задачами которой </a:t>
            </a:r>
            <a:r>
              <a:rPr lang="ru-RU" dirty="0" smtClean="0"/>
              <a:t>стали:</a:t>
            </a:r>
          </a:p>
          <a:p>
            <a:r>
              <a:rPr lang="ru-RU" dirty="0" smtClean="0"/>
              <a:t>1)переработка </a:t>
            </a:r>
            <a:r>
              <a:rPr lang="ru-RU" dirty="0"/>
              <a:t>отходов без предварительной </a:t>
            </a:r>
            <a:r>
              <a:rPr lang="ru-RU" dirty="0" smtClean="0"/>
              <a:t>сортировки</a:t>
            </a:r>
          </a:p>
          <a:p>
            <a:endParaRPr lang="ru-RU" dirty="0" smtClean="0"/>
          </a:p>
          <a:p>
            <a:r>
              <a:rPr lang="ru-RU" dirty="0" smtClean="0"/>
              <a:t>2)получение </a:t>
            </a:r>
            <a:r>
              <a:rPr lang="ru-RU" dirty="0"/>
              <a:t>качественного </a:t>
            </a:r>
            <a:r>
              <a:rPr lang="ru-RU" dirty="0" smtClean="0"/>
              <a:t>(в </a:t>
            </a:r>
            <a:r>
              <a:rPr lang="ru-RU" dirty="0"/>
              <a:t>т.ч. очищенного от ядовитых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вредных веществ) первоначального </a:t>
            </a:r>
            <a:r>
              <a:rPr lang="ru-RU" dirty="0" smtClean="0"/>
              <a:t>сырья</a:t>
            </a:r>
          </a:p>
          <a:p>
            <a:endParaRPr lang="ru-RU" dirty="0" smtClean="0"/>
          </a:p>
          <a:p>
            <a:r>
              <a:rPr lang="ru-RU" dirty="0" smtClean="0"/>
              <a:t>3)приемлемость </a:t>
            </a:r>
            <a:r>
              <a:rPr lang="ru-RU" dirty="0"/>
              <a:t>по затратам, </a:t>
            </a:r>
            <a:endParaRPr lang="ru-RU" dirty="0" smtClean="0"/>
          </a:p>
          <a:p>
            <a:r>
              <a:rPr lang="ru-RU" dirty="0" smtClean="0"/>
              <a:t>прибыльность </a:t>
            </a:r>
            <a:r>
              <a:rPr lang="ru-RU" dirty="0"/>
              <a:t>и экологическая </a:t>
            </a:r>
            <a:endParaRPr lang="ru-RU" dirty="0" smtClean="0"/>
          </a:p>
          <a:p>
            <a:r>
              <a:rPr lang="ru-RU" dirty="0" smtClean="0"/>
              <a:t>нейтральность.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2000 году ученые добились своей цели, протестировали и запатентовали технологию 3R, объединяющую в себе все вышеперечисленные принципы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6082" name="Picture 2" descr="http://ecotex-spb.ru/wp-content/uploads/garbage-1024x681.jpg"/>
          <p:cNvPicPr>
            <a:picLocks noChangeAspect="1" noChangeArrowheads="1"/>
          </p:cNvPicPr>
          <p:nvPr/>
        </p:nvPicPr>
        <p:blipFill>
          <a:blip r:embed="rId2" cstate="print"/>
          <a:srcRect l="43604" t="13216"/>
          <a:stretch>
            <a:fillRect/>
          </a:stretch>
        </p:blipFill>
        <p:spPr bwMode="auto">
          <a:xfrm rot="20913771">
            <a:off x="4438123" y="1713289"/>
            <a:ext cx="4000528" cy="40940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3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Технология </a:t>
            </a:r>
            <a:r>
              <a:rPr lang="ru-RU" b="1" dirty="0" smtClean="0"/>
              <a:t>3R</a:t>
            </a:r>
            <a:r>
              <a:rPr lang="ru-RU" dirty="0" smtClean="0"/>
              <a:t> обладает так же двумя отличительными характеристиками – простота и завершенность процессов.</a:t>
            </a:r>
            <a:endParaRPr lang="en-US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Простота</a:t>
            </a:r>
            <a:r>
              <a:rPr lang="ru-RU" b="1" dirty="0" smtClean="0"/>
              <a:t> </a:t>
            </a:r>
            <a:r>
              <a:rPr lang="ru-RU" dirty="0" smtClean="0"/>
              <a:t>-  это единственная в мире технология, которая в состоянии переработать отходы в переделах одной системы без предварительной сортировки. </a:t>
            </a:r>
            <a:endParaRPr lang="en-US" dirty="0" smtClean="0"/>
          </a:p>
          <a:p>
            <a:r>
              <a:rPr lang="ru-RU" b="1" i="1" dirty="0" smtClean="0"/>
              <a:t>Завершенность</a:t>
            </a:r>
            <a:r>
              <a:rPr lang="ru-RU" dirty="0" smtClean="0"/>
              <a:t> – практически полностью автоматизированный процесс, позволяющий с минимальным участием персонала, сортировать, обрабатывать и получать первоначальные материалы высокого качества.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-214338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7108" name="Picture 4" descr="http://www.rgo.ru/wp-content/uploads/2011/02/OTHODY-300x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439">
            <a:off x="4760890" y="2863778"/>
            <a:ext cx="293113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3R</a:t>
            </a:r>
            <a:r>
              <a:rPr lang="ru-RU" dirty="0"/>
              <a:t> решает одновременно 3 задачи:</a:t>
            </a:r>
          </a:p>
          <a:p>
            <a:r>
              <a:rPr lang="ru-RU" u="sng" dirty="0"/>
              <a:t>Общество</a:t>
            </a:r>
            <a:r>
              <a:rPr lang="ru-RU" dirty="0"/>
              <a:t>: будет решена проблема всех отходов. Больше не будет негативного влияния от накопления и переработки. </a:t>
            </a:r>
          </a:p>
          <a:p>
            <a:r>
              <a:rPr lang="ru-RU" u="sng" dirty="0"/>
              <a:t>Экология</a:t>
            </a:r>
            <a:r>
              <a:rPr lang="ru-RU" dirty="0"/>
              <a:t>: абсолютно нейтрально для окружающей среды, не выделяет отравляющих веществ или CO2, не наносит вреда планете, очищает отходы от ядовитых веществ и радиации.</a:t>
            </a:r>
          </a:p>
          <a:p>
            <a:r>
              <a:rPr lang="ru-RU" u="sng" dirty="0"/>
              <a:t>Финансы</a:t>
            </a:r>
            <a:r>
              <a:rPr lang="ru-RU" dirty="0"/>
              <a:t>: завод может быть сконструирован как для малых компаний, так и для государственных нужд. Сразу после запуска в эксплуатацию завода можно получать прибыль.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659</TotalTime>
  <Words>603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Wainakh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63</cp:revision>
  <dcterms:created xsi:type="dcterms:W3CDTF">2013-01-09T17:36:24Z</dcterms:created>
  <dcterms:modified xsi:type="dcterms:W3CDTF">2014-05-06T08:24:00Z</dcterms:modified>
</cp:coreProperties>
</file>