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0"/>
  </p:notesMasterIdLst>
  <p:sldIdLst>
    <p:sldId id="256" r:id="rId2"/>
    <p:sldId id="28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9" r:id="rId14"/>
    <p:sldId id="260" r:id="rId15"/>
    <p:sldId id="261" r:id="rId16"/>
    <p:sldId id="262" r:id="rId17"/>
    <p:sldId id="257" r:id="rId18"/>
    <p:sldId id="264" r:id="rId19"/>
    <p:sldId id="265" r:id="rId20"/>
    <p:sldId id="263" r:id="rId21"/>
    <p:sldId id="267" r:id="rId22"/>
    <p:sldId id="268" r:id="rId23"/>
    <p:sldId id="284" r:id="rId24"/>
    <p:sldId id="269" r:id="rId25"/>
    <p:sldId id="258" r:id="rId26"/>
    <p:sldId id="266" r:id="rId27"/>
    <p:sldId id="270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50" autoAdjust="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2BC9E-82A8-4B3C-8373-0951DC7FBB75}" type="doc">
      <dgm:prSet loTypeId="urn:microsoft.com/office/officeart/2005/8/layout/vList4#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5FC5722-30E5-4C22-9C31-E09113543335}">
      <dgm:prSet custT="1"/>
      <dgm:spPr/>
      <dgm:t>
        <a:bodyPr/>
        <a:lstStyle/>
        <a:p>
          <a:r>
            <a:rPr lang="ru-RU" sz="2400" dirty="0" smtClean="0"/>
            <a:t> Назовите наиболее значимую, на ваш взгляд, роль растений в жизни планеты.</a:t>
          </a:r>
          <a:endParaRPr lang="ru-RU" sz="2400" dirty="0"/>
        </a:p>
      </dgm:t>
    </dgm:pt>
    <dgm:pt modelId="{C68AF51C-E942-4C8F-9D7D-23A73FD13B86}" type="parTrans" cxnId="{F15C11CA-4E6F-4C05-A20F-60CA9336B384}">
      <dgm:prSet/>
      <dgm:spPr/>
      <dgm:t>
        <a:bodyPr/>
        <a:lstStyle/>
        <a:p>
          <a:endParaRPr lang="ru-RU"/>
        </a:p>
      </dgm:t>
    </dgm:pt>
    <dgm:pt modelId="{5407CCDE-5E5B-42FD-B96C-2D9DC58B31ED}" type="sibTrans" cxnId="{F15C11CA-4E6F-4C05-A20F-60CA9336B384}">
      <dgm:prSet/>
      <dgm:spPr/>
      <dgm:t>
        <a:bodyPr/>
        <a:lstStyle/>
        <a:p>
          <a:endParaRPr lang="ru-RU"/>
        </a:p>
      </dgm:t>
    </dgm:pt>
    <dgm:pt modelId="{C4469030-6C42-419E-ACF8-04DE07D11C45}">
      <dgm:prSet custT="1"/>
      <dgm:spPr/>
      <dgm:t>
        <a:bodyPr/>
        <a:lstStyle/>
        <a:p>
          <a:r>
            <a:rPr lang="ru-RU" sz="2400" dirty="0" smtClean="0"/>
            <a:t> Назовите наиболее значимую, на ваш взгляд, роль  микроорганизмов в жизни планеты.</a:t>
          </a:r>
          <a:endParaRPr lang="ru-RU" sz="2400" dirty="0"/>
        </a:p>
      </dgm:t>
    </dgm:pt>
    <dgm:pt modelId="{E3E2D677-6AF3-49E7-8827-61DF887EA173}" type="parTrans" cxnId="{372E6D08-E2CE-4DCC-9FC1-F323C5674344}">
      <dgm:prSet/>
      <dgm:spPr/>
      <dgm:t>
        <a:bodyPr/>
        <a:lstStyle/>
        <a:p>
          <a:endParaRPr lang="ru-RU"/>
        </a:p>
      </dgm:t>
    </dgm:pt>
    <dgm:pt modelId="{23D3FC46-43FF-431C-8845-025744AB0753}" type="sibTrans" cxnId="{372E6D08-E2CE-4DCC-9FC1-F323C5674344}">
      <dgm:prSet/>
      <dgm:spPr/>
      <dgm:t>
        <a:bodyPr/>
        <a:lstStyle/>
        <a:p>
          <a:endParaRPr lang="ru-RU"/>
        </a:p>
      </dgm:t>
    </dgm:pt>
    <dgm:pt modelId="{1513D2CA-1622-4D31-8182-91D990A9D725}">
      <dgm:prSet custT="1"/>
      <dgm:spPr/>
      <dgm:t>
        <a:bodyPr/>
        <a:lstStyle/>
        <a:p>
          <a:r>
            <a:rPr lang="ru-RU" sz="2400" dirty="0" smtClean="0"/>
            <a:t>Почему урожайность зерновых зависит от численности хищных птиц?</a:t>
          </a:r>
          <a:endParaRPr lang="ru-RU" sz="2400" dirty="0"/>
        </a:p>
      </dgm:t>
    </dgm:pt>
    <dgm:pt modelId="{DA205DD3-9B0E-429E-A2D1-4495805B80C0}" type="parTrans" cxnId="{8BDDF786-E43F-4CEB-8581-07C11A685F80}">
      <dgm:prSet/>
      <dgm:spPr/>
      <dgm:t>
        <a:bodyPr/>
        <a:lstStyle/>
        <a:p>
          <a:endParaRPr lang="ru-RU"/>
        </a:p>
      </dgm:t>
    </dgm:pt>
    <dgm:pt modelId="{7FE556C5-37DF-425D-9219-B5F6BC8F341A}" type="sibTrans" cxnId="{8BDDF786-E43F-4CEB-8581-07C11A685F80}">
      <dgm:prSet/>
      <dgm:spPr/>
      <dgm:t>
        <a:bodyPr/>
        <a:lstStyle/>
        <a:p>
          <a:endParaRPr lang="ru-RU"/>
        </a:p>
      </dgm:t>
    </dgm:pt>
    <dgm:pt modelId="{30B41D96-E496-404A-96E3-F51351D4BB14}">
      <dgm:prSet custT="1"/>
      <dgm:spPr/>
      <dgm:t>
        <a:bodyPr/>
        <a:lstStyle/>
        <a:p>
          <a:r>
            <a:rPr lang="ru-RU" sz="2000" dirty="0" smtClean="0"/>
            <a:t> </a:t>
          </a:r>
          <a:r>
            <a:rPr lang="ru-RU" sz="2400" dirty="0" smtClean="0"/>
            <a:t>Какие ресурсы относятся к биологическим?</a:t>
          </a:r>
          <a:endParaRPr lang="ru-RU" sz="2400" dirty="0"/>
        </a:p>
      </dgm:t>
    </dgm:pt>
    <dgm:pt modelId="{0374A675-24A5-470A-B781-4C0BF8BF873B}" type="parTrans" cxnId="{1BED5BB4-9081-4BD3-B1C7-1E005D600D08}">
      <dgm:prSet/>
      <dgm:spPr/>
      <dgm:t>
        <a:bodyPr/>
        <a:lstStyle/>
        <a:p>
          <a:endParaRPr lang="ru-RU"/>
        </a:p>
      </dgm:t>
    </dgm:pt>
    <dgm:pt modelId="{82DB42E6-7B46-4349-8CE2-33B65D78EA31}" type="sibTrans" cxnId="{1BED5BB4-9081-4BD3-B1C7-1E005D600D08}">
      <dgm:prSet/>
      <dgm:spPr/>
      <dgm:t>
        <a:bodyPr/>
        <a:lstStyle/>
        <a:p>
          <a:endParaRPr lang="ru-RU"/>
        </a:p>
      </dgm:t>
    </dgm:pt>
    <dgm:pt modelId="{E548B14F-E97C-435B-A48A-E9255D271862}">
      <dgm:prSet custT="1"/>
      <dgm:spPr/>
      <dgm:t>
        <a:bodyPr/>
        <a:lstStyle/>
        <a:p>
          <a:r>
            <a:rPr lang="ru-RU" sz="2400" dirty="0" smtClean="0"/>
            <a:t> </a:t>
          </a:r>
          <a:r>
            <a:rPr lang="ru-RU" sz="24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rPr>
            <a:t>Почему охота на пушных зверей ведётся только зимой?</a:t>
          </a:r>
          <a:endParaRPr lang="ru-RU" sz="2400" dirty="0"/>
        </a:p>
      </dgm:t>
    </dgm:pt>
    <dgm:pt modelId="{C0A142D6-6930-4B88-917B-18A4D241F4CC}" type="parTrans" cxnId="{4270D480-2B44-44AE-AC3A-67CFA2FCB961}">
      <dgm:prSet/>
      <dgm:spPr/>
      <dgm:t>
        <a:bodyPr/>
        <a:lstStyle/>
        <a:p>
          <a:endParaRPr lang="ru-RU"/>
        </a:p>
      </dgm:t>
    </dgm:pt>
    <dgm:pt modelId="{BF23FFA4-33A8-406E-8160-16EB47EBD020}" type="sibTrans" cxnId="{4270D480-2B44-44AE-AC3A-67CFA2FCB961}">
      <dgm:prSet/>
      <dgm:spPr/>
      <dgm:t>
        <a:bodyPr/>
        <a:lstStyle/>
        <a:p>
          <a:endParaRPr lang="ru-RU"/>
        </a:p>
      </dgm:t>
    </dgm:pt>
    <dgm:pt modelId="{442377AD-325A-48F9-B70F-BC3074F10474}" type="pres">
      <dgm:prSet presAssocID="{2B82BC9E-82A8-4B3C-8373-0951DC7FBB7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BE3C0-B848-42AB-A210-32B8594F6506}" type="pres">
      <dgm:prSet presAssocID="{25FC5722-30E5-4C22-9C31-E09113543335}" presName="comp" presStyleCnt="0"/>
      <dgm:spPr/>
    </dgm:pt>
    <dgm:pt modelId="{8BAA74E6-BBEB-4CF3-8A2E-FBCC12D82903}" type="pres">
      <dgm:prSet presAssocID="{25FC5722-30E5-4C22-9C31-E09113543335}" presName="box" presStyleLbl="node1" presStyleIdx="0" presStyleCnt="5" custLinFactNeighborX="-377" custLinFactNeighborY="-2141"/>
      <dgm:spPr/>
      <dgm:t>
        <a:bodyPr/>
        <a:lstStyle/>
        <a:p>
          <a:endParaRPr lang="ru-RU"/>
        </a:p>
      </dgm:t>
    </dgm:pt>
    <dgm:pt modelId="{95DE5297-51B3-46EB-9C89-5DFC18D5BF13}" type="pres">
      <dgm:prSet presAssocID="{25FC5722-30E5-4C22-9C31-E09113543335}" presName="img" presStyleLbl="fgImgPlace1" presStyleIdx="0" presStyleCnt="5"/>
      <dgm:spPr/>
    </dgm:pt>
    <dgm:pt modelId="{ADDDE92D-38C4-46C4-B717-B3C5296EC385}" type="pres">
      <dgm:prSet presAssocID="{25FC5722-30E5-4C22-9C31-E0911354333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56FFA-8FC0-44EF-B1C7-4B63618B6C78}" type="pres">
      <dgm:prSet presAssocID="{5407CCDE-5E5B-42FD-B96C-2D9DC58B31ED}" presName="spacer" presStyleCnt="0"/>
      <dgm:spPr/>
    </dgm:pt>
    <dgm:pt modelId="{2258F28A-D1FA-4E5F-97DF-72807A87D3CD}" type="pres">
      <dgm:prSet presAssocID="{C4469030-6C42-419E-ACF8-04DE07D11C45}" presName="comp" presStyleCnt="0"/>
      <dgm:spPr/>
    </dgm:pt>
    <dgm:pt modelId="{1C4A1139-9DA8-4BBE-8155-D2B7C32E3B33}" type="pres">
      <dgm:prSet presAssocID="{C4469030-6C42-419E-ACF8-04DE07D11C45}" presName="box" presStyleLbl="node1" presStyleIdx="1" presStyleCnt="5"/>
      <dgm:spPr/>
      <dgm:t>
        <a:bodyPr/>
        <a:lstStyle/>
        <a:p>
          <a:endParaRPr lang="ru-RU"/>
        </a:p>
      </dgm:t>
    </dgm:pt>
    <dgm:pt modelId="{15E21602-F9AE-45C5-BDB7-FB7D3AC5FF12}" type="pres">
      <dgm:prSet presAssocID="{C4469030-6C42-419E-ACF8-04DE07D11C45}" presName="img" presStyleLbl="fgImgPlace1" presStyleIdx="1" presStyleCnt="5" custLinFactNeighborX="-5589" custLinFactNeighborY="-7678"/>
      <dgm:spPr/>
    </dgm:pt>
    <dgm:pt modelId="{63335454-DE77-4C09-BF3F-B937C33440EE}" type="pres">
      <dgm:prSet presAssocID="{C4469030-6C42-419E-ACF8-04DE07D11C4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4259B-8F86-4FBF-8814-47E0111E3027}" type="pres">
      <dgm:prSet presAssocID="{23D3FC46-43FF-431C-8845-025744AB0753}" presName="spacer" presStyleCnt="0"/>
      <dgm:spPr/>
    </dgm:pt>
    <dgm:pt modelId="{224579AA-F7B1-45E5-AE7E-23ECD1A0EC08}" type="pres">
      <dgm:prSet presAssocID="{1513D2CA-1622-4D31-8182-91D990A9D725}" presName="comp" presStyleCnt="0"/>
      <dgm:spPr/>
    </dgm:pt>
    <dgm:pt modelId="{F4A78C94-9719-4FA2-B0EB-00BEF851089E}" type="pres">
      <dgm:prSet presAssocID="{1513D2CA-1622-4D31-8182-91D990A9D725}" presName="box" presStyleLbl="node1" presStyleIdx="2" presStyleCnt="5"/>
      <dgm:spPr/>
      <dgm:t>
        <a:bodyPr/>
        <a:lstStyle/>
        <a:p>
          <a:endParaRPr lang="ru-RU"/>
        </a:p>
      </dgm:t>
    </dgm:pt>
    <dgm:pt modelId="{1D635E9A-604C-4427-AC5A-22C4813C137F}" type="pres">
      <dgm:prSet presAssocID="{1513D2CA-1622-4D31-8182-91D990A9D725}" presName="img" presStyleLbl="fgImgPlace1" presStyleIdx="2" presStyleCnt="5"/>
      <dgm:spPr/>
    </dgm:pt>
    <dgm:pt modelId="{08F3FB47-360F-448F-9C4D-BD71A0AB7694}" type="pres">
      <dgm:prSet presAssocID="{1513D2CA-1622-4D31-8182-91D990A9D72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6228C-C6B3-48F2-AA8B-1837E56BDCFF}" type="pres">
      <dgm:prSet presAssocID="{7FE556C5-37DF-425D-9219-B5F6BC8F341A}" presName="spacer" presStyleCnt="0"/>
      <dgm:spPr/>
    </dgm:pt>
    <dgm:pt modelId="{F56BC4D1-0A4E-440A-9DCB-58E7477C8418}" type="pres">
      <dgm:prSet presAssocID="{30B41D96-E496-404A-96E3-F51351D4BB14}" presName="comp" presStyleCnt="0"/>
      <dgm:spPr/>
    </dgm:pt>
    <dgm:pt modelId="{3BD7764B-4C7E-4E63-9F6C-DEF275CF9628}" type="pres">
      <dgm:prSet presAssocID="{30B41D96-E496-404A-96E3-F51351D4BB14}" presName="box" presStyleLbl="node1" presStyleIdx="3" presStyleCnt="5"/>
      <dgm:spPr/>
      <dgm:t>
        <a:bodyPr/>
        <a:lstStyle/>
        <a:p>
          <a:endParaRPr lang="ru-RU"/>
        </a:p>
      </dgm:t>
    </dgm:pt>
    <dgm:pt modelId="{52A35AA5-CC4E-4A73-8B23-9B1F77A295CD}" type="pres">
      <dgm:prSet presAssocID="{30B41D96-E496-404A-96E3-F51351D4BB14}" presName="img" presStyleLbl="fgImgPlace1" presStyleIdx="3" presStyleCnt="5"/>
      <dgm:spPr/>
    </dgm:pt>
    <dgm:pt modelId="{224B97C3-DA83-44F0-8131-4BEB6A5D9419}" type="pres">
      <dgm:prSet presAssocID="{30B41D96-E496-404A-96E3-F51351D4BB1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AB436-8B1D-4DFF-8819-38F7D848B314}" type="pres">
      <dgm:prSet presAssocID="{82DB42E6-7B46-4349-8CE2-33B65D78EA31}" presName="spacer" presStyleCnt="0"/>
      <dgm:spPr/>
    </dgm:pt>
    <dgm:pt modelId="{2731CD7D-63D6-4F23-AC1D-D9F9E60D6201}" type="pres">
      <dgm:prSet presAssocID="{E548B14F-E97C-435B-A48A-E9255D271862}" presName="comp" presStyleCnt="0"/>
      <dgm:spPr/>
    </dgm:pt>
    <dgm:pt modelId="{B1B6A0D9-CE37-4BA7-BC7D-5AE83471A5DC}" type="pres">
      <dgm:prSet presAssocID="{E548B14F-E97C-435B-A48A-E9255D271862}" presName="box" presStyleLbl="node1" presStyleIdx="4" presStyleCnt="5"/>
      <dgm:spPr/>
      <dgm:t>
        <a:bodyPr/>
        <a:lstStyle/>
        <a:p>
          <a:endParaRPr lang="ru-RU"/>
        </a:p>
      </dgm:t>
    </dgm:pt>
    <dgm:pt modelId="{F00E2F9D-84DC-45A0-87BB-6F1A6E5307B4}" type="pres">
      <dgm:prSet presAssocID="{E548B14F-E97C-435B-A48A-E9255D271862}" presName="img" presStyleLbl="fgImgPlace1" presStyleIdx="4" presStyleCnt="5"/>
      <dgm:spPr/>
    </dgm:pt>
    <dgm:pt modelId="{FF374A35-42B0-485A-A8C8-631F041CEF4C}" type="pres">
      <dgm:prSet presAssocID="{E548B14F-E97C-435B-A48A-E9255D27186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25C79-5448-427A-896C-82CFDACF560D}" type="presOf" srcId="{25FC5722-30E5-4C22-9C31-E09113543335}" destId="{ADDDE92D-38C4-46C4-B717-B3C5296EC385}" srcOrd="1" destOrd="0" presId="urn:microsoft.com/office/officeart/2005/8/layout/vList4#3"/>
    <dgm:cxn modelId="{70033A77-C11F-48FA-810B-A65515360B0C}" type="presOf" srcId="{25FC5722-30E5-4C22-9C31-E09113543335}" destId="{8BAA74E6-BBEB-4CF3-8A2E-FBCC12D82903}" srcOrd="0" destOrd="0" presId="urn:microsoft.com/office/officeart/2005/8/layout/vList4#3"/>
    <dgm:cxn modelId="{249DCB94-CDB5-40F8-BFA8-00174CA20F5C}" type="presOf" srcId="{30B41D96-E496-404A-96E3-F51351D4BB14}" destId="{224B97C3-DA83-44F0-8131-4BEB6A5D9419}" srcOrd="1" destOrd="0" presId="urn:microsoft.com/office/officeart/2005/8/layout/vList4#3"/>
    <dgm:cxn modelId="{104ACD8C-5F4C-412B-9F1B-EBC67CA541CC}" type="presOf" srcId="{1513D2CA-1622-4D31-8182-91D990A9D725}" destId="{F4A78C94-9719-4FA2-B0EB-00BEF851089E}" srcOrd="0" destOrd="0" presId="urn:microsoft.com/office/officeart/2005/8/layout/vList4#3"/>
    <dgm:cxn modelId="{1BED5BB4-9081-4BD3-B1C7-1E005D600D08}" srcId="{2B82BC9E-82A8-4B3C-8373-0951DC7FBB75}" destId="{30B41D96-E496-404A-96E3-F51351D4BB14}" srcOrd="3" destOrd="0" parTransId="{0374A675-24A5-470A-B781-4C0BF8BF873B}" sibTransId="{82DB42E6-7B46-4349-8CE2-33B65D78EA31}"/>
    <dgm:cxn modelId="{733C54E0-AAB1-479F-A6E5-BD01904C5474}" type="presOf" srcId="{E548B14F-E97C-435B-A48A-E9255D271862}" destId="{B1B6A0D9-CE37-4BA7-BC7D-5AE83471A5DC}" srcOrd="0" destOrd="0" presId="urn:microsoft.com/office/officeart/2005/8/layout/vList4#3"/>
    <dgm:cxn modelId="{372E6D08-E2CE-4DCC-9FC1-F323C5674344}" srcId="{2B82BC9E-82A8-4B3C-8373-0951DC7FBB75}" destId="{C4469030-6C42-419E-ACF8-04DE07D11C45}" srcOrd="1" destOrd="0" parTransId="{E3E2D677-6AF3-49E7-8827-61DF887EA173}" sibTransId="{23D3FC46-43FF-431C-8845-025744AB0753}"/>
    <dgm:cxn modelId="{F15C11CA-4E6F-4C05-A20F-60CA9336B384}" srcId="{2B82BC9E-82A8-4B3C-8373-0951DC7FBB75}" destId="{25FC5722-30E5-4C22-9C31-E09113543335}" srcOrd="0" destOrd="0" parTransId="{C68AF51C-E942-4C8F-9D7D-23A73FD13B86}" sibTransId="{5407CCDE-5E5B-42FD-B96C-2D9DC58B31ED}"/>
    <dgm:cxn modelId="{26983675-3A8E-4F41-B5C8-48C75D375FE5}" type="presOf" srcId="{30B41D96-E496-404A-96E3-F51351D4BB14}" destId="{3BD7764B-4C7E-4E63-9F6C-DEF275CF9628}" srcOrd="0" destOrd="0" presId="urn:microsoft.com/office/officeart/2005/8/layout/vList4#3"/>
    <dgm:cxn modelId="{A9F56D15-FF33-4CEB-A818-A590B0802195}" type="presOf" srcId="{C4469030-6C42-419E-ACF8-04DE07D11C45}" destId="{63335454-DE77-4C09-BF3F-B937C33440EE}" srcOrd="1" destOrd="0" presId="urn:microsoft.com/office/officeart/2005/8/layout/vList4#3"/>
    <dgm:cxn modelId="{61FF7910-3599-4D6F-B63A-A294C0FEF26E}" type="presOf" srcId="{1513D2CA-1622-4D31-8182-91D990A9D725}" destId="{08F3FB47-360F-448F-9C4D-BD71A0AB7694}" srcOrd="1" destOrd="0" presId="urn:microsoft.com/office/officeart/2005/8/layout/vList4#3"/>
    <dgm:cxn modelId="{4270D480-2B44-44AE-AC3A-67CFA2FCB961}" srcId="{2B82BC9E-82A8-4B3C-8373-0951DC7FBB75}" destId="{E548B14F-E97C-435B-A48A-E9255D271862}" srcOrd="4" destOrd="0" parTransId="{C0A142D6-6930-4B88-917B-18A4D241F4CC}" sibTransId="{BF23FFA4-33A8-406E-8160-16EB47EBD020}"/>
    <dgm:cxn modelId="{25F4644B-09D3-449B-ACFF-762897B82DF0}" type="presOf" srcId="{C4469030-6C42-419E-ACF8-04DE07D11C45}" destId="{1C4A1139-9DA8-4BBE-8155-D2B7C32E3B33}" srcOrd="0" destOrd="0" presId="urn:microsoft.com/office/officeart/2005/8/layout/vList4#3"/>
    <dgm:cxn modelId="{E1539107-2C29-418D-B560-87C3213BB4C1}" type="presOf" srcId="{2B82BC9E-82A8-4B3C-8373-0951DC7FBB75}" destId="{442377AD-325A-48F9-B70F-BC3074F10474}" srcOrd="0" destOrd="0" presId="urn:microsoft.com/office/officeart/2005/8/layout/vList4#3"/>
    <dgm:cxn modelId="{8BDDF786-E43F-4CEB-8581-07C11A685F80}" srcId="{2B82BC9E-82A8-4B3C-8373-0951DC7FBB75}" destId="{1513D2CA-1622-4D31-8182-91D990A9D725}" srcOrd="2" destOrd="0" parTransId="{DA205DD3-9B0E-429E-A2D1-4495805B80C0}" sibTransId="{7FE556C5-37DF-425D-9219-B5F6BC8F341A}"/>
    <dgm:cxn modelId="{16C2376F-FBD7-4C6A-BA2F-D498E7A3FECC}" type="presOf" srcId="{E548B14F-E97C-435B-A48A-E9255D271862}" destId="{FF374A35-42B0-485A-A8C8-631F041CEF4C}" srcOrd="1" destOrd="0" presId="urn:microsoft.com/office/officeart/2005/8/layout/vList4#3"/>
    <dgm:cxn modelId="{06721552-1531-4815-BAB8-8EE16C4357FA}" type="presParOf" srcId="{442377AD-325A-48F9-B70F-BC3074F10474}" destId="{93CBE3C0-B848-42AB-A210-32B8594F6506}" srcOrd="0" destOrd="0" presId="urn:microsoft.com/office/officeart/2005/8/layout/vList4#3"/>
    <dgm:cxn modelId="{21B17E3D-6430-42A5-A27B-322FA817CFCD}" type="presParOf" srcId="{93CBE3C0-B848-42AB-A210-32B8594F6506}" destId="{8BAA74E6-BBEB-4CF3-8A2E-FBCC12D82903}" srcOrd="0" destOrd="0" presId="urn:microsoft.com/office/officeart/2005/8/layout/vList4#3"/>
    <dgm:cxn modelId="{271E75C4-FD22-4D04-848E-6F2999C34E66}" type="presParOf" srcId="{93CBE3C0-B848-42AB-A210-32B8594F6506}" destId="{95DE5297-51B3-46EB-9C89-5DFC18D5BF13}" srcOrd="1" destOrd="0" presId="urn:microsoft.com/office/officeart/2005/8/layout/vList4#3"/>
    <dgm:cxn modelId="{DCF518DC-2FC6-43D2-9167-4E2920A2D91A}" type="presParOf" srcId="{93CBE3C0-B848-42AB-A210-32B8594F6506}" destId="{ADDDE92D-38C4-46C4-B717-B3C5296EC385}" srcOrd="2" destOrd="0" presId="urn:microsoft.com/office/officeart/2005/8/layout/vList4#3"/>
    <dgm:cxn modelId="{9075D855-DE46-4BBF-89ED-839B4AB429A4}" type="presParOf" srcId="{442377AD-325A-48F9-B70F-BC3074F10474}" destId="{4F456FFA-8FC0-44EF-B1C7-4B63618B6C78}" srcOrd="1" destOrd="0" presId="urn:microsoft.com/office/officeart/2005/8/layout/vList4#3"/>
    <dgm:cxn modelId="{74FE0271-14B2-4D20-8F78-5B6EEA85FD06}" type="presParOf" srcId="{442377AD-325A-48F9-B70F-BC3074F10474}" destId="{2258F28A-D1FA-4E5F-97DF-72807A87D3CD}" srcOrd="2" destOrd="0" presId="urn:microsoft.com/office/officeart/2005/8/layout/vList4#3"/>
    <dgm:cxn modelId="{5941330A-2F9D-40B6-9528-4256E6B7B40F}" type="presParOf" srcId="{2258F28A-D1FA-4E5F-97DF-72807A87D3CD}" destId="{1C4A1139-9DA8-4BBE-8155-D2B7C32E3B33}" srcOrd="0" destOrd="0" presId="urn:microsoft.com/office/officeart/2005/8/layout/vList4#3"/>
    <dgm:cxn modelId="{E51421CB-B168-440F-88D1-A6419ABB956F}" type="presParOf" srcId="{2258F28A-D1FA-4E5F-97DF-72807A87D3CD}" destId="{15E21602-F9AE-45C5-BDB7-FB7D3AC5FF12}" srcOrd="1" destOrd="0" presId="urn:microsoft.com/office/officeart/2005/8/layout/vList4#3"/>
    <dgm:cxn modelId="{1346EF11-05B9-465C-96DE-D204802D3F20}" type="presParOf" srcId="{2258F28A-D1FA-4E5F-97DF-72807A87D3CD}" destId="{63335454-DE77-4C09-BF3F-B937C33440EE}" srcOrd="2" destOrd="0" presId="urn:microsoft.com/office/officeart/2005/8/layout/vList4#3"/>
    <dgm:cxn modelId="{CCA53251-EAED-408F-9620-BEAC531D1C2B}" type="presParOf" srcId="{442377AD-325A-48F9-B70F-BC3074F10474}" destId="{B214259B-8F86-4FBF-8814-47E0111E3027}" srcOrd="3" destOrd="0" presId="urn:microsoft.com/office/officeart/2005/8/layout/vList4#3"/>
    <dgm:cxn modelId="{07B482D3-B407-4592-A9F2-2A5F2A4E701E}" type="presParOf" srcId="{442377AD-325A-48F9-B70F-BC3074F10474}" destId="{224579AA-F7B1-45E5-AE7E-23ECD1A0EC08}" srcOrd="4" destOrd="0" presId="urn:microsoft.com/office/officeart/2005/8/layout/vList4#3"/>
    <dgm:cxn modelId="{95C83025-E7C0-40AD-9495-1BE990266D5A}" type="presParOf" srcId="{224579AA-F7B1-45E5-AE7E-23ECD1A0EC08}" destId="{F4A78C94-9719-4FA2-B0EB-00BEF851089E}" srcOrd="0" destOrd="0" presId="urn:microsoft.com/office/officeart/2005/8/layout/vList4#3"/>
    <dgm:cxn modelId="{C66D576C-009D-428B-B6E1-041F626FCFA1}" type="presParOf" srcId="{224579AA-F7B1-45E5-AE7E-23ECD1A0EC08}" destId="{1D635E9A-604C-4427-AC5A-22C4813C137F}" srcOrd="1" destOrd="0" presId="urn:microsoft.com/office/officeart/2005/8/layout/vList4#3"/>
    <dgm:cxn modelId="{6F91A548-1C7B-4D8C-942A-B651916B5250}" type="presParOf" srcId="{224579AA-F7B1-45E5-AE7E-23ECD1A0EC08}" destId="{08F3FB47-360F-448F-9C4D-BD71A0AB7694}" srcOrd="2" destOrd="0" presId="urn:microsoft.com/office/officeart/2005/8/layout/vList4#3"/>
    <dgm:cxn modelId="{93737B68-AE63-4C7A-A1FD-821938EAD95B}" type="presParOf" srcId="{442377AD-325A-48F9-B70F-BC3074F10474}" destId="{1516228C-C6B3-48F2-AA8B-1837E56BDCFF}" srcOrd="5" destOrd="0" presId="urn:microsoft.com/office/officeart/2005/8/layout/vList4#3"/>
    <dgm:cxn modelId="{06CE2E55-BE32-4A43-8486-55DC398F44CF}" type="presParOf" srcId="{442377AD-325A-48F9-B70F-BC3074F10474}" destId="{F56BC4D1-0A4E-440A-9DCB-58E7477C8418}" srcOrd="6" destOrd="0" presId="urn:microsoft.com/office/officeart/2005/8/layout/vList4#3"/>
    <dgm:cxn modelId="{F542B9CA-839E-4832-A3D5-8B4630331F5B}" type="presParOf" srcId="{F56BC4D1-0A4E-440A-9DCB-58E7477C8418}" destId="{3BD7764B-4C7E-4E63-9F6C-DEF275CF9628}" srcOrd="0" destOrd="0" presId="urn:microsoft.com/office/officeart/2005/8/layout/vList4#3"/>
    <dgm:cxn modelId="{E940FB00-17AD-435E-B60D-B1C854E0593C}" type="presParOf" srcId="{F56BC4D1-0A4E-440A-9DCB-58E7477C8418}" destId="{52A35AA5-CC4E-4A73-8B23-9B1F77A295CD}" srcOrd="1" destOrd="0" presId="urn:microsoft.com/office/officeart/2005/8/layout/vList4#3"/>
    <dgm:cxn modelId="{1354E623-B1DC-4752-A47B-497CE1458A0C}" type="presParOf" srcId="{F56BC4D1-0A4E-440A-9DCB-58E7477C8418}" destId="{224B97C3-DA83-44F0-8131-4BEB6A5D9419}" srcOrd="2" destOrd="0" presId="urn:microsoft.com/office/officeart/2005/8/layout/vList4#3"/>
    <dgm:cxn modelId="{D136E96A-A182-4664-9B46-E803057BA17F}" type="presParOf" srcId="{442377AD-325A-48F9-B70F-BC3074F10474}" destId="{522AB436-8B1D-4DFF-8819-38F7D848B314}" srcOrd="7" destOrd="0" presId="urn:microsoft.com/office/officeart/2005/8/layout/vList4#3"/>
    <dgm:cxn modelId="{14D83984-A805-4DD3-89F9-6AB25317C012}" type="presParOf" srcId="{442377AD-325A-48F9-B70F-BC3074F10474}" destId="{2731CD7D-63D6-4F23-AC1D-D9F9E60D6201}" srcOrd="8" destOrd="0" presId="urn:microsoft.com/office/officeart/2005/8/layout/vList4#3"/>
    <dgm:cxn modelId="{2A5FDB44-232E-4400-9706-C7D8003E5BD7}" type="presParOf" srcId="{2731CD7D-63D6-4F23-AC1D-D9F9E60D6201}" destId="{B1B6A0D9-CE37-4BA7-BC7D-5AE83471A5DC}" srcOrd="0" destOrd="0" presId="urn:microsoft.com/office/officeart/2005/8/layout/vList4#3"/>
    <dgm:cxn modelId="{C6A5756D-85AD-4FEF-94ED-CD338C14407C}" type="presParOf" srcId="{2731CD7D-63D6-4F23-AC1D-D9F9E60D6201}" destId="{F00E2F9D-84DC-45A0-87BB-6F1A6E5307B4}" srcOrd="1" destOrd="0" presId="urn:microsoft.com/office/officeart/2005/8/layout/vList4#3"/>
    <dgm:cxn modelId="{1F9BDF83-1119-4EA4-A2CA-950C55AD7DBD}" type="presParOf" srcId="{2731CD7D-63D6-4F23-AC1D-D9F9E60D6201}" destId="{FF374A35-42B0-485A-A8C8-631F041CEF4C}" srcOrd="2" destOrd="0" presId="urn:microsoft.com/office/officeart/2005/8/layout/vList4#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4A80-6D3E-4D9C-967B-B82D8F8D2C22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6BE9E-EB22-4664-9517-774DCD015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BE9E-EB22-4664-9517-774DCD0155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6BE9E-EB22-4664-9517-774DCD01553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4536B9-1F78-4CF7-AD42-7115CA1FC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F7F463-4FB0-4786-A641-47DA543D4BE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C408FC-2F30-41E9-B6BA-6D766835D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&#1056;&#1072;&#1073;&#1086;&#1095;&#1080;&#1081;%20&#1089;&#1090;&#1086;&#1083;\&#1056;&#1072;&#1089;&#1090;%20&#1080;%20&#1078;&#1080;&#1074;%20&#1084;&#1080;&#1088;\&#1058;&#1080;&#1090;&#1091;&#1083;&#1100;&#1085;&#1099;&#1081;_&#1056;&#1072;&#1089;&#1090;&#1080;&#1090;&#1077;&#1083;&#1100;&#1085;&#1086;&#1089;&#1090;&#1100;%20&#1080;%20&#1078;&#1080;&#1074;&#1086;&#1090;&#1085;&#1099;&#1077;.pptx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429684" cy="4643470"/>
          </a:xfr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Широка страна моя родная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5" name="Picture 9" descr="смеш лес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315373" y="2362200"/>
            <a:ext cx="2815966" cy="1785938"/>
          </a:xfrm>
          <a:noFill/>
        </p:spPr>
      </p:pic>
      <p:sp>
        <p:nvSpPr>
          <p:cNvPr id="15363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756150" y="2362200"/>
            <a:ext cx="3775075" cy="1801813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15364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838200" y="4284663"/>
            <a:ext cx="3775075" cy="1801812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pic>
        <p:nvPicPr>
          <p:cNvPr id="15366" name="Picture 10" descr="смеш лес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8437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D9QFNCA2X21CFCA7TG5W9CAJGB0WRCAUO6EFCCANUBNS9CAAYPSP4CAZFSD9RCA1BXNRTCASE53OPCA7TD1ZHCASDWE3BCAQ8HAQXCAX4X8ACCA9T6XPZCA0N9ZIKCA73SJQCCAO2K4W2CAR9SF6SCAGK6B9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76300"/>
            <a:ext cx="72453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1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пустыня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260350"/>
            <a:ext cx="88741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51520" y="116632"/>
            <a:ext cx="8640960" cy="6480720"/>
          </a:xfrm>
          <a:prstGeom prst="roundRect">
            <a:avLst>
              <a:gd name="adj" fmla="val 658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13948" y="328498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550223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807243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назад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47664" y="6082263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67744" y="5218167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67544" y="548680"/>
            <a:ext cx="8344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 </a:t>
            </a:r>
            <a:r>
              <a:rPr lang="ru-RU" dirty="0" smtClean="0"/>
              <a:t>1.Определите, какие представители растительного и животного мира </a:t>
            </a:r>
          </a:p>
          <a:p>
            <a:r>
              <a:rPr lang="ru-RU" dirty="0" smtClean="0"/>
              <a:t>образуют природные сообщества и как это связано с климатическими условиями. </a:t>
            </a:r>
          </a:p>
          <a:p>
            <a:r>
              <a:rPr lang="ru-RU" dirty="0" smtClean="0"/>
              <a:t>Заполните таблицу.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142976" y="1428736"/>
          <a:ext cx="6984776" cy="35283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70567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Климатические условия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b="0" dirty="0" smtClean="0"/>
                        <a:t>Типичные представители органического мира</a:t>
                      </a:r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травоядные   животные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хищники</a:t>
                      </a:r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 тепла, много влаги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Достаточно тепла и влаги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 тепла и мало влаги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115616" y="5157192"/>
            <a:ext cx="7256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Растения:   ягель, дуб , полынь</a:t>
            </a:r>
          </a:p>
          <a:p>
            <a:r>
              <a:rPr lang="ru-RU" dirty="0" smtClean="0"/>
              <a:t>Животные : северный олень, кабан, мелкие грызуны</a:t>
            </a:r>
          </a:p>
          <a:p>
            <a:r>
              <a:rPr lang="ru-RU" dirty="0" smtClean="0"/>
              <a:t>Хищники: полярный волк, рысь, крупная ящерица. Дополните  таблицу </a:t>
            </a:r>
          </a:p>
          <a:p>
            <a:r>
              <a:rPr lang="ru-RU" dirty="0" smtClean="0"/>
              <a:t>собственными примерами.</a:t>
            </a:r>
            <a:endParaRPr lang="ru-RU" dirty="0"/>
          </a:p>
        </p:txBody>
      </p:sp>
      <p:sp>
        <p:nvSpPr>
          <p:cNvPr id="34" name="Скругленный прямоугольник 33">
            <a:hlinkClick r:id="" action="ppaction://hlinkshowjump?jump=endshow"/>
          </p:cNvPr>
          <p:cNvSpPr/>
          <p:nvPr/>
        </p:nvSpPr>
        <p:spPr>
          <a:xfrm>
            <a:off x="3995936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проверка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nextslide"/>
          </p:cNvPr>
          <p:cNvSpPr/>
          <p:nvPr/>
        </p:nvSpPr>
        <p:spPr>
          <a:xfrm>
            <a:off x="3995936" y="6309320"/>
            <a:ext cx="1080120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11760" y="188640"/>
            <a:ext cx="4785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Растительность и животный мир.  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88640"/>
            <a:ext cx="8640960" cy="6480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260648"/>
            <a:ext cx="4785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Растительность и животный мир.  </a:t>
            </a:r>
          </a:p>
          <a:p>
            <a:pPr lvl="0"/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692696"/>
            <a:ext cx="8396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Задание 1.Определите, какие представители растительного и животного мира </a:t>
            </a:r>
          </a:p>
          <a:p>
            <a:r>
              <a:rPr lang="ru-RU" dirty="0" smtClean="0"/>
              <a:t>образуют природные сообщества и как это связано с  климатическими условиями. </a:t>
            </a:r>
          </a:p>
          <a:p>
            <a:r>
              <a:rPr lang="ru-RU" dirty="0" smtClean="0"/>
              <a:t>Заполните таблицу.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99592" y="1556792"/>
          <a:ext cx="6984776" cy="35283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70567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Климатические условия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b="0" dirty="0" smtClean="0"/>
                        <a:t>Типичные представители органического мира</a:t>
                      </a:r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травоядные   животные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хищники</a:t>
                      </a:r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 тепла, много влаги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ягель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северный олень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полярный волк</a:t>
                      </a:r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Достаточно тепла и влаги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кабан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рысь</a:t>
                      </a:r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 тепла и мало влаги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полынь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мелкие грызуны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крупная ящерица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hlinkshowjump?jump=firstslide"/>
          </p:cNvPr>
          <p:cNvSpPr/>
          <p:nvPr/>
        </p:nvSpPr>
        <p:spPr>
          <a:xfrm>
            <a:off x="7956376" y="6309320"/>
            <a:ext cx="1043608" cy="288032"/>
          </a:xfrm>
          <a:prstGeom prst="round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firstslide"/>
          </p:cNvPr>
          <p:cNvSpPr/>
          <p:nvPr/>
        </p:nvSpPr>
        <p:spPr>
          <a:xfrm>
            <a:off x="7740352" y="6381328"/>
            <a:ext cx="1043608" cy="288032"/>
          </a:xfrm>
          <a:prstGeom prst="round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" action="ppaction://hlinkshowjump?jump=nextslide"/>
          </p:cNvPr>
          <p:cNvSpPr/>
          <p:nvPr/>
        </p:nvSpPr>
        <p:spPr>
          <a:xfrm>
            <a:off x="807243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далее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hlinkshowjump?jump=firstslide"/>
          </p:cNvPr>
          <p:cNvSpPr/>
          <p:nvPr/>
        </p:nvSpPr>
        <p:spPr>
          <a:xfrm>
            <a:off x="6804248" y="6309320"/>
            <a:ext cx="1080120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51520" y="116632"/>
            <a:ext cx="8640960" cy="6480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948" y="328498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550223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hlinkshowjump?jump=firstslide"/>
          </p:cNvPr>
          <p:cNvSpPr/>
          <p:nvPr/>
        </p:nvSpPr>
        <p:spPr>
          <a:xfrm>
            <a:off x="7092280" y="6309320"/>
            <a:ext cx="1043608" cy="288032"/>
          </a:xfrm>
          <a:prstGeom prst="roundRect">
            <a:avLst/>
          </a:prstGeom>
          <a:solidFill>
            <a:schemeClr val="accent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67744" y="5218167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260648"/>
            <a:ext cx="606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Растительность и животный мир. Задание 2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83568" y="692696"/>
            <a:ext cx="812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Определите, какие  приспособления характерны растениям и животным разных</a:t>
            </a:r>
          </a:p>
          <a:p>
            <a:r>
              <a:rPr lang="ru-RU" dirty="0" smtClean="0"/>
              <a:t>природных зон.  Заполните таблицу.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51522" y="1484784"/>
          <a:ext cx="8640956" cy="45600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5101"/>
                <a:gridCol w="873609"/>
                <a:gridCol w="1000132"/>
                <a:gridCol w="650424"/>
                <a:gridCol w="873615"/>
                <a:gridCol w="873615"/>
                <a:gridCol w="873615"/>
                <a:gridCol w="873615"/>
                <a:gridCol w="873615"/>
                <a:gridCol w="873615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Природная зона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 </a:t>
                      </a:r>
                      <a:r>
                        <a:rPr lang="ru-RU" dirty="0" smtClean="0"/>
                        <a:t>Приспособления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10881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неглубокие корни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глубокие корни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низкорослость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сбрасыв. </a:t>
                      </a:r>
                      <a:r>
                        <a:rPr lang="ru-RU" dirty="0" smtClean="0"/>
                        <a:t>листьев 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плотная</a:t>
                      </a:r>
                      <a:r>
                        <a:rPr lang="ru-RU" baseline="0" dirty="0" smtClean="0"/>
                        <a:t> дернина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колючки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тёплый </a:t>
                      </a:r>
                      <a:r>
                        <a:rPr lang="ru-RU" dirty="0" smtClean="0"/>
                        <a:t>мех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жировая прослойка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ночной образ жизни</a:t>
                      </a:r>
                      <a:endParaRPr lang="ru-RU" dirty="0"/>
                    </a:p>
                  </a:txBody>
                  <a:tcPr vert="vert270"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 тундра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 тайга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 степь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79512" y="5589240"/>
            <a:ext cx="103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пустыня</a:t>
            </a:r>
            <a:endParaRPr lang="ru-RU" dirty="0"/>
          </a:p>
        </p:txBody>
      </p:sp>
      <p:sp>
        <p:nvSpPr>
          <p:cNvPr id="34" name="Скругленный прямоугольник 33">
            <a:hlinkClick r:id="" action="ppaction://hlinkshowjump?jump=endshow"/>
          </p:cNvPr>
          <p:cNvSpPr/>
          <p:nvPr/>
        </p:nvSpPr>
        <p:spPr>
          <a:xfrm>
            <a:off x="7740352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проверка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hlinkshowjump?jump=nextslide"/>
          </p:cNvPr>
          <p:cNvSpPr/>
          <p:nvPr/>
        </p:nvSpPr>
        <p:spPr>
          <a:xfrm>
            <a:off x="7740352" y="6309320"/>
            <a:ext cx="1080120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948" y="328498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550223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8072430" y="6381328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назад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47664" y="6082263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67744" y="5218167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260648"/>
            <a:ext cx="606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Растительность и животный мир. Задание 2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83568" y="692696"/>
            <a:ext cx="812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Определите, какие  приспособления характерны растениям и животным разных</a:t>
            </a:r>
          </a:p>
          <a:p>
            <a:r>
              <a:rPr lang="ru-RU" dirty="0" smtClean="0"/>
              <a:t> </a:t>
            </a:r>
            <a:r>
              <a:rPr lang="ru-RU" smtClean="0"/>
              <a:t>климатических условий.  </a:t>
            </a:r>
            <a:r>
              <a:rPr lang="ru-RU" dirty="0" smtClean="0"/>
              <a:t>Заполните таблицу.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51522" y="1484784"/>
          <a:ext cx="8640956" cy="45600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5101"/>
                <a:gridCol w="790956"/>
                <a:gridCol w="859594"/>
                <a:gridCol w="873615"/>
                <a:gridCol w="873615"/>
                <a:gridCol w="873615"/>
                <a:gridCol w="873615"/>
                <a:gridCol w="873615"/>
                <a:gridCol w="873615"/>
                <a:gridCol w="873615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Природная зона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 </a:t>
                      </a:r>
                      <a:r>
                        <a:rPr lang="ru-RU" dirty="0" smtClean="0"/>
                        <a:t>Приспособления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10881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неглубокие корни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глубокие корни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низкорослость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сбрасыв. </a:t>
                      </a:r>
                      <a:r>
                        <a:rPr lang="ru-RU" dirty="0" smtClean="0"/>
                        <a:t>листьев  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плотная</a:t>
                      </a:r>
                      <a:r>
                        <a:rPr lang="ru-RU" baseline="0" dirty="0" smtClean="0"/>
                        <a:t> дернина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колючки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тёплый </a:t>
                      </a:r>
                      <a:r>
                        <a:rPr lang="ru-RU" dirty="0" smtClean="0"/>
                        <a:t>мех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жировая прослойка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ночной образ жизни</a:t>
                      </a:r>
                      <a:endParaRPr lang="ru-RU" dirty="0"/>
                    </a:p>
                  </a:txBody>
                  <a:tcPr vert="vert270"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 тундра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 тайга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r>
                        <a:rPr lang="ru-RU" dirty="0" smtClean="0"/>
                        <a:t> степь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79512" y="5589240"/>
            <a:ext cx="103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пустыня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85720" y="857232"/>
            <a:ext cx="4397378" cy="478634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ru-RU" sz="3000" b="1" dirty="0"/>
              <a:t>Как яблоко на блюдце, </a:t>
            </a:r>
          </a:p>
          <a:p>
            <a:r>
              <a:rPr lang="ru-RU" sz="3000" b="1" dirty="0"/>
              <a:t> У нас земля одна,</a:t>
            </a:r>
          </a:p>
          <a:p>
            <a:r>
              <a:rPr lang="ru-RU" sz="3000" b="1" dirty="0"/>
              <a:t> Не торопитесь, люди, </a:t>
            </a:r>
          </a:p>
          <a:p>
            <a:r>
              <a:rPr lang="ru-RU" sz="3000" b="1" dirty="0"/>
              <a:t> Все выскрести до дна. </a:t>
            </a:r>
          </a:p>
          <a:p>
            <a:r>
              <a:rPr lang="ru-RU" sz="3000" b="1" dirty="0"/>
              <a:t> </a:t>
            </a:r>
          </a:p>
          <a:p>
            <a:r>
              <a:rPr lang="ru-RU" sz="3000" b="1" dirty="0"/>
              <a:t>Не мудрено добраться</a:t>
            </a:r>
          </a:p>
          <a:p>
            <a:r>
              <a:rPr lang="ru-RU" sz="3000" b="1" dirty="0"/>
              <a:t> До скрытых тайников,</a:t>
            </a:r>
          </a:p>
          <a:p>
            <a:r>
              <a:rPr lang="ru-RU" sz="3000" b="1" dirty="0"/>
              <a:t> разграбить все богатства</a:t>
            </a:r>
          </a:p>
          <a:p>
            <a:r>
              <a:rPr lang="ru-RU" sz="3000" b="1" dirty="0"/>
              <a:t> у будущих веков. </a:t>
            </a:r>
          </a:p>
          <a:p>
            <a:r>
              <a:rPr lang="ru-RU" sz="3000" b="1" dirty="0"/>
              <a:t> 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572000" y="857232"/>
            <a:ext cx="4041775" cy="471490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Мы общей жизни зерна, </a:t>
            </a:r>
          </a:p>
          <a:p>
            <a:r>
              <a:rPr lang="ru-RU" sz="2800" b="1" dirty="0" smtClean="0"/>
              <a:t> Одной судьбы родня,</a:t>
            </a:r>
          </a:p>
          <a:p>
            <a:r>
              <a:rPr lang="ru-RU" sz="2800" b="1" dirty="0" smtClean="0"/>
              <a:t> Нам пировать позорно</a:t>
            </a:r>
          </a:p>
          <a:p>
            <a:r>
              <a:rPr lang="ru-RU" sz="2800" b="1" dirty="0" smtClean="0"/>
              <a:t> В счет будущего дня. </a:t>
            </a:r>
          </a:p>
          <a:p>
            <a:r>
              <a:rPr lang="ru-RU" sz="2800" b="1" dirty="0" smtClean="0"/>
              <a:t> </a:t>
            </a:r>
          </a:p>
          <a:p>
            <a:r>
              <a:rPr lang="ru-RU" sz="2800" b="1" dirty="0" smtClean="0"/>
              <a:t>Поймите это, люди,</a:t>
            </a:r>
          </a:p>
          <a:p>
            <a:r>
              <a:rPr lang="ru-RU" sz="2800" b="1" dirty="0" smtClean="0"/>
              <a:t> Как собственный приказ,</a:t>
            </a:r>
          </a:p>
          <a:p>
            <a:r>
              <a:rPr lang="ru-RU" sz="2800" b="1" dirty="0" smtClean="0"/>
              <a:t> Не то земли не будет</a:t>
            </a:r>
          </a:p>
          <a:p>
            <a:r>
              <a:rPr lang="ru-RU" sz="2800" b="1" dirty="0" smtClean="0"/>
              <a:t> И каждого из нас.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13948" y="328498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550223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807243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Назад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47664" y="6082263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67744" y="5218167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51520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</a:t>
            </a:r>
            <a:r>
              <a:rPr lang="ru-RU" dirty="0" smtClean="0"/>
              <a:t>.Составьте «портрет» исчезающего и процветающего вида  животного  </a:t>
            </a:r>
          </a:p>
          <a:p>
            <a:r>
              <a:rPr lang="ru-RU" dirty="0" smtClean="0"/>
              <a:t>и заполните схему  из слов перечисленных ниже таблицы.</a:t>
            </a:r>
            <a:endParaRPr lang="ru-RU" dirty="0"/>
          </a:p>
        </p:txBody>
      </p:sp>
      <p:sp>
        <p:nvSpPr>
          <p:cNvPr id="34" name="Скругленный прямоугольник 33">
            <a:hlinkClick r:id="" action="ppaction://hlinkshowjump?jump=endshow"/>
          </p:cNvPr>
          <p:cNvSpPr/>
          <p:nvPr/>
        </p:nvSpPr>
        <p:spPr>
          <a:xfrm>
            <a:off x="3995936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проверка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hlinkshowjump?jump=nextslide"/>
          </p:cNvPr>
          <p:cNvSpPr/>
          <p:nvPr/>
        </p:nvSpPr>
        <p:spPr>
          <a:xfrm>
            <a:off x="3929058" y="6357958"/>
            <a:ext cx="1080120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826" y="0"/>
            <a:ext cx="91121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Биологические ресурсы. Охрана растительного и животного мира.</a:t>
            </a:r>
          </a:p>
          <a:p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596" y="1214422"/>
          <a:ext cx="8280920" cy="41870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9637"/>
                <a:gridCol w="3330977"/>
                <a:gridCol w="2760306"/>
              </a:tblGrid>
              <a:tr h="485772"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Характерные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«Портрет» исчезающего вида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«Портрет»  процветающего вида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9776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Размеры животного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размножения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присутствию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 для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5720" y="5715016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1.Крупный 2. Хищник 3.Медленная 4.Не выносит 5.Ценное мясо, или мех 6. Живёт вблизи людей 7.Всеядное животное 8.Не имеет хозяйственного значения 9. Мелкий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13948" y="3284984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550223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807243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Назад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47664" y="6082263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67744" y="5218167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51520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</a:t>
            </a:r>
            <a:r>
              <a:rPr lang="ru-RU" dirty="0" smtClean="0"/>
              <a:t>.Составьте «портрет» исчезающего и процветающего вида  животного  </a:t>
            </a:r>
          </a:p>
          <a:p>
            <a:r>
              <a:rPr lang="ru-RU" dirty="0" smtClean="0"/>
              <a:t>и заполните схему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939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Биологические ресурсы. Охрана растительного и животного мира.</a:t>
            </a:r>
          </a:p>
          <a:p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23528" y="1500174"/>
          <a:ext cx="8280920" cy="422939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9637"/>
                <a:gridCol w="3330977"/>
                <a:gridCol w="2760306"/>
              </a:tblGrid>
              <a:tr h="394954"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Характерные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«Портрет» исчезающего вида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«Портрет»  процветающего вида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9776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Размеры животного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Мелкий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Хищник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Всеядное животное 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размножения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Медленная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Быстрая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присутствию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выносит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Живёт </a:t>
                      </a:r>
                    </a:p>
                    <a:p>
                      <a:r>
                        <a:rPr lang="ru-RU" dirty="0" smtClean="0"/>
                        <a:t>вблизи людей</a:t>
                      </a:r>
                      <a:endParaRPr lang="ru-RU" dirty="0"/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 для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Ценное мясо, или мех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имеет хозяйственного значения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528" y="5229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929354" cy="64294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Рекорды России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85348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Наша страна самая большая в мире!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Наша страна занимает первое место в мире по добыче газа!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В нашей стране находится самое глубокое в мире и красивое  озеро Байкал!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Наша страна имеет самое большое число соседних государств и омывающих её морей!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нашей стране находится полюс  холода  северного полушария!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Наша страна отличается очень большим разнообразием природных ресурсов!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Наша страна богата талантливыми людьми, которые приносят ей славу!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Сделайте вывод: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6892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Наша природа нуждается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 в охране и бережном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отношении к ней.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429132"/>
            <a:ext cx="6415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Предложите пути решения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природоохранных проблем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на сегодняшний день.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rId3" action="ppaction://hlinkpres?slideindex=4&amp;slidetitle=Презентация PowerPoint"/>
          </p:cNvPr>
          <p:cNvSpPr/>
          <p:nvPr/>
        </p:nvSpPr>
        <p:spPr>
          <a:xfrm>
            <a:off x="251520" y="63093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290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857224" y="1071546"/>
          <a:ext cx="785818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59632" y="1052736"/>
            <a:ext cx="914400" cy="8572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132856"/>
            <a:ext cx="771524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140968"/>
            <a:ext cx="785818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4149080"/>
            <a:ext cx="714380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4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5085184"/>
            <a:ext cx="1080120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260648"/>
            <a:ext cx="8159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Вопросы.  Биологические ресурсы. Охрана растительного и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животного мира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00298" y="928670"/>
            <a:ext cx="6192688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Растительность создала современную   атмосферу и  поддерживает её газовый состав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2000240"/>
            <a:ext cx="619268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Способствуют разложению органического вещества и участвуют в снабжении почвы азотом;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00298" y="3000372"/>
            <a:ext cx="619268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Уничтожение хищных птиц приводит к резкому возрастанию численности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мышей - полёвок , которым для питания нужно зерно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3929066"/>
            <a:ext cx="6192688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Живые организмы, которые используются или могут использоваться человеком, образуют биологические ресурсы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71736" y="4929198"/>
            <a:ext cx="619268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После осенней линьки, зимний мех имеет густой подпушь и отличается более высоким качеством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357158" y="62865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</p:cNvPr>
          <p:cNvSpPr/>
          <p:nvPr/>
        </p:nvSpPr>
        <p:spPr>
          <a:xfrm>
            <a:off x="7786710" y="62865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Ответы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0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57166"/>
            <a:ext cx="7858180" cy="76244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Большее число видов характерно для животных, растений или грибов: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857364"/>
            <a:ext cx="7858180" cy="100013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В России по числу видов позвоночных животных преобладают: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714752"/>
            <a:ext cx="784887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107504" y="428604"/>
            <a:ext cx="678282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14422"/>
            <a:ext cx="7858180" cy="5715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0" y="2000240"/>
            <a:ext cx="642910" cy="571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4714884"/>
            <a:ext cx="784887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0" y="4429132"/>
            <a:ext cx="714348" cy="64294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5500702"/>
            <a:ext cx="685804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214422"/>
            <a:ext cx="9929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) для животных;      б ) растений;      в ) грибов;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2857496"/>
            <a:ext cx="7929618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) млекопитающие;</a:t>
            </a:r>
            <a:r>
              <a:rPr lang="ru-RU" sz="2800" b="1" dirty="0" smtClean="0"/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 ) птицы;</a:t>
            </a:r>
            <a:r>
              <a:rPr lang="ru-RU" sz="2800" b="1" dirty="0" smtClean="0"/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) пресмыкающиеся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г) рыбы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85786" y="3857628"/>
            <a:ext cx="8036174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видовой состав органического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мира конкретной территории определяющее влияние оказывают: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5143512"/>
            <a:ext cx="8215370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 ) рельеф; б ) климат; в )внутренние воды;</a:t>
            </a:r>
            <a:r>
              <a:rPr lang="ru-RU" sz="2800" b="1" dirty="0" smtClean="0">
                <a:latin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г)особенности почвы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  </a:t>
            </a:r>
            <a:r>
              <a:rPr lang="ru-RU" sz="28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всё выше перечисленное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0"/>
            <a:ext cx="71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7786742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Наилучшим образом к недостатку влаги приспособлено растение, у которого: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857364"/>
            <a:ext cx="7786742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 ) большие листья и длинные корни;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 )большие листья и  короткие корни;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в) маленькие листья и длинные корни;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г) маленькие листья и короткие корни;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928670"/>
            <a:ext cx="928630" cy="7143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929066"/>
            <a:ext cx="7715304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Растительноядные животные отсутствуют в природном сообществе: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929198"/>
            <a:ext cx="7715304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 ) тундр; б ) арктических пустынь; в)хвойных лесов ; г) степей.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0" y="4000504"/>
            <a:ext cx="928662" cy="7143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hlinkshowjump?jump=endshow"/>
          </p:cNvPr>
          <p:cNvSpPr/>
          <p:nvPr/>
        </p:nvSpPr>
        <p:spPr>
          <a:xfrm>
            <a:off x="357158" y="62865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7786710" y="6286520"/>
            <a:ext cx="1071570" cy="28575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назад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0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5003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6672"/>
            <a:ext cx="785818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Большее число видов характерно для животных, растений или грибов: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4"/>
            <a:ext cx="785818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России по числу видов позвоночных животных преобладают: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708920"/>
            <a:ext cx="784887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929066"/>
            <a:ext cx="785818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Наилучшим образом к недостатку влаги приспособлено растение, у которого: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107504" y="548680"/>
            <a:ext cx="571504" cy="4491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908720"/>
            <a:ext cx="785818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107504" y="1556792"/>
            <a:ext cx="571504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2132856"/>
            <a:ext cx="7848872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107504" y="2780928"/>
            <a:ext cx="571504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284984"/>
            <a:ext cx="785818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7504" y="3861048"/>
            <a:ext cx="571504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500570"/>
            <a:ext cx="7858180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5072074"/>
            <a:ext cx="792961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Растительноядные животные отсутствуют в природном сообществе: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5500702"/>
            <a:ext cx="800105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2" name="Овал 21"/>
          <p:cNvSpPr/>
          <p:nvPr/>
        </p:nvSpPr>
        <p:spPr>
          <a:xfrm>
            <a:off x="107504" y="4797152"/>
            <a:ext cx="571504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980728"/>
            <a:ext cx="7442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) для животных;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 ) растений;                     в ) грибов;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55576" y="2204864"/>
            <a:ext cx="6416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) млекопитающие;</a:t>
            </a:r>
            <a:r>
              <a:rPr lang="ru-RU" dirty="0" smtClean="0"/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 )птицы;</a:t>
            </a:r>
            <a:r>
              <a:rPr lang="ru-RU" dirty="0" smtClean="0"/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)пресмыкающиеся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г)рыбы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2708920"/>
            <a:ext cx="8036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видовой состав органического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мира конкретной территории определяющее влияние оказывают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55576" y="3284984"/>
            <a:ext cx="67683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рельеф; б) климат;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в)внутренние воды;  г ) особенности почв;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) всё выше перечисленное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1472" y="4214818"/>
            <a:ext cx="8572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) большие листья и длинные корни; б ) большие листья и  короткие корни;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 маленькие листья и длинные корни;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 маленькие листья и короткие корни;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42910" y="5715016"/>
            <a:ext cx="6455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а ) тундр;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 ) арктических пустынь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в)хвойных лесов ; г) степей.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9912" y="0"/>
            <a:ext cx="71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оценивания: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357430"/>
            <a:ext cx="45445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Нет ошибок – «5»</a:t>
            </a:r>
          </a:p>
          <a:p>
            <a:r>
              <a:rPr lang="ru-RU" sz="4000" dirty="0" smtClean="0"/>
              <a:t>Одна ошибка - «4»</a:t>
            </a:r>
          </a:p>
          <a:p>
            <a:r>
              <a:rPr lang="ru-RU" sz="4000" dirty="0" smtClean="0"/>
              <a:t>2, 3 ошибки – «3»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32" y="2428868"/>
            <a:ext cx="88185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Какие чувства у вас возникали во время урока: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скука, интерес, обида, гордость,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разочарованность, безразличие,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желание знать больше, удовлетворённость….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214414" y="1820939"/>
            <a:ext cx="6286544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приготовить сообщение или презентацию об одном из заповедников России или о каком – </a:t>
            </a:r>
            <a:r>
              <a:rPr lang="ru-RU" sz="3600" dirty="0" err="1" smtClean="0">
                <a:solidFill>
                  <a:srgbClr val="FF0000"/>
                </a:solidFill>
              </a:rPr>
              <a:t>нибудь</a:t>
            </a:r>
            <a:r>
              <a:rPr lang="ru-RU" sz="3600" dirty="0" smtClean="0">
                <a:solidFill>
                  <a:srgbClr val="FF0000"/>
                </a:solidFill>
              </a:rPr>
              <a:t> исчезающем виде животного или растения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928802"/>
            <a:ext cx="7786710" cy="41549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33CC"/>
                </a:solidFill>
              </a:rPr>
              <a:t>«Знания – это только тогда знания, когда они приобретены</a:t>
            </a:r>
          </a:p>
          <a:p>
            <a:r>
              <a:rPr lang="ru-RU" sz="4400" b="1" dirty="0" smtClean="0">
                <a:solidFill>
                  <a:srgbClr val="FF33CC"/>
                </a:solidFill>
              </a:rPr>
              <a:t>усилиями твоего мозга, а не твоей памяти»</a:t>
            </a:r>
          </a:p>
          <a:p>
            <a:r>
              <a:rPr lang="ru-RU" sz="4400" b="1" dirty="0" smtClean="0">
                <a:solidFill>
                  <a:srgbClr val="FF33CC"/>
                </a:solidFill>
              </a:rPr>
              <a:t>                        ( Л.Н. Толстой)</a:t>
            </a:r>
            <a:endParaRPr lang="ru-RU" sz="44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214422"/>
            <a:ext cx="6629400" cy="27003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>…</a:t>
            </a:r>
            <a:r>
              <a:rPr lang="ru-RU" sz="6000" b="1" dirty="0" smtClean="0">
                <a:solidFill>
                  <a:srgbClr val="FF0000"/>
                </a:solidFill>
              </a:rPr>
              <a:t>много в ней лесов, полей и рек</a:t>
            </a:r>
            <a:r>
              <a:rPr lang="ru-RU" sz="6000" dirty="0" smtClean="0">
                <a:solidFill>
                  <a:srgbClr val="FF0000"/>
                </a:solidFill>
              </a:rPr>
              <a:t>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 descr="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7600" y="457200"/>
            <a:ext cx="121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0410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0d811fab1c80f8795151e168f22535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485457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Resize of DSC09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aribou_tun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4581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5" descr="068-tu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VorCuta_info_Prirod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6" name="Picture 4" descr="BK1046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2857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lor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762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15" descr="тайга ви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66800"/>
            <a:ext cx="8229600" cy="5105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312</TotalTime>
  <Words>1196</Words>
  <Application>Microsoft Office PowerPoint</Application>
  <PresentationFormat>Экран (4:3)</PresentationFormat>
  <Paragraphs>285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Начальная</vt:lpstr>
      <vt:lpstr>Широка страна моя родная</vt:lpstr>
      <vt:lpstr>Рекорды России</vt:lpstr>
      <vt:lpstr>…много в ней лесов, полей и рек.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Сделайте вывод:</vt:lpstr>
      <vt:lpstr>Слайд 21</vt:lpstr>
      <vt:lpstr>Слайд 22</vt:lpstr>
      <vt:lpstr>Слайд 23</vt:lpstr>
      <vt:lpstr>Слайд 24</vt:lpstr>
      <vt:lpstr>Критерии оценивания:</vt:lpstr>
      <vt:lpstr>Слайд 26</vt:lpstr>
      <vt:lpstr>Домашнее задание: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 страна моя родная, Много в ней лесов, полей и рек!</dc:title>
  <dc:creator>User</dc:creator>
  <cp:lastModifiedBy>Админ</cp:lastModifiedBy>
  <cp:revision>9</cp:revision>
  <dcterms:created xsi:type="dcterms:W3CDTF">2014-01-30T09:59:44Z</dcterms:created>
  <dcterms:modified xsi:type="dcterms:W3CDTF">2014-05-06T11:09:27Z</dcterms:modified>
</cp:coreProperties>
</file>