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4F5844-2F0A-4661-8975-2A2ADF4F92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24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175351" cy="1793167"/>
          </a:xfrm>
        </p:spPr>
        <p:txBody>
          <a:bodyPr/>
          <a:lstStyle/>
          <a:p>
            <a:r>
              <a:rPr lang="ru-RU" dirty="0" smtClean="0"/>
              <a:t>Кипение</a:t>
            </a:r>
            <a:br>
              <a:rPr lang="ru-RU" dirty="0" smtClean="0"/>
            </a:br>
            <a:r>
              <a:rPr lang="ru-RU" dirty="0" smtClean="0"/>
              <a:t> и конденсация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4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330638" y="23104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649346" y="23151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943824" y="233556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30638" y="2646403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876256" y="33850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52220" y="308475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68244" y="225820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07641" y="236111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660232" y="27039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24328" y="34852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199516" y="32691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84268" y="30087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65904" y="30531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649346" y="329045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92280" y="264036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655518" y="31167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517948" y="281803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812360" y="2768323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524328" y="246531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649346" y="26595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941029" y="26398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77311" y="234698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267345" y="26398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354738" y="298388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649346" y="298475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943824" y="299281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277311" y="2985933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354738" y="329045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55596" y="24184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441689" y="287674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277311" y="3310761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960832" y="330144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757358" y="2258206"/>
            <a:ext cx="0" cy="133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62750" y="2258206"/>
            <a:ext cx="0" cy="133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59632" y="2418420"/>
            <a:ext cx="1368152" cy="36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259632" y="2754415"/>
            <a:ext cx="1368152" cy="13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259632" y="308475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1259632" y="3398466"/>
            <a:ext cx="1368152" cy="20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385323" y="2258206"/>
            <a:ext cx="0" cy="1342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051836" y="2258206"/>
            <a:ext cx="17009" cy="1342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2003" y="1622461"/>
            <a:ext cx="2189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Твёрдое тело</a:t>
            </a:r>
            <a:endParaRPr lang="ru-RU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6236061" y="1616051"/>
            <a:ext cx="1676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Жидкость</a:t>
            </a:r>
            <a:endParaRPr lang="ru-RU" sz="2800" dirty="0"/>
          </a:p>
        </p:txBody>
      </p:sp>
      <p:sp>
        <p:nvSpPr>
          <p:cNvPr id="71" name="Стрелка вправо 70"/>
          <p:cNvSpPr/>
          <p:nvPr/>
        </p:nvSpPr>
        <p:spPr>
          <a:xfrm>
            <a:off x="2773914" y="1546023"/>
            <a:ext cx="3196148" cy="14005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 flipH="1">
            <a:off x="2903732" y="4293095"/>
            <a:ext cx="3312367" cy="17226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3378977" y="980728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кипение</a:t>
            </a:r>
            <a:endParaRPr lang="ru-RU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3211253" y="3701244"/>
            <a:ext cx="2321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конденсация</a:t>
            </a:r>
            <a:endParaRPr lang="ru-RU" sz="2800" dirty="0"/>
          </a:p>
        </p:txBody>
      </p:sp>
      <p:sp>
        <p:nvSpPr>
          <p:cNvPr id="75" name="TextBox 74"/>
          <p:cNvSpPr txBox="1"/>
          <p:nvPr/>
        </p:nvSpPr>
        <p:spPr>
          <a:xfrm>
            <a:off x="3370644" y="1738752"/>
            <a:ext cx="2741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Разрушение</a:t>
            </a:r>
          </a:p>
          <a:p>
            <a:r>
              <a:rPr lang="ru-RU" sz="2400" dirty="0" smtClean="0"/>
              <a:t>кристаллической </a:t>
            </a:r>
          </a:p>
          <a:p>
            <a:r>
              <a:rPr lang="ru-RU" sz="2400" dirty="0" smtClean="0"/>
              <a:t>решётки</a:t>
            </a:r>
            <a:endParaRPr lang="ru-RU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3378977" y="4482137"/>
            <a:ext cx="2741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Восстановление</a:t>
            </a:r>
          </a:p>
          <a:p>
            <a:r>
              <a:rPr lang="ru-RU" sz="2400" dirty="0" smtClean="0"/>
              <a:t> кристаллической</a:t>
            </a:r>
          </a:p>
          <a:p>
            <a:r>
              <a:rPr lang="ru-RU" sz="2400" dirty="0" smtClean="0"/>
              <a:t> решётки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34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3" y="332656"/>
            <a:ext cx="7849120" cy="1143000"/>
          </a:xfrm>
        </p:spPr>
        <p:txBody>
          <a:bodyPr/>
          <a:lstStyle/>
          <a:p>
            <a:pPr algn="ctr"/>
            <a:r>
              <a:rPr lang="ru-RU" sz="3200" dirty="0"/>
              <a:t>Количество теплоты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 плавлении (кристаллизации)</a:t>
            </a:r>
            <a:endParaRPr lang="ru-RU" sz="32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    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12294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07433814"/>
              </p:ext>
            </p:extLst>
          </p:nvPr>
        </p:nvGraphicFramePr>
        <p:xfrm>
          <a:off x="3035300" y="1557338"/>
          <a:ext cx="32305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Формула" r:id="rId3" imgW="507960" imgH="203040" progId="Equation.3">
                  <p:embed/>
                </p:oleObj>
              </mc:Choice>
              <mc:Fallback>
                <p:oleObj name="Формула" r:id="rId3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1557338"/>
                        <a:ext cx="3230563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4514850" y="3365500"/>
          <a:ext cx="1143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Формула" r:id="rId5" imgW="114120" imgH="126720" progId="Equation.3">
                  <p:embed/>
                </p:oleObj>
              </mc:Choice>
              <mc:Fallback>
                <p:oleObj name="Формула" r:id="rId5" imgW="1141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65500"/>
                        <a:ext cx="114300" cy="1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1258888" y="2708275"/>
          <a:ext cx="83185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Формула" r:id="rId7" imgW="152280" imgH="203040" progId="Equation.3">
                  <p:embed/>
                </p:oleObj>
              </mc:Choice>
              <mc:Fallback>
                <p:oleObj name="Формула" r:id="rId7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708275"/>
                        <a:ext cx="831850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258888" y="4724400"/>
          <a:ext cx="7921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Формула" r:id="rId9" imgW="139680" imgH="177480" progId="Equation.3">
                  <p:embed/>
                </p:oleObj>
              </mc:Choice>
              <mc:Fallback>
                <p:oleObj name="Формула" r:id="rId9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724400"/>
                        <a:ext cx="79216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1187450" y="3860800"/>
          <a:ext cx="101917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Формула" r:id="rId11" imgW="164880" imgH="139680" progId="Equation.3">
                  <p:embed/>
                </p:oleObj>
              </mc:Choice>
              <mc:Fallback>
                <p:oleObj name="Формула" r:id="rId11" imgW="1648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860800"/>
                        <a:ext cx="1019175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268538" y="32845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2195513" y="42211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195513" y="51577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771774" y="3141662"/>
            <a:ext cx="36719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/>
              <a:t>количество теплоты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779662" y="3928775"/>
            <a:ext cx="20524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/>
              <a:t>масса тела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700338" y="4724400"/>
            <a:ext cx="60483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dirty="0"/>
              <a:t>удельная теплота плавления, </a:t>
            </a:r>
          </a:p>
          <a:p>
            <a:r>
              <a:rPr lang="ru-RU" sz="2800" dirty="0"/>
              <a:t>т.е. количество теплоты,</a:t>
            </a:r>
          </a:p>
          <a:p>
            <a:r>
              <a:rPr lang="ru-RU" sz="2800" dirty="0"/>
              <a:t> необходимое для того,</a:t>
            </a:r>
          </a:p>
          <a:p>
            <a:r>
              <a:rPr lang="ru-RU" sz="2800" dirty="0"/>
              <a:t> чтобы расплавить 1 кг вещества</a:t>
            </a:r>
          </a:p>
        </p:txBody>
      </p:sp>
    </p:spTree>
    <p:extLst>
      <p:ext uri="{BB962C8B-B14F-4D97-AF65-F5344CB8AC3E}">
        <p14:creationId xmlns:p14="http://schemas.microsoft.com/office/powerpoint/2010/main" val="1342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9481" y="476250"/>
            <a:ext cx="6048375" cy="86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Схематичный график зависимости температуры  тела от времени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                 при нагревании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23850" y="6353175"/>
            <a:ext cx="8352000" cy="0"/>
          </a:xfrm>
          <a:prstGeom prst="line">
            <a:avLst/>
          </a:prstGeom>
          <a:ln w="38100"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 sz="2400">
              <a:ln w="57150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864475" y="6353175"/>
            <a:ext cx="10550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/>
              <a:t>время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1043608" y="620713"/>
            <a:ext cx="0" cy="5976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6983" y="183862"/>
            <a:ext cx="936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/>
              <a:t>t,</a:t>
            </a:r>
            <a:r>
              <a:rPr lang="en-US" sz="3200" b="1" baseline="30000" dirty="0"/>
              <a:t>0</a:t>
            </a:r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1043608" y="4431674"/>
            <a:ext cx="1827386" cy="1157566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2870994" y="4431675"/>
            <a:ext cx="227707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5148064" y="2486987"/>
            <a:ext cx="1655763" cy="1944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1043608" y="4431674"/>
            <a:ext cx="182738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380508" y="4591798"/>
            <a:ext cx="13574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/>
              <a:t>плавление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132808" y="5451544"/>
            <a:ext cx="19918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/>
              <a:t>Нагревание</a:t>
            </a:r>
          </a:p>
          <a:p>
            <a:r>
              <a:rPr lang="ru-RU" sz="2400" dirty="0"/>
              <a:t>твёрдого тела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4250222" y="2628333"/>
            <a:ext cx="17956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/>
              <a:t>Нагревание </a:t>
            </a:r>
          </a:p>
          <a:p>
            <a:r>
              <a:rPr lang="ru-RU" sz="2400" dirty="0"/>
              <a:t>жидкости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2508" y="4001693"/>
            <a:ext cx="1120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/>
              <a:t>t</a:t>
            </a:r>
            <a:r>
              <a:rPr lang="ru-RU" sz="3200" b="1" baseline="-25000" dirty="0" err="1"/>
              <a:t>плав</a:t>
            </a:r>
            <a:endParaRPr lang="ru-RU" sz="3200" b="1" dirty="0"/>
          </a:p>
        </p:txBody>
      </p:sp>
      <p:graphicFrame>
        <p:nvGraphicFramePr>
          <p:cNvPr id="617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923110"/>
              </p:ext>
            </p:extLst>
          </p:nvPr>
        </p:nvGraphicFramePr>
        <p:xfrm>
          <a:off x="3397548" y="3491127"/>
          <a:ext cx="1223962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3" imgW="317160" imgH="228600" progId="Equation.3">
                  <p:embed/>
                </p:oleObj>
              </mc:Choice>
              <mc:Fallback>
                <p:oleObj name="Формула" r:id="rId3" imgW="317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548" y="3491127"/>
                        <a:ext cx="1223962" cy="881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2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17836"/>
              </p:ext>
            </p:extLst>
          </p:nvPr>
        </p:nvGraphicFramePr>
        <p:xfrm>
          <a:off x="6553200" y="2789237"/>
          <a:ext cx="13112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5" imgW="317160" imgH="241200" progId="Equation.3">
                  <p:embed/>
                </p:oleObj>
              </mc:Choice>
              <mc:Fallback>
                <p:oleObj name="Формула" r:id="rId5" imgW="317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789237"/>
                        <a:ext cx="131127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397113"/>
              </p:ext>
            </p:extLst>
          </p:nvPr>
        </p:nvGraphicFramePr>
        <p:xfrm>
          <a:off x="2267744" y="4653442"/>
          <a:ext cx="1332427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Формула" r:id="rId7" imgW="317160" imgH="241200" progId="Equation.3">
                  <p:embed/>
                </p:oleObj>
              </mc:Choice>
              <mc:Fallback>
                <p:oleObj name="Формула" r:id="rId7" imgW="317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653442"/>
                        <a:ext cx="1332427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35920" y="3735527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191100" y="4376354"/>
            <a:ext cx="519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В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156348" y="3043832"/>
            <a:ext cx="1651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Начало</a:t>
            </a:r>
          </a:p>
          <a:p>
            <a:r>
              <a:rPr lang="ru-RU" sz="2400" dirty="0" smtClean="0"/>
              <a:t> плавления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20121" y="4703081"/>
            <a:ext cx="1699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Окончание </a:t>
            </a:r>
          </a:p>
          <a:p>
            <a:r>
              <a:rPr lang="ru-RU" sz="2400" dirty="0" smtClean="0"/>
              <a:t>плавления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766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9481" y="476250"/>
            <a:ext cx="6048375" cy="86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tx2"/>
                </a:solidFill>
              </a:rPr>
              <a:t>Схематичный график зависимости температуры  тела от времени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tx2"/>
                </a:solidFill>
              </a:rPr>
              <a:t>                 при </a:t>
            </a:r>
            <a:r>
              <a:rPr lang="ru-RU" sz="2400" b="1" dirty="0" smtClean="0">
                <a:solidFill>
                  <a:schemeClr val="tx2"/>
                </a:solidFill>
              </a:rPr>
              <a:t>кристаллизации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23850" y="6097588"/>
            <a:ext cx="835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100392" y="6169548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600" dirty="0"/>
              <a:t>время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1331640" y="626100"/>
            <a:ext cx="0" cy="5976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55576" y="476249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dirty="0"/>
              <a:t>t,</a:t>
            </a:r>
            <a:r>
              <a:rPr lang="en-US" sz="2000" b="1" baseline="30000" dirty="0"/>
              <a:t>0</a:t>
            </a:r>
            <a:r>
              <a:rPr lang="en-US" sz="2000" b="1" dirty="0"/>
              <a:t>C</a:t>
            </a:r>
            <a:endParaRPr lang="ru-RU" sz="2000" b="1" dirty="0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1331639" y="1875771"/>
            <a:ext cx="1973143" cy="173879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3216591" y="3604020"/>
            <a:ext cx="227707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5493593" y="3609181"/>
            <a:ext cx="1885578" cy="190738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1401806" y="3603792"/>
            <a:ext cx="1814785" cy="5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126771" y="3106454"/>
            <a:ext cx="2289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 smtClean="0"/>
              <a:t>кристаллизация</a:t>
            </a:r>
            <a:endParaRPr lang="ru-RU" sz="2400" dirty="0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743803" y="4365104"/>
            <a:ext cx="16925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 smtClean="0"/>
              <a:t>Охлаждение</a:t>
            </a:r>
            <a:endParaRPr lang="ru-RU" sz="2000" dirty="0"/>
          </a:p>
          <a:p>
            <a:r>
              <a:rPr lang="ru-RU" sz="2000" dirty="0"/>
              <a:t>твёрдого тела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491868" y="2178231"/>
            <a:ext cx="16258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 smtClean="0"/>
              <a:t>Охлаждение </a:t>
            </a:r>
            <a:endParaRPr lang="ru-RU" sz="2000" dirty="0"/>
          </a:p>
          <a:p>
            <a:r>
              <a:rPr lang="ru-RU" sz="2000" dirty="0"/>
              <a:t>жидкости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568196" y="3275732"/>
            <a:ext cx="886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/>
              <a:t>t</a:t>
            </a:r>
            <a:r>
              <a:rPr lang="ru-RU" sz="3200" b="1" baseline="-25000" dirty="0" err="1"/>
              <a:t>плав</a:t>
            </a:r>
            <a:endParaRPr lang="ru-RU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15816" y="363631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0485" y="4180438"/>
            <a:ext cx="1955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Начало </a:t>
            </a:r>
          </a:p>
          <a:p>
            <a:r>
              <a:rPr lang="ru-RU" sz="2000" dirty="0" smtClean="0"/>
              <a:t>кристаллизации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430314" y="3020380"/>
            <a:ext cx="48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1676" y="3211925"/>
            <a:ext cx="1955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Окончание</a:t>
            </a:r>
          </a:p>
          <a:p>
            <a:r>
              <a:rPr lang="ru-RU" sz="2000" dirty="0" smtClean="0"/>
              <a:t>кристаллизации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03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6419056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47664" y="2636912"/>
            <a:ext cx="6131024" cy="297487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§4,</a:t>
            </a:r>
          </a:p>
          <a:p>
            <a:r>
              <a:rPr lang="ru-RU" sz="4800" dirty="0" smtClean="0"/>
              <a:t> № 6.20, 6.25, 6.33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266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814</TotalTime>
  <Words>108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Воздушный поток</vt:lpstr>
      <vt:lpstr>Формула</vt:lpstr>
      <vt:lpstr>Кипение  и конденсация</vt:lpstr>
      <vt:lpstr>Презентация PowerPoint</vt:lpstr>
      <vt:lpstr>Количество теплоты  при плавлении (кристаллизации)</vt:lpstr>
      <vt:lpstr>Презентация PowerPoint</vt:lpstr>
      <vt:lpstr>Презентация PowerPoint</vt:lpstr>
      <vt:lpstr>Домашнее задание</vt:lpstr>
    </vt:vector>
  </TitlesOfParts>
  <Company>МОУ СОШ №46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Плавление и кристаллизация</dc:title>
  <dc:creator>Учитель</dc:creator>
  <cp:lastModifiedBy>Учитель</cp:lastModifiedBy>
  <cp:revision>16</cp:revision>
  <dcterms:created xsi:type="dcterms:W3CDTF">2013-10-03T11:59:09Z</dcterms:created>
  <dcterms:modified xsi:type="dcterms:W3CDTF">2014-09-30T08:40:18Z</dcterms:modified>
</cp:coreProperties>
</file>