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C1507-ADB9-477C-A03D-6E68798BFC4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C9F57-733A-4DAB-955F-39EB280F18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Тест по теме «Электромагнитные волны»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3857628"/>
            <a:ext cx="5072098" cy="17811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Составила Королева Т. Ю.,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учитель физики и английского языка 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МАОУ СОШ № 7 г. Балаково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/>
          <a:lstStyle/>
          <a:p>
            <a:pPr lvl="0"/>
            <a:r>
              <a:rPr lang="ru-RU" dirty="0"/>
              <a:t>Длина электромагнитной волны в воздухе равна 6 · 10</a:t>
            </a:r>
            <a:r>
              <a:rPr lang="ru-RU" baseline="30000" dirty="0"/>
              <a:t>-7</a:t>
            </a:r>
            <a:r>
              <a:rPr lang="ru-RU" dirty="0"/>
              <a:t> м. Чему равна частота колебаний вектора напряженности электрического поля в этой волне?</a:t>
            </a:r>
          </a:p>
          <a:p>
            <a:pPr lvl="0">
              <a:buNone/>
            </a:pPr>
            <a:r>
              <a:rPr lang="ru-RU" dirty="0" smtClean="0"/>
              <a:t>   1) 10</a:t>
            </a:r>
            <a:r>
              <a:rPr lang="ru-RU" baseline="30000" dirty="0" smtClean="0"/>
              <a:t>14 </a:t>
            </a:r>
            <a:r>
              <a:rPr lang="ru-RU" dirty="0" smtClean="0"/>
              <a:t>Гц                         3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10</a:t>
            </a:r>
            <a:r>
              <a:rPr lang="ru-RU" baseline="30000" dirty="0" smtClean="0"/>
              <a:t>13 </a:t>
            </a:r>
            <a:r>
              <a:rPr lang="ru-RU" dirty="0" smtClean="0"/>
              <a:t>Гц</a:t>
            </a:r>
            <a:endParaRPr lang="ru-RU" dirty="0"/>
          </a:p>
          <a:p>
            <a:pPr>
              <a:buNone/>
            </a:pPr>
            <a:r>
              <a:rPr lang="ru-RU" dirty="0" smtClean="0"/>
              <a:t>   2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5 </a:t>
            </a:r>
            <a:r>
              <a:rPr lang="ru-RU" dirty="0" smtClean="0"/>
              <a:t>· 10</a:t>
            </a:r>
            <a:r>
              <a:rPr lang="ru-RU" baseline="30000" dirty="0" smtClean="0"/>
              <a:t>14</a:t>
            </a:r>
            <a:r>
              <a:rPr lang="ru-RU" dirty="0" smtClean="0"/>
              <a:t> Гц                    4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5 </a:t>
            </a:r>
            <a:r>
              <a:rPr lang="ru-RU" dirty="0" smtClean="0"/>
              <a:t>· 10</a:t>
            </a:r>
            <a:r>
              <a:rPr lang="ru-RU" baseline="30000" dirty="0" smtClean="0"/>
              <a:t>13</a:t>
            </a:r>
            <a:r>
              <a:rPr lang="ru-RU" dirty="0" smtClean="0"/>
              <a:t> Гц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928662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 highlightClick="1">
              <a:snd r:embed="rId3" name="drumroll.wav" builtIn="1"/>
            </a:hlinkClick>
          </p:cNvPr>
          <p:cNvSpPr/>
          <p:nvPr/>
        </p:nvSpPr>
        <p:spPr>
          <a:xfrm>
            <a:off x="3071802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5286380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7429520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Радиостанция работает на частоте 4 · 10</a:t>
            </a:r>
            <a:r>
              <a:rPr lang="ru-RU" baseline="30000" dirty="0"/>
              <a:t>8 </a:t>
            </a:r>
            <a:r>
              <a:rPr lang="ru-RU" dirty="0"/>
              <a:t>Гц. Чему равна длина волны, излучаемой антенной радиостанции?</a:t>
            </a:r>
          </a:p>
          <a:p>
            <a:pPr lvl="0">
              <a:buNone/>
            </a:pPr>
            <a:r>
              <a:rPr lang="ru-RU" dirty="0" smtClean="0"/>
              <a:t> 1)1,33 м     2)0,75 м      3)1,2 м      4)1,2 </a:t>
            </a:r>
            <a:r>
              <a:rPr lang="ru-RU" dirty="0"/>
              <a:t>· </a:t>
            </a:r>
            <a:r>
              <a:rPr lang="ru-RU" dirty="0" smtClean="0"/>
              <a:t>10</a:t>
            </a:r>
            <a:r>
              <a:rPr lang="ru-RU" baseline="30000" dirty="0" smtClean="0"/>
              <a:t>1</a:t>
            </a:r>
            <a:r>
              <a:rPr lang="en-US" baseline="30000" dirty="0" smtClean="0"/>
              <a:t>7</a:t>
            </a:r>
            <a:r>
              <a:rPr lang="ru-RU" dirty="0" smtClean="0"/>
              <a:t> </a:t>
            </a:r>
            <a:r>
              <a:rPr lang="ru-RU" dirty="0"/>
              <a:t>м.</a:t>
            </a:r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1142976" y="492919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3000364" y="492919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5143504" y="492919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3" name="drumroll.wav" builtIn="1"/>
            </a:hlinkClick>
          </p:cNvPr>
          <p:cNvSpPr/>
          <p:nvPr/>
        </p:nvSpPr>
        <p:spPr>
          <a:xfrm>
            <a:off x="7286644" y="492919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/>
              <a:t>В каком из приведенных случаев в пространстве вокруг описанного объекта возникает электромагнитная волна?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2400" dirty="0" smtClean="0"/>
              <a:t>по </a:t>
            </a:r>
            <a:r>
              <a:rPr lang="ru-RU" sz="2400" dirty="0"/>
              <a:t>проводнику течет постоянный </a:t>
            </a:r>
            <a:r>
              <a:rPr lang="ru-RU" sz="2400" dirty="0" smtClean="0"/>
              <a:t>ток</a:t>
            </a:r>
            <a:endParaRPr lang="en-US" sz="2400" dirty="0" smtClean="0"/>
          </a:p>
          <a:p>
            <a:pPr marL="457200" lvl="0" indent="-457200">
              <a:buFont typeface="+mj-lt"/>
              <a:buAutoNum type="arabicParenR"/>
            </a:pPr>
            <a:r>
              <a:rPr lang="ru-RU" sz="2400" dirty="0" smtClean="0"/>
              <a:t>заряженная </a:t>
            </a:r>
            <a:r>
              <a:rPr lang="ru-RU" sz="2400" dirty="0"/>
              <a:t>частица движется по прямой с переменной </a:t>
            </a:r>
            <a:r>
              <a:rPr lang="ru-RU" sz="2400" dirty="0" smtClean="0"/>
              <a:t>скоростью</a:t>
            </a:r>
            <a:endParaRPr lang="en-US" sz="2400" dirty="0" smtClean="0"/>
          </a:p>
          <a:p>
            <a:pPr marL="457200" lvl="0" indent="-457200">
              <a:buFont typeface="+mj-lt"/>
              <a:buAutoNum type="arabicParenR"/>
            </a:pPr>
            <a:r>
              <a:rPr lang="ru-RU" sz="2400" dirty="0" smtClean="0"/>
              <a:t>заряженная </a:t>
            </a:r>
            <a:r>
              <a:rPr lang="ru-RU" sz="2400" dirty="0"/>
              <a:t>частица движется равномерно и </a:t>
            </a:r>
            <a:r>
              <a:rPr lang="ru-RU" sz="2400" dirty="0" smtClean="0"/>
              <a:t>прямолинейно</a:t>
            </a:r>
            <a:endParaRPr lang="ru-RU" sz="2400" dirty="0"/>
          </a:p>
        </p:txBody>
      </p:sp>
      <p:sp>
        <p:nvSpPr>
          <p:cNvPr id="4" name="Скругленный прямоугольник 3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785786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>
              <a:snd r:embed="rId3" name="drumroll.wav" builtIn="1"/>
            </a:hlinkClick>
          </p:cNvPr>
          <p:cNvSpPr/>
          <p:nvPr/>
        </p:nvSpPr>
        <p:spPr>
          <a:xfrm>
            <a:off x="3643306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6500826" y="500063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186766" cy="5340369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Известно, что антенна радиопередатчика излучает электромагнитные волны. Какие из утверждений верны?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/>
              <a:t>Излучение волн происходит за счет того, что </a:t>
            </a:r>
          </a:p>
          <a:p>
            <a:pPr>
              <a:buNone/>
            </a:pPr>
            <a:r>
              <a:rPr lang="ru-RU" sz="2400" dirty="0" smtClean="0"/>
              <a:t>     А</a:t>
            </a:r>
            <a:r>
              <a:rPr lang="ru-RU" sz="2400" dirty="0"/>
              <a:t>) электроны в антенне совершают колебательные </a:t>
            </a:r>
            <a:r>
              <a:rPr lang="ru-RU" sz="2400" dirty="0" smtClean="0"/>
              <a:t>движения;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Б</a:t>
            </a:r>
            <a:r>
              <a:rPr lang="ru-RU" sz="2400" dirty="0"/>
              <a:t>) антенна заряжается и совершает невидимые глазу механические колебания.</a:t>
            </a:r>
          </a:p>
          <a:p>
            <a:pPr lvl="0">
              <a:buNone/>
            </a:pPr>
            <a:r>
              <a:rPr lang="en-US" sz="2400" dirty="0" smtClean="0"/>
              <a:t>1)</a:t>
            </a:r>
            <a:r>
              <a:rPr lang="ru-RU" sz="2400" dirty="0" smtClean="0"/>
              <a:t>только А</a:t>
            </a:r>
            <a:r>
              <a:rPr lang="en-US" sz="2400" dirty="0" smtClean="0"/>
              <a:t>  </a:t>
            </a:r>
            <a:r>
              <a:rPr lang="ru-RU" sz="2400" dirty="0" smtClean="0"/>
              <a:t>         </a:t>
            </a:r>
            <a:r>
              <a:rPr lang="en-US" sz="2400" dirty="0" smtClean="0"/>
              <a:t>2)</a:t>
            </a:r>
            <a:r>
              <a:rPr lang="ru-RU" sz="2400" dirty="0" smtClean="0"/>
              <a:t>только Б</a:t>
            </a:r>
            <a:r>
              <a:rPr lang="en-US" sz="2400" dirty="0" smtClean="0"/>
              <a:t>  </a:t>
            </a:r>
            <a:r>
              <a:rPr lang="ru-RU" sz="2400" dirty="0" smtClean="0"/>
              <a:t>   </a:t>
            </a:r>
            <a:r>
              <a:rPr lang="en-US" sz="2400" dirty="0" smtClean="0"/>
              <a:t> </a:t>
            </a:r>
            <a:r>
              <a:rPr lang="ru-RU" sz="2400" dirty="0" smtClean="0"/>
              <a:t>     </a:t>
            </a:r>
            <a:r>
              <a:rPr lang="en-US" sz="2400" dirty="0" smtClean="0"/>
              <a:t>3)</a:t>
            </a:r>
            <a:r>
              <a:rPr lang="ru-RU" sz="2400" dirty="0" smtClean="0"/>
              <a:t>и </a:t>
            </a:r>
            <a:r>
              <a:rPr lang="ru-RU" sz="2400" dirty="0"/>
              <a:t>А, и </a:t>
            </a:r>
            <a:r>
              <a:rPr lang="ru-RU" sz="2400" dirty="0" smtClean="0"/>
              <a:t>Б</a:t>
            </a:r>
            <a:r>
              <a:rPr lang="en-US" sz="2400" dirty="0" smtClean="0"/>
              <a:t>  </a:t>
            </a:r>
            <a:r>
              <a:rPr lang="ru-RU" sz="2400" dirty="0" smtClean="0"/>
              <a:t>      </a:t>
            </a:r>
            <a:r>
              <a:rPr lang="en-US" sz="2400" dirty="0" smtClean="0"/>
              <a:t> 4)</a:t>
            </a:r>
            <a:r>
              <a:rPr lang="ru-RU" sz="2400" dirty="0" smtClean="0"/>
              <a:t>ни </a:t>
            </a:r>
            <a:r>
              <a:rPr lang="ru-RU" sz="2400" dirty="0"/>
              <a:t>А, ни Б</a:t>
            </a:r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>
              <a:snd r:embed="rId2" name="drumroll.wav" builtIn="1"/>
            </a:hlinkClick>
          </p:cNvPr>
          <p:cNvSpPr/>
          <p:nvPr/>
        </p:nvSpPr>
        <p:spPr>
          <a:xfrm>
            <a:off x="1071538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>
              <a:snd r:embed="rId3" name="wind.wav" builtIn="1"/>
            </a:hlinkClick>
          </p:cNvPr>
          <p:cNvSpPr/>
          <p:nvPr/>
        </p:nvSpPr>
        <p:spPr>
          <a:xfrm>
            <a:off x="3143240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>
              <a:snd r:embed="rId3" name="wind.wav" builtIn="1"/>
            </a:hlinkClick>
          </p:cNvPr>
          <p:cNvSpPr/>
          <p:nvPr/>
        </p:nvSpPr>
        <p:spPr>
          <a:xfrm>
            <a:off x="5357818" y="507207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>
              <a:snd r:embed="rId3" name="wind.wav" builtIn="1"/>
            </a:hlinkClick>
          </p:cNvPr>
          <p:cNvSpPr/>
          <p:nvPr/>
        </p:nvSpPr>
        <p:spPr>
          <a:xfrm>
            <a:off x="7643834" y="514351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72164"/>
          </a:xfrm>
        </p:spPr>
        <p:txBody>
          <a:bodyPr/>
          <a:lstStyle/>
          <a:p>
            <a:pPr lvl="0"/>
            <a:r>
              <a:rPr lang="ru-RU" sz="2800" dirty="0"/>
              <a:t>Электромагнитные волны отличает от звуковых </a:t>
            </a:r>
          </a:p>
          <a:p>
            <a:pPr lvl="0">
              <a:buNone/>
            </a:pPr>
            <a:r>
              <a:rPr lang="ru-RU" sz="2800" dirty="0" smtClean="0"/>
              <a:t>     1)невозможность </a:t>
            </a:r>
            <a:r>
              <a:rPr lang="ru-RU" sz="2800" dirty="0"/>
              <a:t>наблюдения дифракции </a:t>
            </a:r>
          </a:p>
          <a:p>
            <a:pPr lvl="0">
              <a:buNone/>
            </a:pPr>
            <a:r>
              <a:rPr lang="ru-RU" sz="2800" dirty="0" smtClean="0"/>
              <a:t>     2)невозможность </a:t>
            </a:r>
            <a:r>
              <a:rPr lang="ru-RU" sz="2800" dirty="0"/>
              <a:t>наблюдения интерференции</a:t>
            </a:r>
          </a:p>
          <a:p>
            <a:pPr lvl="0">
              <a:buNone/>
            </a:pPr>
            <a:r>
              <a:rPr lang="ru-RU" sz="2800" dirty="0" smtClean="0"/>
              <a:t>     3)отсутствие </a:t>
            </a:r>
            <a:r>
              <a:rPr lang="ru-RU" sz="2800" dirty="0"/>
              <a:t>отражения волн от границы двух сред</a:t>
            </a:r>
          </a:p>
          <a:p>
            <a:pPr lvl="0">
              <a:buNone/>
            </a:pPr>
            <a:r>
              <a:rPr lang="ru-RU" sz="2800" dirty="0" smtClean="0"/>
              <a:t>     4)распространение </a:t>
            </a:r>
            <a:r>
              <a:rPr lang="ru-RU" sz="2800" dirty="0"/>
              <a:t>в вакууме</a:t>
            </a:r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1285852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3214678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6" name="Скругленный прямоугольник 5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5286380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3" name="drumroll.wav" builtIn="1"/>
            </a:hlinkClick>
          </p:cNvPr>
          <p:cNvSpPr/>
          <p:nvPr/>
        </p:nvSpPr>
        <p:spPr>
          <a:xfrm>
            <a:off x="7358082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>
            <a:normAutofit/>
          </a:bodyPr>
          <a:lstStyle/>
          <a:p>
            <a:pPr lvl="0"/>
            <a:r>
              <a:rPr lang="ru-RU" sz="2800" dirty="0"/>
              <a:t>Расположите в порядке возрастания длины волны электромагнитные излучения разной природы:</a:t>
            </a:r>
          </a:p>
          <a:p>
            <a:pPr>
              <a:buNone/>
            </a:pPr>
            <a:r>
              <a:rPr lang="ru-RU" sz="2800" dirty="0" smtClean="0"/>
              <a:t>    А</a:t>
            </a:r>
            <a:r>
              <a:rPr lang="ru-RU" sz="2800" dirty="0"/>
              <a:t>) инфракрасное излучение Солнца</a:t>
            </a:r>
          </a:p>
          <a:p>
            <a:pPr>
              <a:buNone/>
            </a:pPr>
            <a:r>
              <a:rPr lang="ru-RU" sz="2800" dirty="0" smtClean="0"/>
              <a:t>    Б</a:t>
            </a:r>
            <a:r>
              <a:rPr lang="ru-RU" sz="2800" dirty="0"/>
              <a:t>) рентгеновское излучение</a:t>
            </a:r>
          </a:p>
          <a:p>
            <a:pPr>
              <a:buNone/>
            </a:pPr>
            <a:r>
              <a:rPr lang="ru-RU" sz="2800" dirty="0" smtClean="0"/>
              <a:t>    В</a:t>
            </a:r>
            <a:r>
              <a:rPr lang="ru-RU" sz="2800" dirty="0"/>
              <a:t>) излучение </a:t>
            </a:r>
            <a:r>
              <a:rPr lang="ru-RU" sz="2800" dirty="0" err="1"/>
              <a:t>СВЧ-печей</a:t>
            </a:r>
            <a:endParaRPr lang="ru-RU" sz="2800" dirty="0"/>
          </a:p>
          <a:p>
            <a:pPr lvl="0">
              <a:buNone/>
            </a:pPr>
            <a:r>
              <a:rPr lang="ru-RU" sz="2800" dirty="0" smtClean="0"/>
              <a:t>    1)АБВ                          </a:t>
            </a:r>
            <a:r>
              <a:rPr lang="ru-RU" sz="2800" smtClean="0"/>
              <a:t>2)АВБ                           3)БАВ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1071538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>
              <a:snd r:embed="rId2" name="wind.wav" builtIn="1"/>
            </a:hlinkClick>
          </p:cNvPr>
          <p:cNvSpPr/>
          <p:nvPr/>
        </p:nvSpPr>
        <p:spPr>
          <a:xfrm>
            <a:off x="4000496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3" name="drumroll.wav" builtIn="1"/>
            </a:hlinkClick>
          </p:cNvPr>
          <p:cNvSpPr/>
          <p:nvPr/>
        </p:nvSpPr>
        <p:spPr>
          <a:xfrm>
            <a:off x="6929454" y="4857760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/>
              <a:t>Видимый свет – это электромагнитные волны с длиной волны </a:t>
            </a:r>
          </a:p>
          <a:p>
            <a:pPr lvl="0">
              <a:buNone/>
            </a:pPr>
            <a:r>
              <a:rPr lang="ru-RU" sz="2800" dirty="0" smtClean="0"/>
              <a:t>    1) от </a:t>
            </a:r>
            <a:r>
              <a:rPr lang="ru-RU" sz="2800" dirty="0"/>
              <a:t>3,8 · 10</a:t>
            </a:r>
            <a:r>
              <a:rPr lang="ru-RU" sz="2800" baseline="30000" dirty="0"/>
              <a:t>-7</a:t>
            </a:r>
            <a:r>
              <a:rPr lang="ru-RU" sz="2800" dirty="0"/>
              <a:t> м до 7,6 · 10</a:t>
            </a:r>
            <a:r>
              <a:rPr lang="ru-RU" sz="2800" baseline="30000" dirty="0"/>
              <a:t>-7</a:t>
            </a:r>
            <a:r>
              <a:rPr lang="ru-RU" sz="2800" dirty="0"/>
              <a:t> м</a:t>
            </a:r>
          </a:p>
          <a:p>
            <a:pPr lvl="0">
              <a:buNone/>
            </a:pPr>
            <a:r>
              <a:rPr lang="ru-RU" sz="2800" dirty="0" smtClean="0"/>
              <a:t>    2) от </a:t>
            </a:r>
            <a:r>
              <a:rPr lang="ru-RU" sz="2800" dirty="0"/>
              <a:t>4 · 10</a:t>
            </a:r>
            <a:r>
              <a:rPr lang="ru-RU" sz="2800" baseline="30000" dirty="0"/>
              <a:t>14</a:t>
            </a:r>
            <a:r>
              <a:rPr lang="ru-RU" sz="2800" dirty="0"/>
              <a:t> Гц до 8 · 10</a:t>
            </a:r>
            <a:r>
              <a:rPr lang="ru-RU" sz="2800" baseline="30000" dirty="0"/>
              <a:t>14 </a:t>
            </a:r>
            <a:r>
              <a:rPr lang="ru-RU" sz="2800" dirty="0"/>
              <a:t>Гц</a:t>
            </a:r>
          </a:p>
          <a:p>
            <a:pPr lvl="0">
              <a:buNone/>
            </a:pPr>
            <a:r>
              <a:rPr lang="ru-RU" sz="2800" dirty="0" smtClean="0"/>
              <a:t>    3) более </a:t>
            </a:r>
            <a:r>
              <a:rPr lang="ru-RU" sz="2800" dirty="0"/>
              <a:t>7,6 · 10</a:t>
            </a:r>
            <a:r>
              <a:rPr lang="ru-RU" sz="2800" baseline="30000" dirty="0"/>
              <a:t>-7</a:t>
            </a:r>
            <a:r>
              <a:rPr lang="ru-RU" sz="2800" dirty="0"/>
              <a:t> </a:t>
            </a:r>
            <a:r>
              <a:rPr lang="ru-RU" sz="2800" dirty="0" smtClean="0"/>
              <a:t>м</a:t>
            </a:r>
          </a:p>
          <a:p>
            <a:pPr lvl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4) менее </a:t>
            </a:r>
            <a:r>
              <a:rPr lang="ru-RU" sz="2800" dirty="0"/>
              <a:t>3,8 · 10</a:t>
            </a:r>
            <a:r>
              <a:rPr lang="ru-RU" sz="2800" baseline="30000" dirty="0"/>
              <a:t>-7</a:t>
            </a:r>
            <a:r>
              <a:rPr lang="ru-RU" sz="2800" dirty="0"/>
              <a:t> м </a:t>
            </a:r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 highlightClick="1">
              <a:snd r:embed="rId2" name="drumroll.wav" builtIn="1"/>
            </a:hlinkClick>
          </p:cNvPr>
          <p:cNvSpPr/>
          <p:nvPr/>
        </p:nvSpPr>
        <p:spPr>
          <a:xfrm>
            <a:off x="1071538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3214678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5214942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7286644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Согласно теории Максвелла электромагнитные волны являются</a:t>
            </a:r>
          </a:p>
          <a:p>
            <a:pPr lvl="0">
              <a:buNone/>
            </a:pPr>
            <a:r>
              <a:rPr lang="ru-RU" dirty="0" smtClean="0"/>
              <a:t>    1) поперечными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    2) продольными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    3) гравитационными</a:t>
            </a: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 highlightClick="1">
              <a:snd r:embed="rId2" name="drumroll.wav" builtIn="1"/>
            </a:hlinkClick>
          </p:cNvPr>
          <p:cNvSpPr/>
          <p:nvPr/>
        </p:nvSpPr>
        <p:spPr>
          <a:xfrm>
            <a:off x="1000100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3714744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6500826" y="542926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txBody>
          <a:bodyPr/>
          <a:lstStyle/>
          <a:p>
            <a:pPr lvl="0"/>
            <a:r>
              <a:rPr lang="ru-RU" sz="2800" dirty="0"/>
              <a:t>Согласно теории Максвелла электромагнитные волны распространяются </a:t>
            </a:r>
          </a:p>
          <a:p>
            <a:pPr lvl="0">
              <a:buNone/>
            </a:pPr>
            <a:r>
              <a:rPr lang="ru-RU" sz="2800" dirty="0" smtClean="0"/>
              <a:t>     1) в </a:t>
            </a:r>
            <a:r>
              <a:rPr lang="ru-RU" sz="2800" dirty="0"/>
              <a:t>вакууме со скоростью 300 000 км/с, т. е. со скоростью света</a:t>
            </a:r>
          </a:p>
          <a:p>
            <a:pPr lvl="0">
              <a:buNone/>
            </a:pPr>
            <a:r>
              <a:rPr lang="ru-RU" sz="2800" dirty="0" smtClean="0"/>
              <a:t>     2) в </a:t>
            </a:r>
            <a:r>
              <a:rPr lang="ru-RU" sz="2800" dirty="0"/>
              <a:t>любой среде со скоростью 300 000 км/с</a:t>
            </a:r>
          </a:p>
          <a:p>
            <a:pPr lvl="0">
              <a:buNone/>
            </a:pPr>
            <a:r>
              <a:rPr lang="ru-RU" sz="2800" dirty="0" smtClean="0"/>
              <a:t>     3) в </a:t>
            </a:r>
            <a:r>
              <a:rPr lang="ru-RU" sz="2800" dirty="0"/>
              <a:t>вакууме с любой скоростью</a:t>
            </a:r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 highlightClick="1">
              <a:snd r:embed="rId2" name="drumroll.wav" builtIn="1"/>
            </a:hlinkClick>
          </p:cNvPr>
          <p:cNvSpPr/>
          <p:nvPr/>
        </p:nvSpPr>
        <p:spPr>
          <a:xfrm>
            <a:off x="1428728" y="471488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>
              <a:snd r:embed="rId3" name="wind.wav" builtIn="1"/>
            </a:hlinkClick>
          </p:cNvPr>
          <p:cNvSpPr/>
          <p:nvPr/>
        </p:nvSpPr>
        <p:spPr>
          <a:xfrm>
            <a:off x="4071934" y="471488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Скругленный прямоугольник 6">
            <a:hlinkClick r:id="" action="ppaction://noaction" highlightClick="1">
              <a:snd r:embed="rId3" name="wind.wav" builtIn="1"/>
            </a:hlinkClick>
          </p:cNvPr>
          <p:cNvSpPr/>
          <p:nvPr/>
        </p:nvSpPr>
        <p:spPr>
          <a:xfrm>
            <a:off x="6715140" y="471488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311781"/>
          </a:xfrm>
        </p:spPr>
        <p:txBody>
          <a:bodyPr/>
          <a:lstStyle/>
          <a:p>
            <a:pPr lvl="0"/>
            <a:r>
              <a:rPr lang="ru-RU" sz="2800" dirty="0"/>
              <a:t>К электромагнитным волнам относятся :</a:t>
            </a:r>
          </a:p>
          <a:p>
            <a:pPr>
              <a:buNone/>
            </a:pPr>
            <a:r>
              <a:rPr lang="ru-RU" sz="2800" dirty="0" smtClean="0"/>
              <a:t>    А</a:t>
            </a:r>
            <a:r>
              <a:rPr lang="ru-RU" sz="2800" dirty="0"/>
              <a:t>) радиоволны</a:t>
            </a:r>
          </a:p>
          <a:p>
            <a:pPr>
              <a:buNone/>
            </a:pPr>
            <a:r>
              <a:rPr lang="ru-RU" sz="2800" dirty="0" smtClean="0"/>
              <a:t>    Б</a:t>
            </a:r>
            <a:r>
              <a:rPr lang="ru-RU" sz="2800" dirty="0"/>
              <a:t>) световые волны</a:t>
            </a:r>
          </a:p>
          <a:p>
            <a:pPr>
              <a:buNone/>
            </a:pPr>
            <a:r>
              <a:rPr lang="ru-RU" sz="2800" dirty="0" smtClean="0"/>
              <a:t>    В</a:t>
            </a:r>
            <a:r>
              <a:rPr lang="ru-RU" sz="2800" dirty="0"/>
              <a:t>) волны на поверхности воды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/>
              <a:t>Укажите правильный ответ.</a:t>
            </a:r>
          </a:p>
          <a:p>
            <a:pPr lvl="0">
              <a:buNone/>
            </a:pPr>
            <a:r>
              <a:rPr lang="ru-RU" sz="2800" dirty="0" smtClean="0"/>
              <a:t>    1</a:t>
            </a:r>
            <a:r>
              <a:rPr lang="ru-RU" sz="2800" dirty="0" smtClean="0"/>
              <a:t>)</a:t>
            </a:r>
            <a:r>
              <a:rPr lang="en-US" sz="2800" dirty="0" smtClean="0"/>
              <a:t> </a:t>
            </a:r>
            <a:r>
              <a:rPr lang="ru-RU" sz="2800" smtClean="0"/>
              <a:t>А </a:t>
            </a:r>
            <a:r>
              <a:rPr lang="ru-RU" sz="2800" smtClean="0"/>
              <a:t>и В</a:t>
            </a:r>
            <a:r>
              <a:rPr lang="ru-RU" sz="2800" smtClean="0"/>
              <a:t>   </a:t>
            </a:r>
            <a:r>
              <a:rPr lang="ru-RU" sz="2800" dirty="0" smtClean="0"/>
              <a:t>2) только Б     </a:t>
            </a:r>
            <a:r>
              <a:rPr lang="ru-RU" sz="2800" smtClean="0"/>
              <a:t>3</a:t>
            </a:r>
            <a:r>
              <a:rPr lang="ru-RU" sz="2800" smtClean="0"/>
              <a:t>) А </a:t>
            </a:r>
            <a:r>
              <a:rPr lang="ru-RU" sz="2800" dirty="0"/>
              <a:t>и </a:t>
            </a:r>
            <a:r>
              <a:rPr lang="ru-RU" sz="2800" dirty="0" smtClean="0"/>
              <a:t>Б     4)ни </a:t>
            </a:r>
            <a:r>
              <a:rPr lang="ru-RU" sz="2800" dirty="0"/>
              <a:t>А, </a:t>
            </a:r>
            <a:r>
              <a:rPr lang="ru-RU" sz="2800"/>
              <a:t>ни </a:t>
            </a:r>
            <a:r>
              <a:rPr lang="ru-RU" sz="2800" smtClean="0"/>
              <a:t>Б, ни В</a:t>
            </a:r>
            <a:endParaRPr lang="ru-RU" sz="2800" dirty="0"/>
          </a:p>
          <a:p>
            <a:endParaRPr lang="ru-RU" dirty="0"/>
          </a:p>
        </p:txBody>
      </p:sp>
      <p:sp>
        <p:nvSpPr>
          <p:cNvPr id="4" name="Скругленный прямоугольник 3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1142976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5" name="Скругленный прямоугольник 4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3357554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6" name="Скругленный прямоугольник 5">
            <a:hlinkClick r:id="" action="ppaction://noaction" highlightClick="1">
              <a:snd r:embed="rId3" name="drumroll.wav" builtIn="1"/>
            </a:hlinkClick>
          </p:cNvPr>
          <p:cNvSpPr/>
          <p:nvPr/>
        </p:nvSpPr>
        <p:spPr>
          <a:xfrm>
            <a:off x="5429256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8" name="Скругленный прямоугольник 7">
            <a:hlinkClick r:id="" action="ppaction://noaction" highlightClick="1">
              <a:snd r:embed="rId2" name="wind.wav" builtIn="1"/>
            </a:hlinkClick>
          </p:cNvPr>
          <p:cNvSpPr/>
          <p:nvPr/>
        </p:nvSpPr>
        <p:spPr>
          <a:xfrm>
            <a:off x="7572396" y="5286388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442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Тест по теме «Электромагнитные волны»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20</cp:revision>
  <dcterms:created xsi:type="dcterms:W3CDTF">2014-11-21T10:02:34Z</dcterms:created>
  <dcterms:modified xsi:type="dcterms:W3CDTF">2014-11-22T08:00:28Z</dcterms:modified>
</cp:coreProperties>
</file>