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2" autoAdjust="0"/>
  </p:normalViewPr>
  <p:slideViewPr>
    <p:cSldViewPr>
      <p:cViewPr>
        <p:scale>
          <a:sx n="35" d="100"/>
          <a:sy n="35" d="100"/>
        </p:scale>
        <p:origin x="-14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9C3E6-DB68-47D4-BAF6-F7485FAC4258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0CEDD-0C8E-459A-96E4-F986DB3DF92A}">
      <dgm:prSet phldrT="[Текст]"/>
      <dgm:spPr/>
      <dgm:t>
        <a:bodyPr/>
        <a:lstStyle/>
        <a:p>
          <a:endParaRPr lang="ru-RU" dirty="0"/>
        </a:p>
      </dgm:t>
    </dgm:pt>
    <dgm:pt modelId="{DFDA24BF-E1F0-41A0-AF2A-4B34869F9970}" type="parTrans" cxnId="{A82806EE-0446-4C94-9F2A-939FA07FC39B}">
      <dgm:prSet/>
      <dgm:spPr/>
      <dgm:t>
        <a:bodyPr/>
        <a:lstStyle/>
        <a:p>
          <a:endParaRPr lang="ru-RU"/>
        </a:p>
      </dgm:t>
    </dgm:pt>
    <dgm:pt modelId="{8E95D1A5-5351-4907-99C8-602DD80D9ACF}" type="sibTrans" cxnId="{A82806EE-0446-4C94-9F2A-939FA07FC39B}">
      <dgm:prSet/>
      <dgm:spPr/>
      <dgm:t>
        <a:bodyPr/>
        <a:lstStyle/>
        <a:p>
          <a:endParaRPr lang="ru-RU"/>
        </a:p>
      </dgm:t>
    </dgm:pt>
    <dgm:pt modelId="{0B9C9689-A32B-4517-B66C-BA9A42217A0F}">
      <dgm:prSet phldrT="[Текст]"/>
      <dgm:spPr/>
      <dgm:t>
        <a:bodyPr/>
        <a:lstStyle/>
        <a:p>
          <a:r>
            <a:rPr lang="ru-RU" dirty="0" smtClean="0"/>
            <a:t>самоопределение</a:t>
          </a:r>
          <a:endParaRPr lang="ru-RU" dirty="0"/>
        </a:p>
      </dgm:t>
    </dgm:pt>
    <dgm:pt modelId="{7058C2DC-49BC-46C7-B453-238D935CA4CF}" type="parTrans" cxnId="{1D08A674-E1DA-4689-9807-6532269BCB38}">
      <dgm:prSet/>
      <dgm:spPr/>
      <dgm:t>
        <a:bodyPr/>
        <a:lstStyle/>
        <a:p>
          <a:endParaRPr lang="ru-RU"/>
        </a:p>
      </dgm:t>
    </dgm:pt>
    <dgm:pt modelId="{6AA7EA84-D927-4379-B2BC-EC3461725EB9}" type="sibTrans" cxnId="{1D08A674-E1DA-4689-9807-6532269BCB38}">
      <dgm:prSet/>
      <dgm:spPr/>
      <dgm:t>
        <a:bodyPr/>
        <a:lstStyle/>
        <a:p>
          <a:endParaRPr lang="ru-RU"/>
        </a:p>
      </dgm:t>
    </dgm:pt>
    <dgm:pt modelId="{1C6661C6-EE75-43D5-A984-658917A56323}">
      <dgm:prSet phldrT="[Текст]"/>
      <dgm:spPr/>
      <dgm:t>
        <a:bodyPr/>
        <a:lstStyle/>
        <a:p>
          <a:r>
            <a:rPr lang="ru-RU" dirty="0" smtClean="0"/>
            <a:t>самовыражение</a:t>
          </a:r>
          <a:endParaRPr lang="ru-RU" dirty="0"/>
        </a:p>
      </dgm:t>
    </dgm:pt>
    <dgm:pt modelId="{C29E31F7-E275-4238-B235-8314A98299CD}" type="parTrans" cxnId="{811D1868-1AB5-4CEC-8A54-ABEA16FE5050}">
      <dgm:prSet/>
      <dgm:spPr/>
      <dgm:t>
        <a:bodyPr/>
        <a:lstStyle/>
        <a:p>
          <a:endParaRPr lang="ru-RU"/>
        </a:p>
      </dgm:t>
    </dgm:pt>
    <dgm:pt modelId="{15509B9A-5D40-46E0-94FB-397236500D1D}" type="sibTrans" cxnId="{811D1868-1AB5-4CEC-8A54-ABEA16FE5050}">
      <dgm:prSet/>
      <dgm:spPr/>
      <dgm:t>
        <a:bodyPr/>
        <a:lstStyle/>
        <a:p>
          <a:endParaRPr lang="ru-RU"/>
        </a:p>
      </dgm:t>
    </dgm:pt>
    <dgm:pt modelId="{AABF9C48-DF77-4D95-9024-47FFFF9F262E}">
      <dgm:prSet phldrT="[Текст]" phldr="1"/>
      <dgm:spPr/>
      <dgm:t>
        <a:bodyPr/>
        <a:lstStyle/>
        <a:p>
          <a:endParaRPr lang="ru-RU" dirty="0"/>
        </a:p>
      </dgm:t>
    </dgm:pt>
    <dgm:pt modelId="{1336C0BB-D017-4F96-8E9F-9728641A7F8E}" type="parTrans" cxnId="{E9E3B883-778E-45D8-AD68-5DD6FE4C7D9B}">
      <dgm:prSet/>
      <dgm:spPr/>
      <dgm:t>
        <a:bodyPr/>
        <a:lstStyle/>
        <a:p>
          <a:endParaRPr lang="ru-RU"/>
        </a:p>
      </dgm:t>
    </dgm:pt>
    <dgm:pt modelId="{C99A41E9-85F7-446C-95B8-1AEE3BA974EE}" type="sibTrans" cxnId="{E9E3B883-778E-45D8-AD68-5DD6FE4C7D9B}">
      <dgm:prSet/>
      <dgm:spPr/>
      <dgm:t>
        <a:bodyPr/>
        <a:lstStyle/>
        <a:p>
          <a:endParaRPr lang="ru-RU"/>
        </a:p>
      </dgm:t>
    </dgm:pt>
    <dgm:pt modelId="{774876F2-BA68-4945-AABB-8042BA92A477}">
      <dgm:prSet phldrT="[Текст]"/>
      <dgm:spPr/>
      <dgm:t>
        <a:bodyPr/>
        <a:lstStyle/>
        <a:p>
          <a:r>
            <a:rPr lang="ru-RU" dirty="0" smtClean="0"/>
            <a:t>самоутверждение</a:t>
          </a:r>
          <a:endParaRPr lang="ru-RU" dirty="0"/>
        </a:p>
      </dgm:t>
    </dgm:pt>
    <dgm:pt modelId="{2F07BF9C-22AC-4B77-9720-73781C6899C9}" type="parTrans" cxnId="{A599988D-29A5-4F61-9557-775426CB4109}">
      <dgm:prSet/>
      <dgm:spPr/>
      <dgm:t>
        <a:bodyPr/>
        <a:lstStyle/>
        <a:p>
          <a:endParaRPr lang="ru-RU"/>
        </a:p>
      </dgm:t>
    </dgm:pt>
    <dgm:pt modelId="{44ECD138-471D-4528-8AEC-ADB3AF0DBB77}" type="sibTrans" cxnId="{A599988D-29A5-4F61-9557-775426CB4109}">
      <dgm:prSet/>
      <dgm:spPr/>
      <dgm:t>
        <a:bodyPr/>
        <a:lstStyle/>
        <a:p>
          <a:endParaRPr lang="ru-RU"/>
        </a:p>
      </dgm:t>
    </dgm:pt>
    <dgm:pt modelId="{0839836D-C7BE-4C59-9725-5806E35CCF65}">
      <dgm:prSet phldrT="[Текст]"/>
      <dgm:spPr/>
      <dgm:t>
        <a:bodyPr/>
        <a:lstStyle/>
        <a:p>
          <a:r>
            <a:rPr lang="ru-RU" dirty="0" smtClean="0"/>
            <a:t>самореализация</a:t>
          </a:r>
          <a:endParaRPr lang="ru-RU" dirty="0"/>
        </a:p>
      </dgm:t>
    </dgm:pt>
    <dgm:pt modelId="{50330409-FB2F-4F0D-947A-5F0B2E778913}" type="parTrans" cxnId="{3EE39B35-0825-4E55-B098-F285F2663D1B}">
      <dgm:prSet/>
      <dgm:spPr/>
      <dgm:t>
        <a:bodyPr/>
        <a:lstStyle/>
        <a:p>
          <a:endParaRPr lang="ru-RU"/>
        </a:p>
      </dgm:t>
    </dgm:pt>
    <dgm:pt modelId="{AC4AEAB9-BB93-4CE4-9456-8267E5DC76B6}" type="sibTrans" cxnId="{3EE39B35-0825-4E55-B098-F285F2663D1B}">
      <dgm:prSet/>
      <dgm:spPr/>
      <dgm:t>
        <a:bodyPr/>
        <a:lstStyle/>
        <a:p>
          <a:endParaRPr lang="ru-RU"/>
        </a:p>
      </dgm:t>
    </dgm:pt>
    <dgm:pt modelId="{D1566217-E1B4-499D-8ADB-7A0278C22B2F}">
      <dgm:prSet phldrT="[Текст]" phldr="1"/>
      <dgm:spPr/>
      <dgm:t>
        <a:bodyPr/>
        <a:lstStyle/>
        <a:p>
          <a:endParaRPr lang="ru-RU" dirty="0"/>
        </a:p>
      </dgm:t>
    </dgm:pt>
    <dgm:pt modelId="{52F5D08B-D123-475D-88FF-513F560F9227}" type="parTrans" cxnId="{316C190B-C3B6-4F3D-A3BD-66687642474A}">
      <dgm:prSet/>
      <dgm:spPr/>
      <dgm:t>
        <a:bodyPr/>
        <a:lstStyle/>
        <a:p>
          <a:endParaRPr lang="ru-RU"/>
        </a:p>
      </dgm:t>
    </dgm:pt>
    <dgm:pt modelId="{297B5DC2-C12F-432E-89E6-7F07536DCE61}" type="sibTrans" cxnId="{316C190B-C3B6-4F3D-A3BD-66687642474A}">
      <dgm:prSet/>
      <dgm:spPr/>
      <dgm:t>
        <a:bodyPr/>
        <a:lstStyle/>
        <a:p>
          <a:endParaRPr lang="ru-RU"/>
        </a:p>
      </dgm:t>
    </dgm:pt>
    <dgm:pt modelId="{2EF24355-4685-47FB-8EB2-84131E7040D4}">
      <dgm:prSet phldrT="[Текст]"/>
      <dgm:spPr/>
      <dgm:t>
        <a:bodyPr/>
        <a:lstStyle/>
        <a:p>
          <a:r>
            <a:rPr lang="ru-RU" dirty="0" err="1" smtClean="0"/>
            <a:t>саморегуляция</a:t>
          </a:r>
          <a:endParaRPr lang="ru-RU" dirty="0"/>
        </a:p>
      </dgm:t>
    </dgm:pt>
    <dgm:pt modelId="{7206FD0C-377F-4DE4-9C81-CD95111796AB}" type="parTrans" cxnId="{E9F24A29-5440-4193-9B91-2E3D54B899F0}">
      <dgm:prSet/>
      <dgm:spPr/>
      <dgm:t>
        <a:bodyPr/>
        <a:lstStyle/>
        <a:p>
          <a:endParaRPr lang="ru-RU"/>
        </a:p>
      </dgm:t>
    </dgm:pt>
    <dgm:pt modelId="{B15D7FA5-8126-4838-9364-1A3B6AD24BA2}" type="sibTrans" cxnId="{E9F24A29-5440-4193-9B91-2E3D54B899F0}">
      <dgm:prSet/>
      <dgm:spPr/>
      <dgm:t>
        <a:bodyPr/>
        <a:lstStyle/>
        <a:p>
          <a:endParaRPr lang="ru-RU"/>
        </a:p>
      </dgm:t>
    </dgm:pt>
    <dgm:pt modelId="{C5F8D7C2-FD87-4CA0-9287-825C43D69F46}">
      <dgm:prSet phldrT="[Текст]" phldr="1"/>
      <dgm:spPr/>
      <dgm:t>
        <a:bodyPr/>
        <a:lstStyle/>
        <a:p>
          <a:endParaRPr lang="ru-RU" dirty="0"/>
        </a:p>
      </dgm:t>
    </dgm:pt>
    <dgm:pt modelId="{92913A04-DDBB-4576-B5B9-715A272256B6}" type="parTrans" cxnId="{C8A75824-8CAB-4ED5-B6E3-20AC02833668}">
      <dgm:prSet/>
      <dgm:spPr/>
      <dgm:t>
        <a:bodyPr/>
        <a:lstStyle/>
        <a:p>
          <a:endParaRPr lang="ru-RU"/>
        </a:p>
      </dgm:t>
    </dgm:pt>
    <dgm:pt modelId="{CD764226-3A8C-4BA2-BEED-4640E31B5A1F}" type="sibTrans" cxnId="{C8A75824-8CAB-4ED5-B6E3-20AC02833668}">
      <dgm:prSet/>
      <dgm:spPr/>
      <dgm:t>
        <a:bodyPr/>
        <a:lstStyle/>
        <a:p>
          <a:endParaRPr lang="ru-RU"/>
        </a:p>
      </dgm:t>
    </dgm:pt>
    <dgm:pt modelId="{C9917B7E-8A23-4F0C-ADB6-5819384555A5}" type="pres">
      <dgm:prSet presAssocID="{06C9C3E6-DB68-47D4-BAF6-F7485FAC4258}" presName="diagram" presStyleCnt="0">
        <dgm:presLayoutVars>
          <dgm:dir/>
          <dgm:resizeHandles val="exact"/>
        </dgm:presLayoutVars>
      </dgm:prSet>
      <dgm:spPr/>
    </dgm:pt>
    <dgm:pt modelId="{9E48211B-BB98-4486-9EE2-34FD18CB6BB0}" type="pres">
      <dgm:prSet presAssocID="{5740CEDD-0C8E-459A-96E4-F986DB3DF9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78A4A-17A3-479C-B9C1-3D4020E06F40}" type="pres">
      <dgm:prSet presAssocID="{8E95D1A5-5351-4907-99C8-602DD80D9ACF}" presName="sibTrans" presStyleCnt="0"/>
      <dgm:spPr/>
    </dgm:pt>
    <dgm:pt modelId="{489755F3-DC2C-4A19-A6AF-DEC74AC98E65}" type="pres">
      <dgm:prSet presAssocID="{AABF9C48-DF77-4D95-9024-47FFFF9F262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391D3-C461-4AF7-B3B7-84EC38B1DA71}" type="pres">
      <dgm:prSet presAssocID="{C99A41E9-85F7-446C-95B8-1AEE3BA974EE}" presName="sibTrans" presStyleCnt="0"/>
      <dgm:spPr/>
    </dgm:pt>
    <dgm:pt modelId="{312A9E6F-731D-4B61-928A-211DEA8D578E}" type="pres">
      <dgm:prSet presAssocID="{D1566217-E1B4-499D-8ADB-7A0278C22B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FD05D2-0833-4BAD-B0E1-20B02D68157B}" type="presOf" srcId="{1C6661C6-EE75-43D5-A984-658917A56323}" destId="{9E48211B-BB98-4486-9EE2-34FD18CB6BB0}" srcOrd="0" destOrd="2" presId="urn:microsoft.com/office/officeart/2005/8/layout/default"/>
    <dgm:cxn modelId="{E9E3B883-778E-45D8-AD68-5DD6FE4C7D9B}" srcId="{06C9C3E6-DB68-47D4-BAF6-F7485FAC4258}" destId="{AABF9C48-DF77-4D95-9024-47FFFF9F262E}" srcOrd="1" destOrd="0" parTransId="{1336C0BB-D017-4F96-8E9F-9728641A7F8E}" sibTransId="{C99A41E9-85F7-446C-95B8-1AEE3BA974EE}"/>
    <dgm:cxn modelId="{EE6CEA09-B9BB-4D82-B180-007F3B46B6AB}" type="presOf" srcId="{0B9C9689-A32B-4517-B66C-BA9A42217A0F}" destId="{9E48211B-BB98-4486-9EE2-34FD18CB6BB0}" srcOrd="0" destOrd="1" presId="urn:microsoft.com/office/officeart/2005/8/layout/default"/>
    <dgm:cxn modelId="{1D08A674-E1DA-4689-9807-6532269BCB38}" srcId="{5740CEDD-0C8E-459A-96E4-F986DB3DF92A}" destId="{0B9C9689-A32B-4517-B66C-BA9A42217A0F}" srcOrd="0" destOrd="0" parTransId="{7058C2DC-49BC-46C7-B453-238D935CA4CF}" sibTransId="{6AA7EA84-D927-4379-B2BC-EC3461725EB9}"/>
    <dgm:cxn modelId="{2FC17B14-3131-4D26-8260-1F458BEDBFD5}" type="presOf" srcId="{0839836D-C7BE-4C59-9725-5806E35CCF65}" destId="{489755F3-DC2C-4A19-A6AF-DEC74AC98E65}" srcOrd="0" destOrd="2" presId="urn:microsoft.com/office/officeart/2005/8/layout/default"/>
    <dgm:cxn modelId="{02AA9EDD-9551-4A4D-A3B6-5AABCAE6D562}" type="presOf" srcId="{06C9C3E6-DB68-47D4-BAF6-F7485FAC4258}" destId="{C9917B7E-8A23-4F0C-ADB6-5819384555A5}" srcOrd="0" destOrd="0" presId="urn:microsoft.com/office/officeart/2005/8/layout/default"/>
    <dgm:cxn modelId="{A599988D-29A5-4F61-9557-775426CB4109}" srcId="{AABF9C48-DF77-4D95-9024-47FFFF9F262E}" destId="{774876F2-BA68-4945-AABB-8042BA92A477}" srcOrd="0" destOrd="0" parTransId="{2F07BF9C-22AC-4B77-9720-73781C6899C9}" sibTransId="{44ECD138-471D-4528-8AEC-ADB3AF0DBB77}"/>
    <dgm:cxn modelId="{811D1868-1AB5-4CEC-8A54-ABEA16FE5050}" srcId="{5740CEDD-0C8E-459A-96E4-F986DB3DF92A}" destId="{1C6661C6-EE75-43D5-A984-658917A56323}" srcOrd="1" destOrd="0" parTransId="{C29E31F7-E275-4238-B235-8314A98299CD}" sibTransId="{15509B9A-5D40-46E0-94FB-397236500D1D}"/>
    <dgm:cxn modelId="{61BBDD0C-A8D8-4D35-B889-CF549C89AD2B}" type="presOf" srcId="{5740CEDD-0C8E-459A-96E4-F986DB3DF92A}" destId="{9E48211B-BB98-4486-9EE2-34FD18CB6BB0}" srcOrd="0" destOrd="0" presId="urn:microsoft.com/office/officeart/2005/8/layout/default"/>
    <dgm:cxn modelId="{A82806EE-0446-4C94-9F2A-939FA07FC39B}" srcId="{06C9C3E6-DB68-47D4-BAF6-F7485FAC4258}" destId="{5740CEDD-0C8E-459A-96E4-F986DB3DF92A}" srcOrd="0" destOrd="0" parTransId="{DFDA24BF-E1F0-41A0-AF2A-4B34869F9970}" sibTransId="{8E95D1A5-5351-4907-99C8-602DD80D9ACF}"/>
    <dgm:cxn modelId="{558FC85A-A966-4EC2-BAFF-31E31ADC263D}" type="presOf" srcId="{774876F2-BA68-4945-AABB-8042BA92A477}" destId="{489755F3-DC2C-4A19-A6AF-DEC74AC98E65}" srcOrd="0" destOrd="1" presId="urn:microsoft.com/office/officeart/2005/8/layout/default"/>
    <dgm:cxn modelId="{3EE39B35-0825-4E55-B098-F285F2663D1B}" srcId="{AABF9C48-DF77-4D95-9024-47FFFF9F262E}" destId="{0839836D-C7BE-4C59-9725-5806E35CCF65}" srcOrd="1" destOrd="0" parTransId="{50330409-FB2F-4F0D-947A-5F0B2E778913}" sibTransId="{AC4AEAB9-BB93-4CE4-9456-8267E5DC76B6}"/>
    <dgm:cxn modelId="{27633D35-EF88-4059-AEF7-A4E176517E5D}" type="presOf" srcId="{D1566217-E1B4-499D-8ADB-7A0278C22B2F}" destId="{312A9E6F-731D-4B61-928A-211DEA8D578E}" srcOrd="0" destOrd="0" presId="urn:microsoft.com/office/officeart/2005/8/layout/default"/>
    <dgm:cxn modelId="{67C35B7B-198F-439B-BA5F-A5DD66F36EFE}" type="presOf" srcId="{AABF9C48-DF77-4D95-9024-47FFFF9F262E}" destId="{489755F3-DC2C-4A19-A6AF-DEC74AC98E65}" srcOrd="0" destOrd="0" presId="urn:microsoft.com/office/officeart/2005/8/layout/default"/>
    <dgm:cxn modelId="{6DAA57CF-E650-434B-9822-2EDC78876D92}" type="presOf" srcId="{2EF24355-4685-47FB-8EB2-84131E7040D4}" destId="{312A9E6F-731D-4B61-928A-211DEA8D578E}" srcOrd="0" destOrd="1" presId="urn:microsoft.com/office/officeart/2005/8/layout/default"/>
    <dgm:cxn modelId="{F655089C-68CA-4CE6-B03A-97B513B53CB2}" type="presOf" srcId="{C5F8D7C2-FD87-4CA0-9287-825C43D69F46}" destId="{312A9E6F-731D-4B61-928A-211DEA8D578E}" srcOrd="0" destOrd="2" presId="urn:microsoft.com/office/officeart/2005/8/layout/default"/>
    <dgm:cxn modelId="{316C190B-C3B6-4F3D-A3BD-66687642474A}" srcId="{06C9C3E6-DB68-47D4-BAF6-F7485FAC4258}" destId="{D1566217-E1B4-499D-8ADB-7A0278C22B2F}" srcOrd="2" destOrd="0" parTransId="{52F5D08B-D123-475D-88FF-513F560F9227}" sibTransId="{297B5DC2-C12F-432E-89E6-7F07536DCE61}"/>
    <dgm:cxn modelId="{C8A75824-8CAB-4ED5-B6E3-20AC02833668}" srcId="{D1566217-E1B4-499D-8ADB-7A0278C22B2F}" destId="{C5F8D7C2-FD87-4CA0-9287-825C43D69F46}" srcOrd="1" destOrd="0" parTransId="{92913A04-DDBB-4576-B5B9-715A272256B6}" sibTransId="{CD764226-3A8C-4BA2-BEED-4640E31B5A1F}"/>
    <dgm:cxn modelId="{E9F24A29-5440-4193-9B91-2E3D54B899F0}" srcId="{D1566217-E1B4-499D-8ADB-7A0278C22B2F}" destId="{2EF24355-4685-47FB-8EB2-84131E7040D4}" srcOrd="0" destOrd="0" parTransId="{7206FD0C-377F-4DE4-9C81-CD95111796AB}" sibTransId="{B15D7FA5-8126-4838-9364-1A3B6AD24BA2}"/>
    <dgm:cxn modelId="{C7B5A516-BB12-4C55-9F46-4DFEBB61E342}" type="presParOf" srcId="{C9917B7E-8A23-4F0C-ADB6-5819384555A5}" destId="{9E48211B-BB98-4486-9EE2-34FD18CB6BB0}" srcOrd="0" destOrd="0" presId="urn:microsoft.com/office/officeart/2005/8/layout/default"/>
    <dgm:cxn modelId="{E6D0DF53-35A4-4516-B86A-02DF732A0C62}" type="presParOf" srcId="{C9917B7E-8A23-4F0C-ADB6-5819384555A5}" destId="{82678A4A-17A3-479C-B9C1-3D4020E06F40}" srcOrd="1" destOrd="0" presId="urn:microsoft.com/office/officeart/2005/8/layout/default"/>
    <dgm:cxn modelId="{6DDE5E7F-65C9-4100-AEEB-EADE80D6A37B}" type="presParOf" srcId="{C9917B7E-8A23-4F0C-ADB6-5819384555A5}" destId="{489755F3-DC2C-4A19-A6AF-DEC74AC98E65}" srcOrd="2" destOrd="0" presId="urn:microsoft.com/office/officeart/2005/8/layout/default"/>
    <dgm:cxn modelId="{5A6FFD1F-1717-4747-9CD7-15D9D27770E4}" type="presParOf" srcId="{C9917B7E-8A23-4F0C-ADB6-5819384555A5}" destId="{523391D3-C461-4AF7-B3B7-84EC38B1DA71}" srcOrd="3" destOrd="0" presId="urn:microsoft.com/office/officeart/2005/8/layout/default"/>
    <dgm:cxn modelId="{39EE4BEB-73D6-4AFE-B4FF-A4C175B1AA11}" type="presParOf" srcId="{C9917B7E-8A23-4F0C-ADB6-5819384555A5}" destId="{312A9E6F-731D-4B61-928A-211DEA8D578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8211B-BB98-4486-9EE2-34FD18CB6BB0}">
      <dsp:nvSpPr>
        <dsp:cNvPr id="0" name=""/>
        <dsp:cNvSpPr/>
      </dsp:nvSpPr>
      <dsp:spPr>
        <a:xfrm>
          <a:off x="883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самоопределение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самовыражение</a:t>
          </a:r>
          <a:endParaRPr lang="ru-RU" sz="2700" kern="1200" dirty="0"/>
        </a:p>
      </dsp:txBody>
      <dsp:txXfrm>
        <a:off x="883" y="183223"/>
        <a:ext cx="3446301" cy="2067780"/>
      </dsp:txXfrm>
    </dsp:sp>
    <dsp:sp modelId="{489755F3-DC2C-4A19-A6AF-DEC74AC98E65}">
      <dsp:nvSpPr>
        <dsp:cNvPr id="0" name=""/>
        <dsp:cNvSpPr/>
      </dsp:nvSpPr>
      <dsp:spPr>
        <a:xfrm>
          <a:off x="3791815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самоутверждение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самореализация</a:t>
          </a:r>
          <a:endParaRPr lang="ru-RU" sz="2700" kern="1200" dirty="0"/>
        </a:p>
      </dsp:txBody>
      <dsp:txXfrm>
        <a:off x="3791815" y="183223"/>
        <a:ext cx="3446301" cy="2067780"/>
      </dsp:txXfrm>
    </dsp:sp>
    <dsp:sp modelId="{312A9E6F-731D-4B61-928A-211DEA8D578E}">
      <dsp:nvSpPr>
        <dsp:cNvPr id="0" name=""/>
        <dsp:cNvSpPr/>
      </dsp:nvSpPr>
      <dsp:spPr>
        <a:xfrm>
          <a:off x="1896349" y="2595634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err="1" smtClean="0"/>
            <a:t>саморегуляция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 dirty="0"/>
        </a:p>
      </dsp:txBody>
      <dsp:txXfrm>
        <a:off x="1896349" y="2595634"/>
        <a:ext cx="3446301" cy="2067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79A503-277D-40BE-B19D-44E04B8E9DA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844105-0240-4F06-9B49-EF5336918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как инструмент формирования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умений на уроках физики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Февральские встречи – 2013 г.</a:t>
            </a:r>
          </a:p>
          <a:p>
            <a:r>
              <a:rPr lang="ru-RU" dirty="0" smtClean="0"/>
              <a:t>Мальцева Е.В.</a:t>
            </a:r>
          </a:p>
          <a:p>
            <a:r>
              <a:rPr lang="ru-RU" dirty="0" smtClean="0"/>
              <a:t>МБОУ СОШ №16.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340771"/>
          <a:ext cx="7704855" cy="4892041"/>
        </p:xfrm>
        <a:graphic>
          <a:graphicData uri="http://schemas.openxmlformats.org/drawingml/2006/table">
            <a:tbl>
              <a:tblPr/>
              <a:tblGrid>
                <a:gridCol w="1925610"/>
                <a:gridCol w="1926415"/>
                <a:gridCol w="1926415"/>
                <a:gridCol w="1926415"/>
              </a:tblGrid>
              <a:tr h="54301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Ф.И. учащегося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Адекватность эталона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Адекватность определен. отличий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Адекватность задач саморазвития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1.Арина А.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2.Арина А.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3. Алексей А.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4. Ольга Г.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5.Денис К.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6.Дмитрий К.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7.Дарья К.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8.Алина К.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9.Александр К.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10.Яна Л.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11.Никита М.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12.Никита М.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13.Сандра С.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14.Кирилл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П.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4159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В 9 классе получились следующие результаты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206232"/>
          <a:ext cx="6077585" cy="3010313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15.Мария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С.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16.Эвелина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С.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17.Субботин 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18.Алена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Т.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19.Вячеслав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Т.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20.Дарья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Т.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21.Елизавета Ш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22.Алексей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Ш</a:t>
                      </a:r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23.Татьяна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Ш.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24.Юлия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</a:rPr>
                        <a:t> Х.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5"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Calibri"/>
                          <a:ea typeface="Times New Roman"/>
                        </a:rPr>
                        <a:t>Среднее 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libri"/>
                          <a:ea typeface="Times New Roman"/>
                        </a:rPr>
                        <a:t>Среднее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79% учащихся на высоком уровне оценивают качества хорошего ученика, называя более двух существенных признаков такого ученика. 2 человека не смогли справиться с этим вопросом.  Иные результаты у школьников при оценивании,  насколько они отличаются от хорошего ученика. 58%  назвали 2 отличия, 25%  не знают ответа, при этом 3 девочки, назвавшие себя хорошими учениками, не считают нужным относиться к себе критически. 21%  учащихся указывают на необходимость </a:t>
            </a:r>
            <a:r>
              <a:rPr lang="ru-RU" dirty="0" err="1" smtClean="0"/>
              <a:t>самоизменения</a:t>
            </a:r>
            <a:r>
              <a:rPr lang="ru-RU" dirty="0" smtClean="0"/>
              <a:t> и саморазвития, столько же совсем не знают, что нужно сделать, чтобы быть  хорошим учеником. 58% учеников просто называют конкретные достижения хорошего ученика. Только один ученик явно, по баллам, показал, что далек от рефлексии. Однако, по ответам еще 5 учащихся видно, что им не свойственен самоанализ.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04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цель моей работы: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д</a:t>
            </a:r>
            <a:r>
              <a:rPr lang="ru-RU" sz="2800" i="1" dirty="0" smtClean="0"/>
              <a:t>обиться</a:t>
            </a:r>
            <a:r>
              <a:rPr lang="ru-RU" sz="2800" i="1" dirty="0" smtClean="0"/>
              <a:t>, чтобы к концу учебного года все учащиеся класса овладели действием рефлексивной самооценки на среднем или высоком уровне.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22827985_pozitiv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322609"/>
            <a:ext cx="5416024" cy="41337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следующем занятии учащимся был предложен следующий текст: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«На уроках в школе, выполняя домашнюю работу, занимаясь в кружке, помогая родителям, мы выполняем различные действия, часто  не задумываясь над тем: Что я делаю? Зачем я это делаю? Каким образом  я это делаю? Как говорили древние – «не  ведаем, что творим».</a:t>
            </a:r>
          </a:p>
          <a:p>
            <a:r>
              <a:rPr lang="ru-RU" dirty="0" smtClean="0"/>
              <a:t>Задавая же  себе такие вопросы, мы тем самым осуществляем рефлексию над своими действиями. Встречался ли ты где-нибудь  с рефлексией? (1) Какой смысл она имеет для тебя? (2) Как ты думаешь - зачем человеку рефлектировать? (3) Какого человека ты мог бы назвать рефлексивным? Почему? (4)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Учащиеся </a:t>
            </a:r>
            <a:r>
              <a:rPr lang="ru-RU" sz="3200" dirty="0" err="1" smtClean="0"/>
              <a:t>рефлексировали</a:t>
            </a:r>
            <a:r>
              <a:rPr lang="ru-RU" sz="3200" dirty="0" smtClean="0"/>
              <a:t> свое отношение к физике как учебному предмету.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Напиши несколько прилагательных к словам: «Физика – это предмет…»</a:t>
            </a:r>
          </a:p>
          <a:p>
            <a:pPr lvl="0"/>
            <a:r>
              <a:rPr lang="ru-RU" dirty="0" smtClean="0"/>
              <a:t>Как ты думаешь, почему большинство  учащихся очень посредственно занимается физикой?</a:t>
            </a:r>
          </a:p>
          <a:p>
            <a:pPr lvl="0"/>
            <a:r>
              <a:rPr lang="ru-RU" dirty="0" smtClean="0"/>
              <a:t>Как ты относишься к этому предмету?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Попробуй составить </a:t>
            </a:r>
            <a:r>
              <a:rPr lang="ru-RU" dirty="0" err="1" smtClean="0"/>
              <a:t>синквейн</a:t>
            </a:r>
            <a:r>
              <a:rPr lang="ru-RU" dirty="0" smtClean="0"/>
              <a:t> о понятии «физика». </a:t>
            </a:r>
            <a:r>
              <a:rPr lang="ru-RU" b="1" dirty="0" err="1" smtClean="0"/>
              <a:t>Синквейн</a:t>
            </a:r>
            <a:r>
              <a:rPr lang="ru-RU" dirty="0" smtClean="0"/>
              <a:t> (в переводе с франц.– </a:t>
            </a:r>
            <a:r>
              <a:rPr lang="ru-RU" i="1" dirty="0" smtClean="0"/>
              <a:t>пять строк</a:t>
            </a:r>
            <a:r>
              <a:rPr lang="ru-RU" dirty="0" smtClean="0"/>
              <a:t>):       Первая строка – одно существительное (суть, название темы);</a:t>
            </a:r>
            <a:br>
              <a:rPr lang="ru-RU" dirty="0" smtClean="0"/>
            </a:br>
            <a:r>
              <a:rPr lang="ru-RU" dirty="0" smtClean="0"/>
              <a:t>Вторая строка – описание свойств-признаков темы в двух словах (двумя прилагательными);</a:t>
            </a:r>
            <a:br>
              <a:rPr lang="ru-RU" dirty="0" smtClean="0"/>
            </a:br>
            <a:r>
              <a:rPr lang="ru-RU" dirty="0" smtClean="0"/>
              <a:t>Третья строка – описание действия (функций) в рамках темы тремя глаголами;</a:t>
            </a:r>
            <a:br>
              <a:rPr lang="ru-RU" dirty="0" smtClean="0"/>
            </a:br>
            <a:r>
              <a:rPr lang="ru-RU" dirty="0" smtClean="0"/>
              <a:t>Четвертая строка – фраза (словосочетание) из четырех слов,  показывающая отношение к теме;</a:t>
            </a:r>
            <a:br>
              <a:rPr lang="ru-RU" dirty="0" smtClean="0"/>
            </a:br>
            <a:r>
              <a:rPr lang="ru-RU" dirty="0" smtClean="0"/>
              <a:t>Пятая строка – синоним из одного слова (существительное),  который повторяет суть темы  (к первому существительному).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Строки                                           Ответы</a:t>
            </a:r>
            <a:endParaRPr lang="ru-RU" sz="2400" dirty="0" smtClean="0"/>
          </a:p>
          <a:p>
            <a:r>
              <a:rPr lang="ru-RU" sz="2400" dirty="0" smtClean="0"/>
              <a:t>Слово-существительное            </a:t>
            </a:r>
            <a:r>
              <a:rPr lang="ru-RU" sz="2400" dirty="0" smtClean="0"/>
              <a:t>Атмосфера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/>
              <a:t>Два прилагательных</a:t>
            </a:r>
            <a:r>
              <a:rPr lang="ru-RU" sz="2400" dirty="0" smtClean="0"/>
              <a:t>             </a:t>
            </a:r>
            <a:r>
              <a:rPr lang="ru-RU" sz="2400" dirty="0" smtClean="0"/>
              <a:t>Воздушная, тяжелая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/>
              <a:t>Три </a:t>
            </a:r>
            <a:r>
              <a:rPr lang="ru-RU" sz="2400" dirty="0" smtClean="0"/>
              <a:t>глагола                      Простирается давит сжимает </a:t>
            </a:r>
          </a:p>
          <a:p>
            <a:r>
              <a:rPr lang="ru-RU" sz="2400" dirty="0" smtClean="0"/>
              <a:t>Словосочетание из четырех слов   Сильно  давит на тела</a:t>
            </a:r>
          </a:p>
          <a:p>
            <a:r>
              <a:rPr lang="ru-RU" sz="2400" dirty="0" smtClean="0"/>
              <a:t>Синоним-существительное       </a:t>
            </a:r>
            <a:r>
              <a:rPr lang="ru-RU" sz="2400" dirty="0" smtClean="0"/>
              <a:t>Оболочка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«Физика»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Трудная, интересная</a:t>
            </a:r>
          </a:p>
          <a:p>
            <a:r>
              <a:rPr lang="ru-RU" dirty="0" smtClean="0"/>
              <a:t>Учит, рассказывает, поясняет</a:t>
            </a:r>
          </a:p>
          <a:p>
            <a:r>
              <a:rPr lang="ru-RU" dirty="0" smtClean="0"/>
              <a:t>Обучает нас множеству явлений</a:t>
            </a:r>
          </a:p>
          <a:p>
            <a:r>
              <a:rPr lang="ru-RU" dirty="0" smtClean="0"/>
              <a:t>Наука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Интересная, сложная</a:t>
            </a:r>
          </a:p>
          <a:p>
            <a:r>
              <a:rPr lang="ru-RU" dirty="0" smtClean="0"/>
              <a:t>Учит, заинтересовывает удивляет</a:t>
            </a:r>
          </a:p>
          <a:p>
            <a:r>
              <a:rPr lang="ru-RU" dirty="0" smtClean="0"/>
              <a:t>Точно объясняет все вокруг</a:t>
            </a:r>
          </a:p>
          <a:p>
            <a:r>
              <a:rPr lang="ru-RU" dirty="0" smtClean="0"/>
              <a:t>Наука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«Физика»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Точная, сложная</a:t>
            </a:r>
          </a:p>
          <a:p>
            <a:r>
              <a:rPr lang="ru-RU" dirty="0" smtClean="0"/>
              <a:t>Учит, объясняет, интересует</a:t>
            </a:r>
          </a:p>
          <a:p>
            <a:r>
              <a:rPr lang="ru-RU" dirty="0" smtClean="0"/>
              <a:t>Иногда вводит в заблуждение</a:t>
            </a:r>
          </a:p>
          <a:p>
            <a:r>
              <a:rPr lang="ru-RU" dirty="0" smtClean="0"/>
              <a:t>Наука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Красивая, сложная</a:t>
            </a:r>
          </a:p>
          <a:p>
            <a:r>
              <a:rPr lang="ru-RU" dirty="0" smtClean="0"/>
              <a:t>Помогает, понимает, думает</a:t>
            </a:r>
          </a:p>
          <a:p>
            <a:r>
              <a:rPr lang="ru-RU" dirty="0" smtClean="0"/>
              <a:t>Сильно давит на мозг</a:t>
            </a:r>
          </a:p>
          <a:p>
            <a:r>
              <a:rPr lang="ru-RU" dirty="0" smtClean="0"/>
              <a:t>Наука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Результаты освоения программы рассматриваются с трех точек зрения: личностные результаты, предметные и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Личностные результаты – это готовность и способность учащегося к саморазвитию,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мотивации к обучению, познанию, выбору индивидуальной образовательной траектории, ценностно-смысловые установки.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– это освоенные учащимися универсальные учебные действия, составляющие основу умения учиться и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понятия.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 такой «</a:t>
            </a:r>
            <a:r>
              <a:rPr lang="ru-RU" sz="2000" dirty="0" err="1" smtClean="0"/>
              <a:t>синквейн</a:t>
            </a:r>
            <a:r>
              <a:rPr lang="ru-RU" sz="2000" dirty="0" smtClean="0"/>
              <a:t>» может быть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Сложная, неинтересная</a:t>
            </a:r>
          </a:p>
          <a:p>
            <a:r>
              <a:rPr lang="ru-RU" dirty="0" smtClean="0"/>
              <a:t>Заучивать, систематизировать, понять</a:t>
            </a:r>
          </a:p>
          <a:p>
            <a:r>
              <a:rPr lang="ru-RU" dirty="0" smtClean="0"/>
              <a:t>Нельзя применить нигде кроме определенных профессий</a:t>
            </a:r>
          </a:p>
          <a:p>
            <a:r>
              <a:rPr lang="ru-RU" dirty="0" smtClean="0"/>
              <a:t>Объяснение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2684463"/>
          </a:xfrm>
        </p:spPr>
        <p:txBody>
          <a:bodyPr/>
          <a:lstStyle/>
          <a:p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549275"/>
            <a:ext cx="7924800" cy="5470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 </a:t>
            </a:r>
            <a:r>
              <a:rPr lang="ru-RU" sz="2400" b="1" i="1">
                <a:solidFill>
                  <a:srgbClr val="000099"/>
                </a:solidFill>
              </a:rPr>
              <a:t>«Составьте структурную схему, отражающую закономерности и внутренние связи между величинами, характеризующими постоянный электрический ток. В центр схемы поместите закон Ома для участка цепи постоянного тока».</a:t>
            </a:r>
            <a:r>
              <a:rPr lang="ru-RU" sz="2400" b="1">
                <a:solidFill>
                  <a:srgbClr val="000099"/>
                </a:solidFill>
              </a:rPr>
              <a:t> 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47813" y="3068638"/>
            <a:ext cx="5065712" cy="3222625"/>
            <a:chOff x="2715" y="2925"/>
            <a:chExt cx="5319" cy="3384"/>
          </a:xfrm>
        </p:grpSpPr>
        <p:sp>
          <p:nvSpPr>
            <p:cNvPr id="119813" name="AutoShape 5"/>
            <p:cNvSpPr>
              <a:spLocks noChangeAspect="1" noChangeArrowheads="1"/>
            </p:cNvSpPr>
            <p:nvPr/>
          </p:nvSpPr>
          <p:spPr bwMode="auto">
            <a:xfrm>
              <a:off x="2715" y="2925"/>
              <a:ext cx="5319" cy="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14" name="Oval 6"/>
            <p:cNvSpPr>
              <a:spLocks noChangeArrowheads="1"/>
            </p:cNvSpPr>
            <p:nvPr/>
          </p:nvSpPr>
          <p:spPr bwMode="auto">
            <a:xfrm>
              <a:off x="5235" y="4011"/>
              <a:ext cx="960" cy="96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ru-RU" sz="1400">
                  <a:latin typeface="Arial" charset="0"/>
                </a:rPr>
                <a:t>I=U/R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3795" y="3051"/>
              <a:ext cx="960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ru-RU" sz="1600">
                  <a:latin typeface="Arial" charset="0"/>
                </a:rPr>
                <a:t>I = q/t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6195" y="3051"/>
              <a:ext cx="960" cy="48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ru-RU" sz="1600">
                  <a:latin typeface="Arial" charset="0"/>
                </a:rPr>
                <a:t>U=A/t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2715" y="4251"/>
              <a:ext cx="2040" cy="96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ru-RU" sz="1400">
                  <a:latin typeface="Arial" charset="0"/>
                </a:rPr>
                <a:t>R=R</a:t>
              </a:r>
              <a:r>
                <a:rPr kumimoji="0" lang="ru-RU" sz="1400" baseline="-25000">
                  <a:latin typeface="Arial" charset="0"/>
                </a:rPr>
                <a:t>1 </a:t>
              </a:r>
              <a:r>
                <a:rPr kumimoji="0" lang="ru-RU" sz="1400">
                  <a:latin typeface="Arial" charset="0"/>
                </a:rPr>
                <a:t>+ R</a:t>
              </a:r>
              <a:r>
                <a:rPr kumimoji="0" lang="ru-RU" sz="1400" baseline="-25000">
                  <a:latin typeface="Arial" charset="0"/>
                </a:rPr>
                <a:t>2 </a:t>
              </a:r>
              <a:r>
                <a:rPr kumimoji="0" lang="ru-RU" sz="1400">
                  <a:latin typeface="Arial" charset="0"/>
                </a:rPr>
                <a:t>+ ….</a:t>
              </a:r>
              <a:endParaRPr kumimoji="0" lang="en-US" sz="1400">
                <a:latin typeface="Arial" charset="0"/>
              </a:endParaRPr>
            </a:p>
            <a:p>
              <a:pPr eaLnBrk="0" hangingPunct="0"/>
              <a:r>
                <a:rPr kumimoji="0" lang="en-US" sz="1400">
                  <a:latin typeface="Arial" charset="0"/>
                </a:rPr>
                <a:t>1/R = 1/R</a:t>
              </a:r>
              <a:r>
                <a:rPr kumimoji="0" lang="en-US" sz="1400" baseline="-25000">
                  <a:latin typeface="Arial" charset="0"/>
                </a:rPr>
                <a:t>1</a:t>
              </a:r>
              <a:r>
                <a:rPr kumimoji="0" lang="en-US" sz="1400">
                  <a:latin typeface="Arial" charset="0"/>
                </a:rPr>
                <a:t>+ 1/R</a:t>
              </a:r>
              <a:r>
                <a:rPr kumimoji="0" lang="en-US" sz="1400" baseline="-25000">
                  <a:latin typeface="Arial" charset="0"/>
                </a:rPr>
                <a:t>2</a:t>
              </a:r>
              <a:r>
                <a:rPr kumimoji="0" lang="en-US" sz="1400">
                  <a:latin typeface="Arial" charset="0"/>
                </a:rPr>
                <a:t>+ ....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6555" y="4731"/>
              <a:ext cx="960" cy="6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en-US" sz="1400"/>
                <a:t>R = ρ·l/ s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4755" y="5691"/>
              <a:ext cx="2280" cy="48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en-US" sz="1400">
                  <a:latin typeface="Arial" charset="0"/>
                </a:rPr>
                <a:t>A=IUt .   P=IU.  Q= I</a:t>
              </a:r>
              <a:r>
                <a:rPr kumimoji="0" lang="en-US" sz="1400" baseline="30000">
                  <a:latin typeface="Arial" charset="0"/>
                </a:rPr>
                <a:t>2</a:t>
              </a:r>
              <a:r>
                <a:rPr kumimoji="0" lang="en-US" sz="1400">
                  <a:latin typeface="Arial" charset="0"/>
                </a:rPr>
                <a:t>Rt.</a:t>
              </a:r>
              <a:endParaRPr kumimoji="0" lang="ru-RU" sz="1800">
                <a:latin typeface="Arial" charset="0"/>
              </a:endParaRPr>
            </a:p>
          </p:txBody>
        </p: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 flipH="1" flipV="1">
              <a:off x="4635" y="3531"/>
              <a:ext cx="72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21" name="Line 13"/>
            <p:cNvSpPr>
              <a:spLocks noChangeShapeType="1"/>
            </p:cNvSpPr>
            <p:nvPr/>
          </p:nvSpPr>
          <p:spPr bwMode="auto">
            <a:xfrm flipV="1">
              <a:off x="6075" y="3531"/>
              <a:ext cx="36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22" name="Line 14"/>
            <p:cNvSpPr>
              <a:spLocks noChangeShapeType="1"/>
            </p:cNvSpPr>
            <p:nvPr/>
          </p:nvSpPr>
          <p:spPr bwMode="auto">
            <a:xfrm flipH="1">
              <a:off x="4755" y="449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>
              <a:off x="6195" y="4611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5715" y="497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Одна из задач рефлексивного подхода в том, чтобы ученик сформулировал словесно свои результаты (научился, узнал, сделал и т.д.). С помощью таких ответов происходит осознание детьми собственной деятельности. Это можно делать устно, можно в виде письменного анкетирования.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1.Какие этапы урока вы считаете наиболее удачными и почему?	</a:t>
            </a:r>
          </a:p>
          <a:p>
            <a:pPr lvl="0"/>
            <a:r>
              <a:rPr lang="ru-RU" dirty="0" smtClean="0"/>
              <a:t>2. Что вам более всего удалось во время урока, какие виды деятельности были выполнены наиболее успешно?</a:t>
            </a:r>
          </a:p>
          <a:p>
            <a:pPr lvl="0"/>
            <a:r>
              <a:rPr lang="ru-RU" dirty="0" smtClean="0"/>
              <a:t>3. В чем вы видите собственное приращение?</a:t>
            </a:r>
          </a:p>
          <a:p>
            <a:pPr lvl="0"/>
            <a:r>
              <a:rPr lang="ru-RU" dirty="0" smtClean="0"/>
              <a:t>4. Что мы делали нерационально? Назовите одно действие, которое можно добавить, чтобы завтра сделать нашу работу на уроке более успешной.</a:t>
            </a:r>
          </a:p>
          <a:p>
            <a:pPr lvl="0"/>
            <a:r>
              <a:rPr lang="ru-RU" dirty="0" smtClean="0"/>
              <a:t>5. Что и почему можно изменить в   работе учителя?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экран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 smtClean="0"/>
              <a:t>сегодня я узнал…</a:t>
            </a:r>
            <a:endParaRPr lang="ru-RU" dirty="0" smtClean="0"/>
          </a:p>
          <a:p>
            <a:pPr lvl="0"/>
            <a:r>
              <a:rPr lang="ru-RU" i="1" dirty="0" smtClean="0"/>
              <a:t>было интересно…</a:t>
            </a:r>
            <a:endParaRPr lang="ru-RU" dirty="0" smtClean="0"/>
          </a:p>
          <a:p>
            <a:pPr lvl="0"/>
            <a:r>
              <a:rPr lang="ru-RU" i="1" dirty="0" smtClean="0"/>
              <a:t>было трудно…</a:t>
            </a:r>
            <a:endParaRPr lang="ru-RU" dirty="0" smtClean="0"/>
          </a:p>
          <a:p>
            <a:pPr lvl="0"/>
            <a:r>
              <a:rPr lang="ru-RU" i="1" dirty="0" smtClean="0"/>
              <a:t>я выполнял задания…</a:t>
            </a:r>
            <a:endParaRPr lang="ru-RU" dirty="0" smtClean="0"/>
          </a:p>
          <a:p>
            <a:pPr lvl="0"/>
            <a:r>
              <a:rPr lang="ru-RU" i="1" dirty="0" smtClean="0"/>
              <a:t>я понял, что…</a:t>
            </a:r>
            <a:endParaRPr lang="ru-RU" dirty="0" smtClean="0"/>
          </a:p>
          <a:p>
            <a:pPr lvl="0"/>
            <a:r>
              <a:rPr lang="ru-RU" i="1" dirty="0" smtClean="0"/>
              <a:t>теперь я могу…</a:t>
            </a:r>
            <a:endParaRPr lang="ru-RU" dirty="0" smtClean="0"/>
          </a:p>
          <a:p>
            <a:pPr lvl="0"/>
            <a:r>
              <a:rPr lang="ru-RU" i="1" dirty="0" smtClean="0"/>
              <a:t>я почувствовал, что…</a:t>
            </a:r>
            <a:endParaRPr lang="ru-RU" dirty="0" smtClean="0"/>
          </a:p>
          <a:p>
            <a:pPr lvl="0"/>
            <a:r>
              <a:rPr lang="ru-RU" i="1" dirty="0" smtClean="0"/>
              <a:t>я приобрел…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 smtClean="0"/>
              <a:t>я научился…</a:t>
            </a:r>
            <a:endParaRPr lang="ru-RU" dirty="0" smtClean="0"/>
          </a:p>
          <a:p>
            <a:pPr lvl="0"/>
            <a:r>
              <a:rPr lang="ru-RU" i="1" dirty="0" smtClean="0"/>
              <a:t>у меня получилось …</a:t>
            </a:r>
            <a:endParaRPr lang="ru-RU" dirty="0" smtClean="0"/>
          </a:p>
          <a:p>
            <a:pPr lvl="0"/>
            <a:r>
              <a:rPr lang="ru-RU" i="1" dirty="0" smtClean="0"/>
              <a:t>я смог…</a:t>
            </a:r>
            <a:endParaRPr lang="ru-RU" dirty="0" smtClean="0"/>
          </a:p>
          <a:p>
            <a:pPr lvl="0"/>
            <a:r>
              <a:rPr lang="ru-RU" i="1" dirty="0" smtClean="0"/>
              <a:t>я попробую…</a:t>
            </a:r>
            <a:endParaRPr lang="ru-RU" dirty="0" smtClean="0"/>
          </a:p>
          <a:p>
            <a:pPr lvl="0"/>
            <a:r>
              <a:rPr lang="ru-RU" i="1" dirty="0" smtClean="0"/>
              <a:t>меня удивило…</a:t>
            </a:r>
            <a:endParaRPr lang="ru-RU" dirty="0" smtClean="0"/>
          </a:p>
          <a:p>
            <a:pPr lvl="0"/>
            <a:r>
              <a:rPr lang="ru-RU" i="1" dirty="0" smtClean="0"/>
              <a:t>урок дал мне для жизни…</a:t>
            </a:r>
            <a:endParaRPr lang="ru-RU" dirty="0" smtClean="0"/>
          </a:p>
          <a:p>
            <a:pPr lvl="0"/>
            <a:r>
              <a:rPr lang="ru-RU" i="1" dirty="0" smtClean="0"/>
              <a:t>мне захотелось…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анализировать себя по такой схеме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1.На уроке я работал</a:t>
            </a:r>
            <a:br>
              <a:rPr lang="ru-RU" dirty="0" smtClean="0"/>
            </a:br>
            <a:r>
              <a:rPr lang="ru-RU" dirty="0" smtClean="0"/>
              <a:t>2.Своей работой на уроке я</a:t>
            </a:r>
            <a:br>
              <a:rPr lang="ru-RU" dirty="0" smtClean="0"/>
            </a:br>
            <a:r>
              <a:rPr lang="ru-RU" dirty="0" smtClean="0"/>
              <a:t>3.Урок для меня показался</a:t>
            </a:r>
            <a:br>
              <a:rPr lang="ru-RU" dirty="0" smtClean="0"/>
            </a:br>
            <a:r>
              <a:rPr lang="ru-RU" dirty="0" smtClean="0"/>
              <a:t>4.За урок я</a:t>
            </a:r>
            <a:br>
              <a:rPr lang="ru-RU" dirty="0" smtClean="0"/>
            </a:br>
            <a:r>
              <a:rPr lang="ru-RU" dirty="0" smtClean="0"/>
              <a:t>5.Мое настроение</a:t>
            </a:r>
            <a:br>
              <a:rPr lang="ru-RU" dirty="0" smtClean="0"/>
            </a:br>
            <a:r>
              <a:rPr lang="ru-RU" dirty="0" smtClean="0"/>
              <a:t>6.Материал урока мне был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7.Домашнее </a:t>
            </a:r>
            <a:r>
              <a:rPr lang="ru-RU" dirty="0" smtClean="0"/>
              <a:t>задание мне кажется</a:t>
            </a:r>
            <a:endParaRPr lang="ru-RU" sz="2800" dirty="0" smtClean="0"/>
          </a:p>
          <a:p>
            <a:pPr lvl="1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активно / пассивно</a:t>
            </a:r>
            <a:br>
              <a:rPr lang="ru-RU" dirty="0" smtClean="0"/>
            </a:br>
            <a:r>
              <a:rPr lang="ru-RU" dirty="0" smtClean="0"/>
              <a:t>доволен / не </a:t>
            </a:r>
            <a:r>
              <a:rPr lang="ru-RU" dirty="0" smtClean="0"/>
              <a:t>доволен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коротким / </a:t>
            </a:r>
            <a:r>
              <a:rPr lang="ru-RU" dirty="0" smtClean="0"/>
              <a:t>длинным</a:t>
            </a:r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 smtClean="0"/>
              <a:t>устал / </a:t>
            </a:r>
            <a:r>
              <a:rPr lang="ru-RU" dirty="0" err="1" smtClean="0"/>
              <a:t>устал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стало лучше / стало хуже</a:t>
            </a:r>
            <a:br>
              <a:rPr lang="ru-RU" dirty="0" smtClean="0"/>
            </a:br>
            <a:r>
              <a:rPr lang="ru-RU" dirty="0" smtClean="0"/>
              <a:t>понятен / не понятен</a:t>
            </a:r>
            <a:br>
              <a:rPr lang="ru-RU" dirty="0" smtClean="0"/>
            </a:br>
            <a:r>
              <a:rPr lang="ru-RU" dirty="0" smtClean="0"/>
              <a:t>полезен / бесполезен</a:t>
            </a:r>
            <a:br>
              <a:rPr lang="ru-RU" dirty="0" smtClean="0"/>
            </a:br>
            <a:r>
              <a:rPr lang="ru-RU" dirty="0" smtClean="0"/>
              <a:t>интересен / скучен</a:t>
            </a:r>
            <a:br>
              <a:rPr lang="ru-RU" dirty="0" smtClean="0"/>
            </a:br>
            <a:r>
              <a:rPr lang="ru-RU" dirty="0" smtClean="0"/>
              <a:t>легким / трудным</a:t>
            </a:r>
            <a:br>
              <a:rPr lang="ru-RU" dirty="0" smtClean="0"/>
            </a:br>
            <a:r>
              <a:rPr lang="ru-RU" dirty="0" smtClean="0"/>
              <a:t>интересно / не интересно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Рефлексивная деятельность через </a:t>
            </a:r>
            <a:r>
              <a:rPr lang="ru-RU" sz="2800" dirty="0" smtClean="0"/>
              <a:t>выполнение учебных заданий в ходе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К средствам осуществления рефлексии относятся схемы, таблицы, формулы, чертежи, графики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Задания на фиксацию </a:t>
            </a:r>
            <a:r>
              <a:rPr lang="ru-RU" sz="2800" dirty="0" smtClean="0"/>
              <a:t>знания </a:t>
            </a:r>
            <a:r>
              <a:rPr lang="ru-RU" sz="2800" dirty="0" smtClean="0"/>
              <a:t>о </a:t>
            </a:r>
            <a:r>
              <a:rPr lang="ru-RU" sz="2800" dirty="0" smtClean="0"/>
              <a:t>незнании.</a:t>
            </a:r>
          </a:p>
          <a:p>
            <a:pPr lvl="0"/>
            <a:r>
              <a:rPr lang="ru-RU" sz="2800" dirty="0" smtClean="0"/>
              <a:t>Задания на выяснение оснований собственных </a:t>
            </a:r>
            <a:r>
              <a:rPr lang="ru-RU" sz="2800" dirty="0" smtClean="0"/>
              <a:t>действий</a:t>
            </a:r>
            <a:r>
              <a:rPr lang="ru-RU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smtClean="0"/>
              <a:t>Объясни, почему ты выполнял именно такие действия при решении задачи</a:t>
            </a:r>
            <a:r>
              <a:rPr lang="ru-RU" sz="2800" dirty="0" smtClean="0"/>
              <a:t>? Можно ли было выполнять другие действия? От чего это зависело?) 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Рефлексивная деятельность через выполнение учебных заданий в ходе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задания, относящиеся к выполнению логических операций анализа, синтеза, классификации, обобщения, установления аналогий.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прием резюме, эссе, </a:t>
            </a:r>
            <a:r>
              <a:rPr lang="ru-RU" dirty="0" smtClean="0"/>
              <a:t>мини-сочинения (</a:t>
            </a:r>
            <a:r>
              <a:rPr lang="ru-RU" dirty="0" smtClean="0"/>
              <a:t>“Как я оцениваю результаты семинара”, ”Что мне дало участие в конкурсе “, “ Мои мысли о своей работе в этой четверти на уроках физики”.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для командной,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Что такое команда? Перечислите качества хорошей команды.</a:t>
            </a:r>
          </a:p>
          <a:p>
            <a:r>
              <a:rPr lang="ru-RU" dirty="0" smtClean="0"/>
              <a:t>- Добилась ли ваша команда сегодня успеха? Чем ваша команда отличается от идеальной?</a:t>
            </a:r>
          </a:p>
          <a:p>
            <a:r>
              <a:rPr lang="ru-RU" dirty="0" smtClean="0"/>
              <a:t>- Что нужно сделать, чтобы уверенно заявить: «Мы – самая лучшая команда!»?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организации рефлексивной деятельности – не самоцель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8548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А инструмент развития важных </a:t>
            </a:r>
            <a:r>
              <a:rPr lang="ru-RU" sz="2800" i="1" dirty="0" smtClean="0"/>
              <a:t>качеств современной личности: самостоятельности, предприимчивости и конкурентоспособности.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Универсальные учебные действия</a:t>
            </a:r>
            <a:r>
              <a:rPr lang="ru-RU" sz="2000" dirty="0"/>
              <a:t> (УУД) подразделяются на 4 группы: регулятивные, личностные, коммуникативные и познавательные </a:t>
            </a:r>
          </a:p>
        </p:txBody>
      </p:sp>
      <p:pic>
        <p:nvPicPr>
          <p:cNvPr id="4" name="Содержимое 3" descr="http://ciot-anapa.ru/images/stories/for_parents/uud-shema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97283" y="1609725"/>
            <a:ext cx="5958833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В.А. Сухомлинский </a:t>
            </a:r>
            <a:r>
              <a:rPr lang="ru-RU" sz="2000" dirty="0" smtClean="0"/>
              <a:t>: </a:t>
            </a:r>
            <a:r>
              <a:rPr lang="ru-RU" sz="2000" dirty="0" smtClean="0"/>
              <a:t>«Все наши замыслы, все поиски и построения превращаются в прах, если у ученика нет желания учиться».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неумение учащегося работать с постоянно возрастающим объемом </a:t>
            </a:r>
            <a:r>
              <a:rPr lang="ru-RU" dirty="0" smtClean="0"/>
              <a:t>информации</a:t>
            </a:r>
          </a:p>
          <a:p>
            <a:r>
              <a:rPr lang="ru-RU" dirty="0" smtClean="0"/>
              <a:t>непонимание как сохранить в памяти весь учебный материал по </a:t>
            </a:r>
            <a:r>
              <a:rPr lang="ru-RU" dirty="0" smtClean="0"/>
              <a:t>предметам</a:t>
            </a:r>
          </a:p>
          <a:p>
            <a:r>
              <a:rPr lang="ru-RU" dirty="0" smtClean="0"/>
              <a:t>психологический дискомфорт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</a:t>
            </a:r>
            <a:r>
              <a:rPr lang="ru-RU" dirty="0" smtClean="0"/>
              <a:t>мотивации учащихся к учению, создание психологически комфортной атмосферы, что предполагает овладение учащимися универсальными учебными действиями, а также рефлексивной деятельностью.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/>
              <a:t>Обязательным условием создания развивающей среды на уроке является этап рефлексии. </a:t>
            </a:r>
            <a:r>
              <a:rPr lang="ru-RU" sz="2000" i="1" dirty="0" smtClean="0"/>
              <a:t> Происходит </a:t>
            </a:r>
            <a:r>
              <a:rPr lang="ru-RU" sz="2000" i="1" dirty="0" smtClean="0"/>
              <a:t>от латинского </a:t>
            </a:r>
            <a:r>
              <a:rPr lang="ru-RU" sz="2000" dirty="0" smtClean="0"/>
              <a:t> </a:t>
            </a:r>
            <a:r>
              <a:rPr lang="ru-RU" sz="2000" i="1" dirty="0" err="1" smtClean="0"/>
              <a:t>reflexio</a:t>
            </a:r>
            <a:r>
              <a:rPr lang="ru-RU" sz="2000" i="1" dirty="0" smtClean="0"/>
              <a:t> – обращение назад.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Словарь иностранных слов определяет рефлексию как размышление о своем внутреннем состоянии, самопознание. </a:t>
            </a:r>
            <a:endParaRPr lang="ru-RU" i="1" dirty="0" smtClean="0"/>
          </a:p>
          <a:p>
            <a:r>
              <a:rPr lang="ru-RU" i="1" dirty="0" smtClean="0"/>
              <a:t>Толковый словарь русского языка трактует рефлексию как самоанализ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В современной педагогике под рефлексией понимают самоанализ деятельности и её  результатов.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Самосознание является исходным началом мотивации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Приёмы </a:t>
            </a:r>
            <a:r>
              <a:rPr lang="ru-RU" sz="2000" dirty="0" smtClean="0"/>
              <a:t>рефлексивного выхода, т.е. такого поворота сознания, в результате которого человек видит себя и свою ситуацию извне, с позиции наблюдателя, исследователя.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" name="Содержимое 5" descr="fiziki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975644"/>
            <a:ext cx="5638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Рефлексивная самооценка - это</a:t>
            </a:r>
            <a:r>
              <a:rPr lang="ru-RU" sz="2000" b="1" dirty="0" smtClean="0"/>
              <a:t> </a:t>
            </a:r>
            <a:r>
              <a:rPr lang="ru-RU" sz="2000" dirty="0" smtClean="0"/>
              <a:t>личностное действие самоопределения в отношении социальной роли, регулятивное действие оценивания своей деятельности.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Входная диагностика: социальная </a:t>
            </a:r>
            <a:r>
              <a:rPr lang="ru-RU" dirty="0" smtClean="0"/>
              <a:t>роль «хороший ученик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i="1" dirty="0" err="1" smtClean="0"/>
              <a:t>Опросник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Как ты считаешь, кого можно назвать хорошим учеником? Назови качества хорошего ученика.</a:t>
            </a:r>
          </a:p>
          <a:p>
            <a:r>
              <a:rPr lang="ru-RU" dirty="0" smtClean="0"/>
              <a:t>2. А можешь ли ты сказать про себя, что ты – хороший ученик? Если нет, то перечисли, чем ты отличаешься от хорошего ученика.</a:t>
            </a:r>
          </a:p>
          <a:p>
            <a:r>
              <a:rPr lang="ru-RU" dirty="0" smtClean="0"/>
              <a:t>3. Что нужно, чтобы с уверенностью сказать про себя: «Я – хороший ученик»?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908720"/>
          <a:ext cx="6096000" cy="54006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40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Низкий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1 балл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Средний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2 балла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Высокий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r>
                        <a:rPr lang="ru-RU" sz="1200" b="1" dirty="0">
                          <a:latin typeface="Calibri"/>
                          <a:ea typeface="Times New Roman"/>
                        </a:rPr>
                        <a:t>3 балла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21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Calibri"/>
                          <a:ea typeface="Times New Roman"/>
                        </a:rPr>
                        <a:t>Как Вы считаете, кого можно назвать «…» (эталоном)?</a:t>
                      </a:r>
                    </a:p>
                    <a:p>
                      <a:pPr algn="just"/>
                      <a:r>
                        <a:rPr lang="ru-RU" sz="1200">
                          <a:latin typeface="Calibri"/>
                          <a:ea typeface="Times New Roman"/>
                        </a:rPr>
                        <a:t>Назовите качества «…» (эталона)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Адекватность выделения качеств эталона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Называет только один существенный признак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Называет два существенных признака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Называет более двух существенных признаков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"/>
                          <a:ea typeface="Times New Roman"/>
                        </a:rPr>
                        <a:t>А можно ли Вас назвать «…» (эталоном)?</a:t>
                      </a:r>
                    </a:p>
                    <a:p>
                      <a:r>
                        <a:rPr lang="ru-RU" sz="1200">
                          <a:latin typeface="Calibri"/>
                          <a:ea typeface="Times New Roman"/>
                        </a:rPr>
                        <a:t>Чем вы отличаетесь от «…» (эталона)?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"/>
                          <a:ea typeface="Times New Roman"/>
                        </a:rPr>
                        <a:t>Адекватность определения отличий "Я" от эталона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Называет не более одного отличия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Называет два отличия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Дает характеристику по нескольким сферам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0"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"/>
                          <a:ea typeface="Times New Roman"/>
                        </a:rPr>
                        <a:t>Что нужно, чтобы с уверенностью сказать про себя: «Я – хороший …» (эталон)?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Адекватность определения задач саморазвития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Не может дать ответ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Называет конкретные достижения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Указывает на необходимость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самоизменения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и саморазвития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77950"/>
            <a:ext cx="8604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Критерии оценки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425</TotalTime>
  <Words>1464</Words>
  <Application>Microsoft Office PowerPoint</Application>
  <PresentationFormat>Экран (4:3)</PresentationFormat>
  <Paragraphs>252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Изящная</vt:lpstr>
      <vt:lpstr>Рефлексия как инструмент формирования метапредметных умений на уроках физики</vt:lpstr>
      <vt:lpstr>Результаты освоения программы рассматриваются с трех точек зрения: личностные результаты, предметные и метапредметные результаты</vt:lpstr>
      <vt:lpstr>Универсальные учебные действия (УУД) подразделяются на 4 группы: регулятивные, личностные, коммуникативные и познавательные </vt:lpstr>
      <vt:lpstr>В.А. Сухомлинский : «Все наши замыслы, все поиски и построения превращаются в прах, если у ученика нет желания учиться».</vt:lpstr>
      <vt:lpstr>Обязательным условием создания развивающей среды на уроке является этап рефлексии.  Происходит от латинского  reflexio – обращение назад.</vt:lpstr>
      <vt:lpstr>Самосознание является исходным началом мотивации</vt:lpstr>
      <vt:lpstr>Приёмы рефлексивного выхода, т.е. такого поворота сознания, в результате которого человек видит себя и свою ситуацию извне, с позиции наблюдателя, исследователя.  </vt:lpstr>
      <vt:lpstr>Рефлексивная самооценка - это личностное действие самоопределения в отношении социальной роли, регулятивное действие оценивания своей деятельности.</vt:lpstr>
      <vt:lpstr>Слайд 9</vt:lpstr>
      <vt:lpstr>Слайд 10</vt:lpstr>
      <vt:lpstr>Слайд 11</vt:lpstr>
      <vt:lpstr>Слайд 12</vt:lpstr>
      <vt:lpstr>цель моей работы:  добиться, чтобы к концу учебного года все учащиеся класса овладели действием рефлексивной самооценки на среднем или высоком уровне. </vt:lpstr>
      <vt:lpstr>На следующем занятии учащимся был предложен следующий текст: </vt:lpstr>
      <vt:lpstr>Учащиеся рефлексировали свое отношение к физике как учебному предмету. </vt:lpstr>
      <vt:lpstr>Слайд 16</vt:lpstr>
      <vt:lpstr>Пример синквейна</vt:lpstr>
      <vt:lpstr>Синквейн «Физика»</vt:lpstr>
      <vt:lpstr>Синквейн «Физика»</vt:lpstr>
      <vt:lpstr>Слайд 20</vt:lpstr>
      <vt:lpstr>Слайд 21</vt:lpstr>
      <vt:lpstr>Слайд 22</vt:lpstr>
      <vt:lpstr>Рефлексивный экран</vt:lpstr>
      <vt:lpstr>анализировать себя по такой схеме </vt:lpstr>
      <vt:lpstr>Рефлексивная деятельность через выполнение учебных заданий в ходе урока</vt:lpstr>
      <vt:lpstr>Рефлексивная деятельность через выполнение учебных заданий в ходе урока</vt:lpstr>
      <vt:lpstr>Рефлексия для командной, групповой работы</vt:lpstr>
      <vt:lpstr>организации рефлексивной деятельности – не самоцель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51</cp:revision>
  <dcterms:created xsi:type="dcterms:W3CDTF">2013-02-16T12:03:41Z</dcterms:created>
  <dcterms:modified xsi:type="dcterms:W3CDTF">2013-02-19T22:34:40Z</dcterms:modified>
</cp:coreProperties>
</file>