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66" r:id="rId11"/>
    <p:sldId id="268" r:id="rId12"/>
    <p:sldId id="269" r:id="rId13"/>
    <p:sldId id="285" r:id="rId14"/>
    <p:sldId id="270" r:id="rId15"/>
    <p:sldId id="259" r:id="rId16"/>
    <p:sldId id="262" r:id="rId17"/>
    <p:sldId id="263" r:id="rId18"/>
    <p:sldId id="264" r:id="rId19"/>
    <p:sldId id="265" r:id="rId20"/>
    <p:sldId id="260" r:id="rId21"/>
    <p:sldId id="257" r:id="rId22"/>
    <p:sldId id="271" r:id="rId23"/>
    <p:sldId id="272" r:id="rId24"/>
    <p:sldId id="284" r:id="rId25"/>
    <p:sldId id="282" r:id="rId26"/>
    <p:sldId id="281" r:id="rId27"/>
    <p:sldId id="258" r:id="rId28"/>
    <p:sldId id="288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8D4F-E985-4AEC-ADFB-6019EDBA018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97E0-6E7D-468D-8C31-0E61D454B0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1DAF0-E168-4828-9956-D851384A284A}" type="slidenum">
              <a:rPr lang="ru-RU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5313" y="0"/>
            <a:ext cx="4365626" cy="327342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4268788"/>
            <a:ext cx="5167313" cy="40147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E511-4D1D-4084-94AB-0712B8C52500}" type="slidenum">
              <a:rPr lang="ru-RU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5313" y="0"/>
            <a:ext cx="4365626" cy="3273425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4268788"/>
            <a:ext cx="5167313" cy="40147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23022-3C61-404E-948F-07B10B871FE6}" type="slidenum">
              <a:rPr lang="ru-RU"/>
              <a:pPr/>
              <a:t>16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Весы крановые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83B3B-85FD-44A4-802D-8F31ACF1A034}" type="slidenum">
              <a:rPr lang="ru-RU"/>
              <a:pPr/>
              <a:t>17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Весы  рыбацкие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9EB63-321D-4716-8F66-14F45F63B9AA}" type="slidenum">
              <a:rPr lang="ru-RU"/>
              <a:pPr/>
              <a:t>19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Весы учебные рычажные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59720-C1CD-428E-AC7B-7890D3CE3F33}" type="slidenum">
              <a:rPr lang="ru-RU">
                <a:latin typeface="Arial" charset="0"/>
              </a:rPr>
              <a:pPr/>
              <a:t>22</a:t>
            </a:fld>
            <a:endParaRPr lang="ru-RU">
              <a:latin typeface="Arial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5313" y="0"/>
            <a:ext cx="4365626" cy="3273425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4268788"/>
            <a:ext cx="5167313" cy="40147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5C729-2A4D-4666-8874-8BCF8EAD8943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35119-C978-43C1-B436-3AC1C4BF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9.jpeg"/><Relationship Id="rId4" Type="http://schemas.openxmlformats.org/officeDocument/2006/relationships/image" Target="../media/image27.gif"/><Relationship Id="rId9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-fizika.narod.ru/" TargetMode="External"/><Relationship Id="rId7" Type="http://schemas.openxmlformats.org/officeDocument/2006/relationships/hyperlink" Target="http://www.domashniy-doktor.ru/index.php/2011-08-02-14-02-07/218-2013-04-19-11-32-00.html" TargetMode="External"/><Relationship Id="rId2" Type="http://schemas.openxmlformats.org/officeDocument/2006/relationships/hyperlink" Target="http://elkin52.naro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uroki.net/look/superfizmin/start/index.php?from=righttd" TargetMode="External"/><Relationship Id="rId5" Type="http://schemas.openxmlformats.org/officeDocument/2006/relationships/hyperlink" Target="http://school-collection.edu.ru/" TargetMode="External"/><Relationship Id="rId4" Type="http://schemas.openxmlformats.org/officeDocument/2006/relationships/hyperlink" Target="http://physics03.narod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1"/>
          <p:cNvSpPr>
            <a:spLocks noChangeArrowheads="1" noChangeShapeType="1" noTextEdit="1"/>
          </p:cNvSpPr>
          <p:nvPr/>
        </p:nvSpPr>
        <p:spPr bwMode="auto">
          <a:xfrm>
            <a:off x="571472" y="857232"/>
            <a:ext cx="7643866" cy="159068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Масса тела.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Измерение массы тела на весах.</a:t>
            </a:r>
            <a:endParaRPr lang="ru-RU" sz="3600" kern="10" spc="0" dirty="0">
              <a:ln w="12700">
                <a:solidFill>
                  <a:srgbClr val="17365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0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428868"/>
            <a:ext cx="5048242" cy="379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Эталон массы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im2-tub-ru.yandex.net/i?id=e6c2274b673d73309a17eda07016818c-2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954676" cy="2357454"/>
          </a:xfrm>
          <a:prstGeom prst="rect">
            <a:avLst/>
          </a:prstGeom>
          <a:noFill/>
        </p:spPr>
      </p:pic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5000628" y="1643050"/>
            <a:ext cx="2592388" cy="2185987"/>
            <a:chOff x="3742" y="2840"/>
            <a:chExt cx="1633" cy="1377"/>
          </a:xfrm>
        </p:grpSpPr>
        <p:sp>
          <p:nvSpPr>
            <p:cNvPr id="6" name="AutoShape 69"/>
            <p:cNvSpPr>
              <a:spLocks noChangeArrowheads="1"/>
            </p:cNvSpPr>
            <p:nvPr/>
          </p:nvSpPr>
          <p:spPr bwMode="auto">
            <a:xfrm>
              <a:off x="3742" y="2840"/>
              <a:ext cx="816" cy="998"/>
            </a:xfrm>
            <a:prstGeom prst="can">
              <a:avLst>
                <a:gd name="adj" fmla="val 3057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Line 70"/>
            <p:cNvSpPr>
              <a:spLocks noChangeShapeType="1"/>
            </p:cNvSpPr>
            <p:nvPr/>
          </p:nvSpPr>
          <p:spPr bwMode="auto">
            <a:xfrm>
              <a:off x="4785" y="2931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71"/>
            <p:cNvSpPr>
              <a:spLocks noChangeShapeType="1"/>
            </p:cNvSpPr>
            <p:nvPr/>
          </p:nvSpPr>
          <p:spPr bwMode="auto">
            <a:xfrm>
              <a:off x="4558" y="293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2"/>
            <p:cNvSpPr>
              <a:spLocks noChangeShapeType="1"/>
            </p:cNvSpPr>
            <p:nvPr/>
          </p:nvSpPr>
          <p:spPr bwMode="auto">
            <a:xfrm>
              <a:off x="4558" y="374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73"/>
            <p:cNvSpPr txBox="1">
              <a:spLocks noChangeArrowheads="1"/>
            </p:cNvSpPr>
            <p:nvPr/>
          </p:nvSpPr>
          <p:spPr bwMode="auto">
            <a:xfrm>
              <a:off x="4740" y="3158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Lucida Sans Unicode" pitchFamily="34" charset="0"/>
                </a:rPr>
                <a:t>39 мм</a:t>
              </a:r>
            </a:p>
          </p:txBody>
        </p:sp>
        <p:sp>
          <p:nvSpPr>
            <p:cNvPr id="11" name="Line 74"/>
            <p:cNvSpPr>
              <a:spLocks noChangeShapeType="1"/>
            </p:cNvSpPr>
            <p:nvPr/>
          </p:nvSpPr>
          <p:spPr bwMode="auto">
            <a:xfrm rot="5400000">
              <a:off x="4376" y="388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75"/>
            <p:cNvSpPr>
              <a:spLocks noChangeShapeType="1"/>
            </p:cNvSpPr>
            <p:nvPr/>
          </p:nvSpPr>
          <p:spPr bwMode="auto">
            <a:xfrm rot="5400000">
              <a:off x="3560" y="388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6"/>
            <p:cNvSpPr>
              <a:spLocks noChangeShapeType="1"/>
            </p:cNvSpPr>
            <p:nvPr/>
          </p:nvSpPr>
          <p:spPr bwMode="auto">
            <a:xfrm rot="-5400000">
              <a:off x="4151" y="356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77"/>
            <p:cNvSpPr txBox="1">
              <a:spLocks noChangeArrowheads="1"/>
            </p:cNvSpPr>
            <p:nvPr/>
          </p:nvSpPr>
          <p:spPr bwMode="auto">
            <a:xfrm>
              <a:off x="3833" y="3929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Lucida Sans Unicode" pitchFamily="34" charset="0"/>
                </a:rPr>
                <a:t>39 мм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85720" y="435769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Эталон массы изготовлен из платиново-иридиевого сплава и хранится в городе Севре во Франции. </a:t>
            </a:r>
          </a:p>
          <a:p>
            <a:r>
              <a:rPr lang="ru-RU" sz="2800" dirty="0" smtClean="0"/>
              <a:t>С эталона изготовлены копии: в России хранится копия №12, в США – № 20.</a:t>
            </a:r>
            <a:endParaRPr lang="ru-RU" sz="2800" dirty="0"/>
          </a:p>
        </p:txBody>
      </p:sp>
      <p:sp>
        <p:nvSpPr>
          <p:cNvPr id="30" name="Стрелка вниз 29"/>
          <p:cNvSpPr/>
          <p:nvPr/>
        </p:nvSpPr>
        <p:spPr>
          <a:xfrm rot="14892474">
            <a:off x="3599007" y="1710583"/>
            <a:ext cx="285752" cy="2252290"/>
          </a:xfrm>
          <a:prstGeom prst="downArrow">
            <a:avLst>
              <a:gd name="adj1" fmla="val 268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714348" y="1214422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http://listenstars.ru/wp-content/uploads/2011/12/img224796_5-2_Deyteriy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91166" y="1619264"/>
            <a:ext cx="3667114" cy="2666992"/>
          </a:xfrm>
          <a:prstGeom prst="rect">
            <a:avLst/>
          </a:prstGeom>
          <a:noFill/>
        </p:spPr>
      </p:pic>
      <p:sp>
        <p:nvSpPr>
          <p:cNvPr id="6151" name="Line 17"/>
          <p:cNvSpPr>
            <a:spLocks noChangeShapeType="1"/>
          </p:cNvSpPr>
          <p:nvPr/>
        </p:nvSpPr>
        <p:spPr bwMode="auto">
          <a:xfrm>
            <a:off x="684213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500034" y="981075"/>
            <a:ext cx="817565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Масса это скалярная физическая величина.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Любое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реально существующее тело обладает массой.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Самую маленькую массу имеют элементарные частицы, которые входят в состав атомов.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Масса электрона</a:t>
            </a: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7072330" y="928670"/>
          <a:ext cx="1349375" cy="609600"/>
        </p:xfrm>
        <a:graphic>
          <a:graphicData uri="http://schemas.openxmlformats.org/presentationml/2006/ole">
            <p:oleObj spid="_x0000_s28674" name="Формула" r:id="rId5" imgW="393480" imgH="177480" progId="Equation.3">
              <p:embed/>
            </p:oleObj>
          </a:graphicData>
        </a:graphic>
      </p:graphicFrame>
      <p:graphicFrame>
        <p:nvGraphicFramePr>
          <p:cNvPr id="6147" name="Object 20"/>
          <p:cNvGraphicFramePr>
            <a:graphicFrameLocks noChangeAspect="1"/>
          </p:cNvGraphicFramePr>
          <p:nvPr/>
        </p:nvGraphicFramePr>
        <p:xfrm>
          <a:off x="3357554" y="2928934"/>
          <a:ext cx="2663825" cy="598488"/>
        </p:xfrm>
        <a:graphic>
          <a:graphicData uri="http://schemas.openxmlformats.org/presentationml/2006/ole">
            <p:oleObj spid="_x0000_s28675" name="Формула" r:id="rId6" imgW="1117440" imgH="241200" progId="Equation.3">
              <p:embed/>
            </p:oleObj>
          </a:graphicData>
        </a:graphic>
      </p:graphicFrame>
      <p:sp>
        <p:nvSpPr>
          <p:cNvPr id="6154" name="Text Box 22"/>
          <p:cNvSpPr txBox="1">
            <a:spLocks noChangeArrowheads="1"/>
          </p:cNvSpPr>
          <p:nvPr/>
        </p:nvSpPr>
        <p:spPr bwMode="auto">
          <a:xfrm>
            <a:off x="642910" y="3571876"/>
            <a:ext cx="76740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Самую большую массу имеют звезды.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Масса Солнца</a:t>
            </a: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2643174" y="4143380"/>
          <a:ext cx="3743325" cy="860425"/>
        </p:xfrm>
        <a:graphic>
          <a:graphicData uri="http://schemas.openxmlformats.org/presentationml/2006/ole">
            <p:oleObj spid="_x0000_s28676" name="Формула" r:id="rId7" imgW="952200" imgH="241200" progId="Equation.3">
              <p:embed/>
            </p:oleObj>
          </a:graphicData>
        </a:graphic>
      </p:graphicFrame>
      <p:sp>
        <p:nvSpPr>
          <p:cNvPr id="6155" name="Rectangle 25"/>
          <p:cNvSpPr>
            <a:spLocks noChangeArrowheads="1"/>
          </p:cNvSpPr>
          <p:nvPr/>
        </p:nvSpPr>
        <p:spPr bwMode="auto">
          <a:xfrm>
            <a:off x="2714612" y="214290"/>
            <a:ext cx="2808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A50021"/>
                </a:solidFill>
                <a:latin typeface="+mj-lt"/>
              </a:rPr>
              <a:t>Примеры  масс</a:t>
            </a:r>
            <a:endParaRPr lang="ru-RU" sz="1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149" name="Object 26"/>
          <p:cNvGraphicFramePr>
            <a:graphicFrameLocks noChangeAspect="1"/>
          </p:cNvGraphicFramePr>
          <p:nvPr/>
        </p:nvGraphicFramePr>
        <p:xfrm>
          <a:off x="2643174" y="5572140"/>
          <a:ext cx="3527425" cy="906462"/>
        </p:xfrm>
        <a:graphic>
          <a:graphicData uri="http://schemas.openxmlformats.org/presentationml/2006/ole">
            <p:oleObj spid="_x0000_s28677" name="Формула" r:id="rId8" imgW="939600" imgH="241200" progId="Equation.3">
              <p:embed/>
            </p:oleObj>
          </a:graphicData>
        </a:graphic>
      </p:graphicFrame>
      <p:sp>
        <p:nvSpPr>
          <p:cNvPr id="6157" name="Text Box 30"/>
          <p:cNvSpPr txBox="1">
            <a:spLocks noChangeArrowheads="1"/>
          </p:cNvSpPr>
          <p:nvPr/>
        </p:nvSpPr>
        <p:spPr bwMode="auto">
          <a:xfrm>
            <a:off x="2714612" y="5072074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Масса Земли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81" name="Picture 9" descr="http://papado.ru/wp-content/uploads/2011/02/earth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786322"/>
            <a:ext cx="1785950" cy="1785951"/>
          </a:xfrm>
          <a:prstGeom prst="rect">
            <a:avLst/>
          </a:prstGeom>
          <a:noFill/>
        </p:spPr>
      </p:pic>
      <p:pic>
        <p:nvPicPr>
          <p:cNvPr id="2" name="Picture 7" descr="http://www.koipkro.kostroma.ru/koiro/CROS/foi/KiiIKTvo/fevral/dmitr_tp/SiteAssets/102401121_large_post682406_img1_d5519adfe56bc138453b9723b378239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86512" y="3857628"/>
            <a:ext cx="2235173" cy="15716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1"/>
          <p:cNvSpPr txBox="1">
            <a:spLocks noChangeArrowheads="1"/>
          </p:cNvSpPr>
          <p:nvPr/>
        </p:nvSpPr>
        <p:spPr bwMode="auto">
          <a:xfrm>
            <a:off x="3714744" y="2000240"/>
            <a:ext cx="1943100" cy="38164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AC2900"/>
                </a:solidFill>
              </a:rPr>
              <a:t>    2 </a:t>
            </a:r>
            <a:r>
              <a:rPr lang="ru-RU" sz="4400" b="1" dirty="0">
                <a:solidFill>
                  <a:srgbClr val="AC2900"/>
                </a:solidFill>
              </a:rPr>
              <a:t>г</a:t>
            </a:r>
          </a:p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AC2900"/>
                </a:solidFill>
              </a:rPr>
              <a:t>  3,3 </a:t>
            </a:r>
            <a:r>
              <a:rPr lang="ru-RU" sz="4400" b="1" dirty="0">
                <a:solidFill>
                  <a:srgbClr val="AC2900"/>
                </a:solidFill>
              </a:rPr>
              <a:t>кг</a:t>
            </a:r>
          </a:p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AC2900"/>
                </a:solidFill>
              </a:rPr>
              <a:t>  200 </a:t>
            </a:r>
            <a:r>
              <a:rPr lang="ru-RU" sz="4400" b="1" dirty="0">
                <a:solidFill>
                  <a:srgbClr val="AC2900"/>
                </a:solidFill>
              </a:rPr>
              <a:t>кг</a:t>
            </a:r>
          </a:p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AC2900"/>
                </a:solidFill>
              </a:rPr>
              <a:t>  160 </a:t>
            </a:r>
            <a:r>
              <a:rPr lang="ru-RU" sz="4400" b="1" dirty="0">
                <a:solidFill>
                  <a:srgbClr val="AC2900"/>
                </a:solidFill>
              </a:rPr>
              <a:t>т</a:t>
            </a:r>
          </a:p>
        </p:txBody>
      </p:sp>
      <p:sp>
        <p:nvSpPr>
          <p:cNvPr id="29699" name="Rectangle 22"/>
          <p:cNvSpPr>
            <a:spLocks noChangeArrowheads="1"/>
          </p:cNvSpPr>
          <p:nvPr/>
        </p:nvSpPr>
        <p:spPr bwMode="auto">
          <a:xfrm>
            <a:off x="3851275" y="1989138"/>
            <a:ext cx="1728788" cy="836612"/>
          </a:xfrm>
          <a:prstGeom prst="rect">
            <a:avLst/>
          </a:prstGeom>
          <a:noFill/>
          <a:ln w="38100">
            <a:solidFill>
              <a:srgbClr val="AC2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23"/>
          <p:cNvSpPr>
            <a:spLocks noChangeArrowheads="1"/>
          </p:cNvSpPr>
          <p:nvPr/>
        </p:nvSpPr>
        <p:spPr bwMode="auto">
          <a:xfrm>
            <a:off x="3851275" y="2924175"/>
            <a:ext cx="1728788" cy="836613"/>
          </a:xfrm>
          <a:prstGeom prst="rect">
            <a:avLst/>
          </a:prstGeom>
          <a:noFill/>
          <a:ln w="38100">
            <a:solidFill>
              <a:srgbClr val="AC2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Rectangle 24"/>
          <p:cNvSpPr>
            <a:spLocks noChangeArrowheads="1"/>
          </p:cNvSpPr>
          <p:nvPr/>
        </p:nvSpPr>
        <p:spPr bwMode="auto">
          <a:xfrm>
            <a:off x="3851275" y="3933825"/>
            <a:ext cx="1728788" cy="836613"/>
          </a:xfrm>
          <a:prstGeom prst="rect">
            <a:avLst/>
          </a:prstGeom>
          <a:noFill/>
          <a:ln w="38100">
            <a:solidFill>
              <a:srgbClr val="AC2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Rectangle 25"/>
          <p:cNvSpPr>
            <a:spLocks noChangeArrowheads="1"/>
          </p:cNvSpPr>
          <p:nvPr/>
        </p:nvSpPr>
        <p:spPr bwMode="auto">
          <a:xfrm>
            <a:off x="3851275" y="4868863"/>
            <a:ext cx="1800225" cy="836612"/>
          </a:xfrm>
          <a:prstGeom prst="rect">
            <a:avLst/>
          </a:prstGeom>
          <a:noFill/>
          <a:ln w="38100">
            <a:solidFill>
              <a:srgbClr val="AC2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Rectangle 27"/>
          <p:cNvSpPr>
            <a:spLocks noChangeArrowheads="1"/>
          </p:cNvSpPr>
          <p:nvPr/>
        </p:nvSpPr>
        <p:spPr bwMode="auto">
          <a:xfrm>
            <a:off x="428596" y="500042"/>
            <a:ext cx="8143932" cy="8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A50021"/>
                </a:solidFill>
                <a:latin typeface="+mj-lt"/>
              </a:rPr>
              <a:t>Установи </a:t>
            </a:r>
            <a:r>
              <a:rPr lang="ru-RU" sz="3600" dirty="0" smtClean="0">
                <a:solidFill>
                  <a:srgbClr val="A50021"/>
                </a:solidFill>
                <a:latin typeface="+mj-lt"/>
              </a:rPr>
              <a:t>соответствие </a:t>
            </a:r>
          </a:p>
          <a:p>
            <a:pPr algn="ctr"/>
            <a:r>
              <a:rPr lang="ru-RU" sz="3600" dirty="0" smtClean="0">
                <a:solidFill>
                  <a:srgbClr val="A50021"/>
                </a:solidFill>
                <a:latin typeface="+mj-lt"/>
              </a:rPr>
              <a:t>между живым существом и его массой</a:t>
            </a:r>
            <a:r>
              <a:rPr lang="ru-RU" sz="36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ru-RU" sz="1800" dirty="0" smtClean="0">
                <a:solidFill>
                  <a:srgbClr val="000000"/>
                </a:solidFill>
              </a:rPr>
              <a:t>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67295" name="Line 31"/>
          <p:cNvSpPr>
            <a:spLocks noChangeShapeType="1"/>
          </p:cNvSpPr>
          <p:nvPr/>
        </p:nvSpPr>
        <p:spPr bwMode="auto">
          <a:xfrm>
            <a:off x="5580063" y="2349500"/>
            <a:ext cx="576262" cy="0"/>
          </a:xfrm>
          <a:prstGeom prst="line">
            <a:avLst/>
          </a:prstGeom>
          <a:noFill/>
          <a:ln w="76200">
            <a:solidFill>
              <a:srgbClr val="AC2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7297" name="Line 33"/>
          <p:cNvSpPr>
            <a:spLocks noChangeShapeType="1"/>
          </p:cNvSpPr>
          <p:nvPr/>
        </p:nvSpPr>
        <p:spPr bwMode="auto">
          <a:xfrm flipH="1" flipV="1">
            <a:off x="3357553" y="3143247"/>
            <a:ext cx="493720" cy="1222376"/>
          </a:xfrm>
          <a:prstGeom prst="line">
            <a:avLst/>
          </a:prstGeom>
          <a:noFill/>
          <a:ln w="76200">
            <a:solidFill>
              <a:srgbClr val="AC2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2" descr="Синий к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214818"/>
            <a:ext cx="2761778" cy="17859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858016" y="607220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Синий кит</a:t>
            </a:r>
            <a:endParaRPr lang="ru-RU" sz="2400" dirty="0"/>
          </a:p>
        </p:txBody>
      </p:sp>
      <p:sp>
        <p:nvSpPr>
          <p:cNvPr id="267305" name="Line 41"/>
          <p:cNvSpPr>
            <a:spLocks noChangeShapeType="1"/>
          </p:cNvSpPr>
          <p:nvPr/>
        </p:nvSpPr>
        <p:spPr bwMode="auto">
          <a:xfrm>
            <a:off x="5651500" y="5300663"/>
            <a:ext cx="792163" cy="0"/>
          </a:xfrm>
          <a:prstGeom prst="line">
            <a:avLst/>
          </a:prstGeom>
          <a:noFill/>
          <a:ln w="76200">
            <a:solidFill>
              <a:srgbClr val="AC2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" name="Picture 4" descr="http://kazan.dk.ru/system/ckeditor_assets/pictures/2098/content_%D1%87%D0%B5%D1%80%D0%B5%D0%BF%D0%B0%D1%85%D0%B0%20jpg.jpg?13406041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643050"/>
            <a:ext cx="2941565" cy="200026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28596" y="3571876"/>
            <a:ext cx="270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Слоновая черепаха</a:t>
            </a:r>
            <a:endParaRPr lang="ru-RU" sz="2400" dirty="0"/>
          </a:p>
        </p:txBody>
      </p:sp>
      <p:pic>
        <p:nvPicPr>
          <p:cNvPr id="4" name="Picture 6" descr="http://ianimal.ru/wp-content/uploads/2011/02/mecheklyvii-kolibri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571612"/>
            <a:ext cx="2788805" cy="185738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072330" y="3500438"/>
            <a:ext cx="131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Колибри</a:t>
            </a:r>
            <a:endParaRPr lang="ru-RU" sz="2400" dirty="0"/>
          </a:p>
        </p:txBody>
      </p:sp>
      <p:pic>
        <p:nvPicPr>
          <p:cNvPr id="5" name="Picture 8" descr="http://go1.imgsmail.ru/imgpreview?key=6cc0a10b88c00a15&amp;mb=imgdb_preview_7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43380"/>
            <a:ext cx="2643206" cy="195120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071538" y="614364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Голиаф</a:t>
            </a:r>
            <a:endParaRPr lang="ru-RU" sz="2400" dirty="0"/>
          </a:p>
        </p:txBody>
      </p:sp>
      <p:sp>
        <p:nvSpPr>
          <p:cNvPr id="267296" name="Line 32"/>
          <p:cNvSpPr>
            <a:spLocks noChangeShapeType="1"/>
          </p:cNvSpPr>
          <p:nvPr/>
        </p:nvSpPr>
        <p:spPr bwMode="auto">
          <a:xfrm flipH="1">
            <a:off x="2928925" y="3357563"/>
            <a:ext cx="922349" cy="1357321"/>
          </a:xfrm>
          <a:prstGeom prst="line">
            <a:avLst/>
          </a:prstGeom>
          <a:noFill/>
          <a:ln w="76200">
            <a:solidFill>
              <a:srgbClr val="AC2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714348" y="1428736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-27384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5" grpId="0" animBg="1"/>
      <p:bldP spid="267297" grpId="0" animBg="1"/>
      <p:bldP spid="267305" grpId="0" animBg="1"/>
      <p:bldP spid="2672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684213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714612" y="214290"/>
            <a:ext cx="2808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dirty="0" smtClean="0">
                <a:solidFill>
                  <a:srgbClr val="A50021"/>
                </a:solidFill>
                <a:latin typeface="+mj-lt"/>
              </a:rPr>
              <a:t>Физкультминутка</a:t>
            </a:r>
            <a:endParaRPr lang="ru-RU" sz="1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2468" name="Picture 4" descr="http://go4.imgsmail.ru/imgpreview?key=34579855361f6818&amp;mb=imgdb_preview_98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14932" y="2625857"/>
            <a:ext cx="18002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70" name="Picture 6" descr="http://go3.imgsmail.ru/imgpreview?key=7d0df9b896e9cb2d&amp;mb=imgdb_preview_49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857488" y="4572008"/>
            <a:ext cx="23336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72" name="Picture 8" descr="http://multrus.ru/_ld/0/43605191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715008" y="2928934"/>
            <a:ext cx="2761488" cy="207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74" name="Picture 10" descr="http://fsmware.com/wp-content/uploads/2011/12/makiag_dlia_zelenix_glaz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214678" y="1500174"/>
            <a:ext cx="2279904" cy="14996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214678" y="3429000"/>
          <a:ext cx="2376487" cy="685800"/>
        </p:xfrm>
        <a:graphic>
          <a:graphicData uri="http://schemas.openxmlformats.org/presentationml/2006/ole">
            <p:oleObj spid="_x0000_s62476" name="Объект упаковщика для оболочки" showAsIcon="1" r:id="rId7" imgW="237708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85720" y="5072074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00"/>
                </a:solidFill>
              </a:rPr>
              <a:t>Взвешивание </a:t>
            </a:r>
            <a:r>
              <a:rPr lang="ru-RU" sz="2800" b="1" dirty="0">
                <a:solidFill>
                  <a:srgbClr val="000000"/>
                </a:solidFill>
              </a:rPr>
              <a:t>– измерение массы с помощью </a:t>
            </a:r>
            <a:r>
              <a:rPr lang="ru-RU" sz="2800" b="1" dirty="0">
                <a:solidFill>
                  <a:srgbClr val="CC3300"/>
                </a:solidFill>
              </a:rPr>
              <a:t>весов.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2775" name="Picture 7" descr="Проект &quot;кабинет физики&quot; (стр. 4 ) Pand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14422"/>
            <a:ext cx="4476781" cy="3357586"/>
          </a:xfrm>
          <a:prstGeom prst="rect">
            <a:avLst/>
          </a:prstGeom>
          <a:noFill/>
        </p:spPr>
      </p:pic>
      <p:pic>
        <p:nvPicPr>
          <p:cNvPr id="32777" name="Picture 9" descr="объя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14422"/>
            <a:ext cx="3707053" cy="342902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Весы 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прибор для измерения массы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928662" y="92867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Вагонные весы</a:t>
            </a:r>
            <a:endParaRPr lang="ru-RU" sz="2800" dirty="0"/>
          </a:p>
        </p:txBody>
      </p:sp>
      <p:pic>
        <p:nvPicPr>
          <p:cNvPr id="6" name="Picture 10" descr="i?id=16429713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2806701" cy="2105456"/>
          </a:xfrm>
          <a:prstGeom prst="rect">
            <a:avLst/>
          </a:prstGeom>
          <a:noFill/>
        </p:spPr>
      </p:pic>
      <p:pic>
        <p:nvPicPr>
          <p:cNvPr id="3078" name="Picture 6" descr="http://im3-tub-ru.yandex.net/i?id=58690bddd0e532b563bc160f81492e03-8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2667005" cy="200025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3571876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Автомобильные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весы</a:t>
            </a:r>
          </a:p>
        </p:txBody>
      </p:sp>
      <p:pic>
        <p:nvPicPr>
          <p:cNvPr id="12" name="Picture 7" descr="i?id=352844087-1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2447925" cy="1836737"/>
          </a:xfrm>
          <a:prstGeom prst="rect">
            <a:avLst/>
          </a:prstGeom>
          <a:noFill/>
        </p:spPr>
      </p:pic>
      <p:pic>
        <p:nvPicPr>
          <p:cNvPr id="13" name="Picture 8" descr="i?id=393794902-3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143380"/>
            <a:ext cx="2786082" cy="2090391"/>
          </a:xfrm>
          <a:prstGeom prst="rect">
            <a:avLst/>
          </a:prstGeom>
          <a:noFill/>
        </p:spPr>
      </p:pic>
      <p:pic>
        <p:nvPicPr>
          <p:cNvPr id="3086" name="Picture 14" descr="http://im2-tub-ru.yandex.net/i?id=e4b2ab30753b0df7feb27a7586183735-10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339438"/>
            <a:ext cx="2857520" cy="2143141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00034" y="0"/>
            <a:ext cx="82296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Весы 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прибор для измерения массы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928662" y="642918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im0-tub-ru.yandex.net/i?id=434e62b97557d74041aa3f885451d2c5-6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14950"/>
            <a:ext cx="1628775" cy="1428750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714744" y="1071546"/>
            <a:ext cx="34464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Стержневые </a:t>
            </a:r>
            <a:r>
              <a:rPr lang="ru-RU" b="1" dirty="0"/>
              <a:t>весы</a:t>
            </a:r>
            <a:r>
              <a:rPr lang="ru-RU" dirty="0"/>
              <a:t> служат для взвешивания длинномерных грузов</a:t>
            </a:r>
          </a:p>
        </p:txBody>
      </p:sp>
      <p:pic>
        <p:nvPicPr>
          <p:cNvPr id="59399" name="Picture 7" descr="i?id=18418649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108268" cy="2071702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71472" y="5715016"/>
            <a:ext cx="2420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Весы монорельсовые </a:t>
            </a:r>
            <a:endParaRPr lang="ru-RU" b="1" dirty="0" smtClean="0"/>
          </a:p>
          <a:p>
            <a:r>
              <a:rPr lang="ru-RU" b="1" dirty="0" smtClean="0"/>
              <a:t>электронные</a:t>
            </a:r>
            <a:endParaRPr lang="ru-RU" b="1" dirty="0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714744" y="5286388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Весы крановые</a:t>
            </a:r>
          </a:p>
        </p:txBody>
      </p:sp>
      <p:pic>
        <p:nvPicPr>
          <p:cNvPr id="21506" name="Picture 2" descr="http://im0-tub-ru.yandex.net/i?id=72ae83b1abb8cb4cb4d04220abad63ad-4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3410435" cy="2214568"/>
          </a:xfrm>
          <a:prstGeom prst="rect">
            <a:avLst/>
          </a:prstGeom>
          <a:noFill/>
        </p:spPr>
      </p:pic>
      <p:pic>
        <p:nvPicPr>
          <p:cNvPr id="21508" name="Picture 4" descr="http://im3-tub-ru.yandex.net/i?id=8781a907384905f2494a3fae58f8f499-12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214554"/>
            <a:ext cx="1928826" cy="29224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86314" y="635795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Весы</a:t>
            </a:r>
            <a:r>
              <a:rPr lang="ru-RU" dirty="0" smtClean="0"/>
              <a:t> напольные  электронные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572008"/>
            <a:ext cx="177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 smtClean="0"/>
              <a:t>Весы  торговые</a:t>
            </a:r>
            <a:endParaRPr lang="ru-RU" dirty="0"/>
          </a:p>
        </p:txBody>
      </p:sp>
      <p:pic>
        <p:nvPicPr>
          <p:cNvPr id="16" name="Picture 6" descr="http://im2-tub-ru.yandex.net/i?id=419555c7e6bb1887dd10f92845b2dedc-102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857496"/>
            <a:ext cx="1785940" cy="1785940"/>
          </a:xfrm>
          <a:prstGeom prst="rect">
            <a:avLst/>
          </a:prstGeom>
          <a:noFill/>
        </p:spPr>
      </p:pic>
      <p:pic>
        <p:nvPicPr>
          <p:cNvPr id="17" name="Picture 8" descr="http://im1-tub-ru.yandex.net/i?id=bd70a1d88fda8e6e713594bb558c64d4-125-144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768" y="928670"/>
            <a:ext cx="1390650" cy="14287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857884" y="2357430"/>
            <a:ext cx="303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 smtClean="0"/>
              <a:t>Весы  торговые электронные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0034" y="214290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Весы 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прибор для измерения массы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28662" y="714356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i?id=274650043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2003425" cy="2016125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2708275"/>
            <a:ext cx="4572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Весы</a:t>
            </a:r>
            <a:r>
              <a:rPr lang="ru-RU"/>
              <a:t> электронные для взвешивания скота Грузоподъемность 500 кг...</a:t>
            </a:r>
          </a:p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pic>
        <p:nvPicPr>
          <p:cNvPr id="63495" name="Picture 7" descr="i?id=182997983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2857500" cy="1362075"/>
          </a:xfrm>
          <a:prstGeom prst="rect">
            <a:avLst/>
          </a:prstGeom>
          <a:noFill/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787900" y="2349500"/>
            <a:ext cx="435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весы</a:t>
            </a:r>
            <a:r>
              <a:rPr lang="ru-RU"/>
              <a:t> электронные для взвешивания багажа</a:t>
            </a:r>
          </a:p>
        </p:txBody>
      </p:sp>
      <p:pic>
        <p:nvPicPr>
          <p:cNvPr id="63497" name="Picture 9" descr="i?id=256181532-5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00438"/>
            <a:ext cx="2089150" cy="1616075"/>
          </a:xfrm>
          <a:prstGeom prst="rect">
            <a:avLst/>
          </a:prstGeom>
          <a:noFill/>
        </p:spPr>
      </p:pic>
      <p:pic>
        <p:nvPicPr>
          <p:cNvPr id="63499" name="Picture 11" descr="i?id=64153594-6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3644900"/>
            <a:ext cx="1714500" cy="1428750"/>
          </a:xfrm>
          <a:prstGeom prst="rect">
            <a:avLst/>
          </a:prstGeom>
          <a:noFill/>
        </p:spPr>
      </p:pic>
      <p:pic>
        <p:nvPicPr>
          <p:cNvPr id="63500" name="Picture 12" descr="i?id=383651383-1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284538"/>
            <a:ext cx="1503363" cy="1943100"/>
          </a:xfrm>
          <a:prstGeom prst="rect">
            <a:avLst/>
          </a:prstGeom>
          <a:noFill/>
        </p:spPr>
      </p:pic>
      <p:pic>
        <p:nvPicPr>
          <p:cNvPr id="63501" name="Picture 13" descr="i?id=238375403-26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388" y="3716338"/>
            <a:ext cx="1600200" cy="1428750"/>
          </a:xfrm>
          <a:prstGeom prst="rect">
            <a:avLst/>
          </a:prstGeom>
          <a:noFill/>
        </p:spPr>
      </p:pic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250825" y="5516563"/>
            <a:ext cx="180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Весы кухонные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2339975" y="5445125"/>
            <a:ext cx="204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Весы  напольные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4932363" y="5373688"/>
            <a:ext cx="1711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Весы</a:t>
            </a:r>
            <a:r>
              <a:rPr lang="ru-RU"/>
              <a:t>-безмен </a:t>
            </a:r>
          </a:p>
          <a:p>
            <a:r>
              <a:rPr lang="ru-RU"/>
              <a:t>бытовые 25 кг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7019925" y="5516563"/>
            <a:ext cx="190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Весы  рыбацкие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928662" y="642918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8596" y="142852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Весы 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прибор для измерения массы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i?id=473829732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605076" cy="2056743"/>
          </a:xfrm>
          <a:prstGeom prst="rect">
            <a:avLst/>
          </a:prstGeom>
          <a:noFill/>
        </p:spPr>
      </p:pic>
      <p:pic>
        <p:nvPicPr>
          <p:cNvPr id="65542" name="Picture 6" descr="i?id=22508615-4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857232"/>
            <a:ext cx="3348015" cy="2000264"/>
          </a:xfrm>
          <a:prstGeom prst="rect">
            <a:avLst/>
          </a:prstGeom>
          <a:noFill/>
        </p:spPr>
      </p:pic>
      <p:pic>
        <p:nvPicPr>
          <p:cNvPr id="65543" name="Picture 7" descr="i?id=393886661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857232"/>
            <a:ext cx="2219315" cy="2429545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785918" y="2786058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/>
              <a:t>Лабораторные и аналитические </a:t>
            </a:r>
            <a:r>
              <a:rPr lang="ru-RU" sz="2400" b="1" dirty="0" smtClean="0"/>
              <a:t>весы</a:t>
            </a:r>
            <a:endParaRPr lang="ru-RU" sz="2400" b="1" dirty="0"/>
          </a:p>
        </p:txBody>
      </p:sp>
      <p:pic>
        <p:nvPicPr>
          <p:cNvPr id="65545" name="Picture 9" descr="200px-Automatic_grader-sc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571876"/>
            <a:ext cx="2071702" cy="2765722"/>
          </a:xfrm>
          <a:prstGeom prst="rect">
            <a:avLst/>
          </a:prstGeom>
          <a:noFill/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071802" y="5643578"/>
            <a:ext cx="5072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Электронные весы </a:t>
            </a:r>
          </a:p>
          <a:p>
            <a:pPr algn="ctr"/>
            <a:r>
              <a:rPr lang="ru-RU" sz="2800" dirty="0"/>
              <a:t>для взвешивания мешков</a:t>
            </a:r>
          </a:p>
        </p:txBody>
      </p:sp>
      <p:pic>
        <p:nvPicPr>
          <p:cNvPr id="65547" name="Picture 11" descr="220px-Weighing_sc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357562"/>
            <a:ext cx="3163892" cy="237340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14290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Весы 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прибор для измерения массы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928662" y="714356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250px-Balance_%C3%A0_tabac_1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3246432" cy="3039293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85720" y="3929066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Старинные весы для взвешивания </a:t>
            </a:r>
          </a:p>
          <a:p>
            <a:pPr algn="ctr"/>
            <a:r>
              <a:rPr lang="ru-RU" sz="2800" dirty="0"/>
              <a:t>табака </a:t>
            </a:r>
            <a:r>
              <a:rPr lang="ru-RU" sz="2800" dirty="0" smtClean="0"/>
              <a:t>(1850-е </a:t>
            </a:r>
            <a:r>
              <a:rPr lang="ru-RU" sz="2800" dirty="0"/>
              <a:t>годы)</a:t>
            </a:r>
          </a:p>
        </p:txBody>
      </p:sp>
      <p:pic>
        <p:nvPicPr>
          <p:cNvPr id="66567" name="Picture 7" descr="0_5f964_58aae365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1643050"/>
            <a:ext cx="3800475" cy="3800475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643306" y="5715016"/>
            <a:ext cx="5115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/>
              <a:t>Весы  лабораторные  рычажные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928662" y="714356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42852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Весы –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прибор для измерения массы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808056" y="1500174"/>
            <a:ext cx="7764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</a:rPr>
              <a:t>Радость видеть и понимать –    есть самый </a:t>
            </a:r>
            <a:r>
              <a:rPr lang="ru-RU" sz="3200" b="1" i="1" dirty="0" smtClean="0">
                <a:solidFill>
                  <a:srgbClr val="990000"/>
                </a:solidFill>
              </a:rPr>
              <a:t>прекрасный дар </a:t>
            </a:r>
            <a:r>
              <a:rPr lang="ru-RU" sz="3200" b="1" i="1" dirty="0">
                <a:solidFill>
                  <a:srgbClr val="990000"/>
                </a:solidFill>
              </a:rPr>
              <a:t>природы.   </a:t>
            </a:r>
          </a:p>
          <a:p>
            <a:pPr algn="r"/>
            <a:r>
              <a:rPr lang="ru-RU" sz="3200" b="1" i="1" dirty="0" smtClean="0">
                <a:solidFill>
                  <a:srgbClr val="990000"/>
                </a:solidFill>
              </a:rPr>
              <a:t>А</a:t>
            </a:r>
            <a:r>
              <a:rPr lang="ru-RU" sz="3200" b="1" i="1" dirty="0">
                <a:solidFill>
                  <a:srgbClr val="990000"/>
                </a:solidFill>
              </a:rPr>
              <a:t>. Эйнштейн                                                                           </a:t>
            </a:r>
          </a:p>
        </p:txBody>
      </p:sp>
      <p:pic>
        <p:nvPicPr>
          <p:cNvPr id="58370" name="Picture 2" descr="http://cs6055.vk.me/v6055140/523a/taCstxNGe8Y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428728" y="2928934"/>
            <a:ext cx="3357534" cy="2347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AT18"/>
          <p:cNvPicPr>
            <a:picLocks noChangeAspect="1" noChangeArrowheads="1"/>
          </p:cNvPicPr>
          <p:nvPr/>
        </p:nvPicPr>
        <p:blipFill>
          <a:blip r:embed="rId2" cstate="print"/>
          <a:srcRect t="3519"/>
          <a:stretch>
            <a:fillRect/>
          </a:stretch>
        </p:blipFill>
        <p:spPr bwMode="auto">
          <a:xfrm>
            <a:off x="180975" y="1844675"/>
            <a:ext cx="2995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2987675" y="3573463"/>
            <a:ext cx="1419225" cy="360362"/>
          </a:xfrm>
          <a:prstGeom prst="wedgeRectCallout">
            <a:avLst>
              <a:gd name="adj1" fmla="val -190380"/>
              <a:gd name="adj2" fmla="val 30550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i="1"/>
          </a:p>
        </p:txBody>
      </p:sp>
      <p:pic>
        <p:nvPicPr>
          <p:cNvPr id="71684" name="Picture 4" descr="SAT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3100"/>
            <a:ext cx="42830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3132138" y="1773238"/>
            <a:ext cx="1511300" cy="503237"/>
          </a:xfrm>
          <a:prstGeom prst="wedgeRectCallout">
            <a:avLst>
              <a:gd name="adj1" fmla="val -132667"/>
              <a:gd name="adj2" fmla="val 18249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i="1"/>
              <a:t>Коромысло</a:t>
            </a: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0" y="981075"/>
            <a:ext cx="1547813" cy="647700"/>
          </a:xfrm>
          <a:prstGeom prst="wedgeRectCallout">
            <a:avLst>
              <a:gd name="adj1" fmla="val 62514"/>
              <a:gd name="adj2" fmla="val 20808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i="1"/>
              <a:t>Стрелка - указатель</a:t>
            </a: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2987675" y="3573463"/>
            <a:ext cx="1490663" cy="360362"/>
          </a:xfrm>
          <a:prstGeom prst="wedgeRectCallout">
            <a:avLst>
              <a:gd name="adj1" fmla="val -81523"/>
              <a:gd name="adj2" fmla="val 29669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i="1"/>
              <a:t>Чашки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4643438" y="2708275"/>
            <a:ext cx="865187" cy="360363"/>
          </a:xfrm>
          <a:prstGeom prst="wedgeRectCallout">
            <a:avLst>
              <a:gd name="adj1" fmla="val 15139"/>
              <a:gd name="adj2" fmla="val 370264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Гири</a:t>
            </a: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5508625" y="1989138"/>
            <a:ext cx="1346200" cy="360362"/>
          </a:xfrm>
          <a:prstGeom prst="wedgeRectCallout">
            <a:avLst>
              <a:gd name="adj1" fmla="val 352"/>
              <a:gd name="adj2" fmla="val 41475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Пинцет</a:t>
            </a: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7667625" y="2492375"/>
            <a:ext cx="1131888" cy="431800"/>
          </a:xfrm>
          <a:prstGeom prst="wedgeRectCallout">
            <a:avLst>
              <a:gd name="adj1" fmla="val -25736"/>
              <a:gd name="adj2" fmla="val 186764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/>
              <a:t>Футляр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34" y="214290"/>
            <a:ext cx="8229600" cy="72547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Учебные весы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43372" y="5786454"/>
            <a:ext cx="4729138" cy="500066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Разновесы – набор гирь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943000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9286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Правила взвешивания массы тела на весах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1.Перед взвешиванием необходимо убедиться, что весы уравновешены. </a:t>
            </a:r>
          </a:p>
          <a:p>
            <a:r>
              <a:rPr lang="ru-RU" dirty="0" smtClean="0"/>
              <a:t>2.Взвешиваемое тело кладут на левую чашу весов, а гири – на правую.</a:t>
            </a:r>
          </a:p>
          <a:p>
            <a:r>
              <a:rPr lang="ru-RU" dirty="0" smtClean="0"/>
              <a:t>3.Во избежание порчи весов тело и гири опускать осторожно.</a:t>
            </a:r>
          </a:p>
          <a:p>
            <a:r>
              <a:rPr lang="ru-RU" dirty="0" smtClean="0"/>
              <a:t>4.Нельзя взвешивать тела более тяжелые, чем указанная на весах предельная нагрузка.</a:t>
            </a:r>
          </a:p>
          <a:p>
            <a:r>
              <a:rPr lang="ru-RU" dirty="0" smtClean="0"/>
              <a:t>5.  На чашки весов нельзя класть мокрые, грязные, горячие тела, насыпать порошки, наливать жидкости.</a:t>
            </a:r>
          </a:p>
          <a:p>
            <a:r>
              <a:rPr lang="ru-RU" dirty="0" smtClean="0"/>
              <a:t>6.Мелкие гири нужно брать только пинцетом.  </a:t>
            </a:r>
          </a:p>
          <a:p>
            <a:r>
              <a:rPr lang="ru-RU" dirty="0" smtClean="0"/>
              <a:t>7.После взвешивания переносят гири с чашки весов в футляр и проверяют, все ли гири положены на место.</a:t>
            </a:r>
          </a:p>
          <a:p>
            <a:endParaRPr lang="ru-RU" dirty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500034" y="1142984"/>
            <a:ext cx="8102629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pic>
        <p:nvPicPr>
          <p:cNvPr id="32771" name="Picture 3" descr="масс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74168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57224" y="3500438"/>
            <a:ext cx="68405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</a:rPr>
              <a:t>Определите массу тела</a:t>
            </a:r>
          </a:p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142852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Решите задачи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43000" y="714356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14348" y="100010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№1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28596" y="1285860"/>
            <a:ext cx="81375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/>
              <a:t>20 г + 500 мг </a:t>
            </a:r>
            <a:r>
              <a:rPr lang="ru-RU" sz="3200" dirty="0" smtClean="0"/>
              <a:t>= </a:t>
            </a:r>
            <a:r>
              <a:rPr lang="ru-RU" sz="3200" dirty="0"/>
              <a:t>20г </a:t>
            </a:r>
            <a:r>
              <a:rPr lang="ru-RU" sz="3200" dirty="0" smtClean="0"/>
              <a:t>500 мг </a:t>
            </a:r>
            <a:r>
              <a:rPr lang="ru-RU" sz="3200" dirty="0"/>
              <a:t>=20,5 г = 0,0205 кг </a:t>
            </a:r>
          </a:p>
          <a:p>
            <a:endParaRPr lang="ru-RU" sz="3200" dirty="0"/>
          </a:p>
          <a:p>
            <a:r>
              <a:rPr lang="ru-RU" sz="3200" dirty="0"/>
              <a:t>20 г + 2 г + 500 мг + 200 мг + 10 мг =</a:t>
            </a:r>
          </a:p>
          <a:p>
            <a:r>
              <a:rPr lang="ru-RU" sz="3200" dirty="0" smtClean="0"/>
              <a:t>  </a:t>
            </a:r>
            <a:endParaRPr lang="ru-RU" sz="3200" dirty="0"/>
          </a:p>
          <a:p>
            <a:r>
              <a:rPr lang="ru-RU" sz="3200" dirty="0"/>
              <a:t>100 г + 50 г + 4 г + 20 мг +10 мг +5 мг =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943000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Решите задачи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№2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№3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596" y="4572008"/>
            <a:ext cx="8137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 smtClean="0"/>
              <a:t>№№195-197 задачника</a:t>
            </a:r>
            <a:endParaRPr lang="ru-RU" sz="3200" dirty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5"/>
          <p:cNvSpPr>
            <a:spLocks noChangeArrowheads="1"/>
          </p:cNvSpPr>
          <p:nvPr/>
        </p:nvSpPr>
        <p:spPr bwMode="auto">
          <a:xfrm>
            <a:off x="428596" y="981075"/>
            <a:ext cx="846457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0000"/>
                </a:solidFill>
              </a:rPr>
              <a:t>Вместо многоточия вставьте подходящие по смыслу слова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1. Взаимодействием называют действие тел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2. В результате взаимодействия изменяются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3. У тела большей массы скорость изменяется …, про него говорят, что оно … инертно.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4. Масса характеризует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5. Единица массы  в СИ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6. Массу тела можно определить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7. Эталон массы представляет собой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8. В 1 т содержится … кг.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9. При выстреле из ружья большую скорость получает …, потому что ее масса …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10. Если при взаимодействии друг с другом два тела изменяют свои скорости одинаково, </a:t>
            </a:r>
            <a:r>
              <a:rPr lang="ru-RU" sz="2400" b="1" i="1" dirty="0" smtClean="0">
                <a:solidFill>
                  <a:srgbClr val="000000"/>
                </a:solidFill>
              </a:rPr>
              <a:t>то </a:t>
            </a:r>
            <a:r>
              <a:rPr lang="ru-RU" sz="2400" b="1" i="1" dirty="0">
                <a:solidFill>
                  <a:srgbClr val="000000"/>
                </a:solidFill>
              </a:rPr>
              <a:t>их массы …</a:t>
            </a:r>
          </a:p>
        </p:txBody>
      </p:sp>
      <p:pic>
        <p:nvPicPr>
          <p:cNvPr id="30727" name="Picture 19" descr="Рисунок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3357563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943000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85728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Самое главное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latin typeface="Monotype Corsiva" pitchFamily="66" charset="0"/>
              </a:rPr>
              <a:t>§ </a:t>
            </a:r>
            <a:r>
              <a:rPr lang="ru-RU" sz="2400" dirty="0" smtClean="0">
                <a:latin typeface="Monotype Corsiva" pitchFamily="66" charset="0"/>
              </a:rPr>
              <a:t>18,19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 Упр. 6 (1,2,3)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Monotype Corsiva" pitchFamily="66" charset="0"/>
              </a:rPr>
              <a:t>Проделать опыт:</a:t>
            </a:r>
          </a:p>
          <a:p>
            <a:pPr marL="514350" indent="-514350">
              <a:buNone/>
            </a:pPr>
            <a:r>
              <a:rPr lang="ru-RU" sz="2400" dirty="0" smtClean="0">
                <a:latin typeface="Monotype Corsiva" pitchFamily="66" charset="0"/>
              </a:rPr>
              <a:t>	Возьмите две пластмассовые  бутылки, свяжите их резинкой. Одну бутылку наполовину заполните водой. Опустите бутылки в ванну  с водой, разведите их как можно дальше друг от друга и отпустите одновременно. Какая бутылка (пустая или с водой) приобретет большую скорость? Как вы это определил? Что можно сказать о массе этих бутылок?  </a:t>
            </a: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943000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Домашнее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задание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7356" y="1214422"/>
            <a:ext cx="55007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/>
              <a:t>Знаю я с седьмого класса: </a:t>
            </a:r>
          </a:p>
          <a:p>
            <a:r>
              <a:rPr lang="ru-RU" sz="3200" dirty="0" smtClean="0"/>
              <a:t>Главное для тела – масса.</a:t>
            </a:r>
          </a:p>
          <a:p>
            <a:r>
              <a:rPr lang="ru-RU" sz="3200" dirty="0" smtClean="0"/>
              <a:t> если масса велика,</a:t>
            </a:r>
          </a:p>
          <a:p>
            <a:r>
              <a:rPr lang="ru-RU" sz="3200" dirty="0" smtClean="0"/>
              <a:t>Жизнь для тела нелегка:</a:t>
            </a:r>
          </a:p>
          <a:p>
            <a:endParaRPr lang="ru-RU" sz="3200" dirty="0" smtClean="0"/>
          </a:p>
          <a:p>
            <a:r>
              <a:rPr lang="ru-RU" sz="3200" dirty="0" smtClean="0"/>
              <a:t>С места тело трудно сдвинуть,</a:t>
            </a:r>
          </a:p>
          <a:p>
            <a:r>
              <a:rPr lang="ru-RU" sz="3200" dirty="0" smtClean="0"/>
              <a:t>Трудно вверх его подкинуть,</a:t>
            </a:r>
          </a:p>
          <a:p>
            <a:r>
              <a:rPr lang="ru-RU" sz="3200" dirty="0" smtClean="0"/>
              <a:t>Трудно скорость изменить.</a:t>
            </a:r>
          </a:p>
          <a:p>
            <a:r>
              <a:rPr lang="ru-RU" sz="3200" dirty="0" smtClean="0"/>
              <a:t>Только в том кого винить?</a:t>
            </a:r>
            <a:endParaRPr lang="ru-RU" sz="3200" dirty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943000" y="836613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29600" cy="511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Масса и инертность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Идеальный вес: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как рассчитать индекс массы тела (ИМТ)?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Индекс массы тела можно вычислить по формуле: </a:t>
            </a:r>
          </a:p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900" b="1" dirty="0" smtClean="0"/>
              <a:t>                </a:t>
            </a:r>
          </a:p>
          <a:p>
            <a:pPr>
              <a:buNone/>
            </a:pPr>
            <a:r>
              <a:rPr lang="ru-RU" sz="2800" b="1" dirty="0" smtClean="0"/>
              <a:t>                      ИМТ =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Например, масса человека - 85 кг, рост =164см. Следовательно ИМТ в этом случае равен: </a:t>
            </a:r>
          </a:p>
          <a:p>
            <a:pPr>
              <a:buNone/>
            </a:pPr>
            <a:r>
              <a:rPr lang="ru-RU" sz="2800" dirty="0" smtClean="0"/>
              <a:t>                       </a:t>
            </a:r>
          </a:p>
          <a:p>
            <a:pPr>
              <a:buNone/>
            </a:pPr>
            <a:r>
              <a:rPr lang="ru-RU" sz="2800" dirty="0" smtClean="0"/>
              <a:t>                      ИМТ =</a:t>
            </a:r>
          </a:p>
          <a:p>
            <a:endParaRPr lang="ru-RU" sz="2800" dirty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857224" y="164305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496"/>
            <a:ext cx="2111333" cy="819151"/>
          </a:xfrm>
          <a:prstGeom prst="rect">
            <a:avLst/>
          </a:prstGeom>
          <a:noFill/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286388"/>
            <a:ext cx="2856264" cy="94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Идеальный вес: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как рассчитать индекс массы тела (ИМТ)?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857224" y="164305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1" y="1879470"/>
          <a:ext cx="7786742" cy="44070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86149"/>
                <a:gridCol w="4500593"/>
              </a:tblGrid>
              <a:tr h="887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b="1" dirty="0"/>
                        <a:t>Индекс массы тела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b="1" dirty="0"/>
                        <a:t>Соответствие между </a:t>
                      </a:r>
                      <a:endParaRPr lang="ru-RU" sz="1800" b="1" dirty="0" smtClean="0"/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b="1" dirty="0" smtClean="0"/>
                        <a:t>массой </a:t>
                      </a:r>
                      <a:r>
                        <a:rPr lang="ru-RU" sz="1800" b="1" dirty="0"/>
                        <a:t>человека и его ростом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40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16 и менее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Выраженный дефицит массы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0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16—18,5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Недостаточная (дефицит) масса тела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0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18,5—25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Норма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752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25—30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Избыточная масса тела (</a:t>
                      </a:r>
                      <a:r>
                        <a:rPr lang="ru-RU" sz="1800" dirty="0" err="1"/>
                        <a:t>предожирение</a:t>
                      </a:r>
                      <a:r>
                        <a:rPr lang="ru-RU" sz="1800" dirty="0"/>
                        <a:t>)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0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30—35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Ожирение первой степени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40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35—40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Ожирение второй степени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752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40 и более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/>
                        <a:t>Ожирение третьей степени (</a:t>
                      </a:r>
                      <a:r>
                        <a:rPr lang="ru-RU" sz="1800" dirty="0" err="1"/>
                        <a:t>морбидное</a:t>
                      </a:r>
                      <a:r>
                        <a:rPr lang="ru-RU" sz="1800" dirty="0"/>
                        <a:t>)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Ожирение – угроза здоровью.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857224" y="857232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643182"/>
          <a:ext cx="8286807" cy="35880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62269"/>
                <a:gridCol w="2095515"/>
                <a:gridCol w="3429023"/>
              </a:tblGrid>
              <a:tr h="85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b="1" dirty="0"/>
                        <a:t>Типы массы тела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b="1" dirty="0"/>
                        <a:t>ИМТ (кг/м</a:t>
                      </a:r>
                      <a:r>
                        <a:rPr lang="ru-RU" sz="2000" b="1" baseline="30000" dirty="0"/>
                        <a:t>2</a:t>
                      </a:r>
                      <a:r>
                        <a:rPr lang="ru-RU" sz="2000" b="1" dirty="0"/>
                        <a:t>)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b="1" dirty="0"/>
                        <a:t>Риск сопутствующих заболеваний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754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Дефицит массы тела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&lt;18,5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Низкий (повышен риск других заболеваний)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96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/>
                        <a:t>Нормальная масса тела</a:t>
                      </a:r>
                      <a:endParaRPr lang="ru-RU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18,5-24,9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Обычный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96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/>
                        <a:t>Избыточная масса тела</a:t>
                      </a:r>
                      <a:endParaRPr lang="ru-RU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25,0-29,9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Повышенный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96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/>
                        <a:t>Ожирение I степени</a:t>
                      </a:r>
                      <a:endParaRPr lang="ru-RU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30,0-34,9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Высокий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96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/>
                        <a:t>Ожирение II степени</a:t>
                      </a:r>
                      <a:endParaRPr lang="ru-RU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35,0-39,9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Очень высокий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96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/>
                        <a:t>Ожирение III степени</a:t>
                      </a:r>
                      <a:endParaRPr lang="ru-RU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40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2000" dirty="0"/>
                        <a:t>Чрезвычайно высокий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28596" y="1000108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626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Индекс массы тела используют для определения степени ожирения и степени риска развития сердечнососудистых заболевай, диабета и других осложнений, связанных с избыточной массой тела и ожирением.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Вопросы для повторения.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714348" y="92867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1428760" cy="34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000496" y="3857628"/>
            <a:ext cx="4929222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3.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бегун, споткнувшись,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падает вперед, а не назад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4810" y="4714884"/>
            <a:ext cx="4357718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Почему шофер, увидев шалуна, перебегающегося через дорогу,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может остановить машину сразу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15304" cy="10715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1. Почему брошенный мячик продолжает лететь вверх уже после того, как ты выпустил его из рук?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14414" y="2357430"/>
            <a:ext cx="750099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Почему лыжник, докатившись до конца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трамплина, не падает вертикально вниз, а описывает в воздухе длинную пологую дугу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33798" name="Picture 6" descr="Спринтер упал, а ноги продолжают бежать &quot; Fufel.INFO - прико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35565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Литература и ссылки на сайты Интернет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Физика 7 класс: учебник /</a:t>
            </a:r>
            <a:r>
              <a:rPr lang="ru-RU" sz="2000" dirty="0" err="1" smtClean="0"/>
              <a:t>А.В.Перышкин</a:t>
            </a:r>
            <a:r>
              <a:rPr lang="ru-RU" sz="2000" dirty="0" smtClean="0"/>
              <a:t>/</a:t>
            </a:r>
          </a:p>
          <a:p>
            <a:r>
              <a:rPr lang="ru-RU" sz="2000" dirty="0" smtClean="0"/>
              <a:t>Волков В.А., Полянский С.Е.: Поурочные разработки по физике:7 класс</a:t>
            </a:r>
          </a:p>
          <a:p>
            <a:r>
              <a:rPr lang="ru-RU" sz="2000" dirty="0" smtClean="0">
                <a:hlinkClick r:id="rId2"/>
              </a:rPr>
              <a:t>http://elkin52.narod.ru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hlinkClick r:id="rId3"/>
              </a:rPr>
              <a:t>http://class-fizika.narod.ru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hlinkClick r:id="rId4"/>
              </a:rPr>
              <a:t>http://physics03.narod.ru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hlinkClick r:id="rId5"/>
              </a:rPr>
              <a:t>http://school-collection.edu.ru</a:t>
            </a:r>
            <a:endParaRPr lang="ru-RU" sz="2000" dirty="0" smtClean="0"/>
          </a:p>
          <a:p>
            <a:r>
              <a:rPr lang="ru-RU" sz="2000" dirty="0" smtClean="0"/>
              <a:t>Физкультминутка -</a:t>
            </a:r>
            <a:r>
              <a:rPr lang="en-US" sz="2000" dirty="0" smtClean="0">
                <a:hlinkClick r:id="rId6"/>
              </a:rPr>
              <a:t>http://videouroki.net/look/superfizmin/start/index.php?from=righttd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Идеальный вес: как рассчитать ИМТ -  </a:t>
            </a:r>
            <a:r>
              <a:rPr lang="en-US" sz="2000" dirty="0" smtClean="0">
                <a:hlinkClick r:id="rId7"/>
              </a:rPr>
              <a:t>http://www.domashniy-doktor.ru/index.php/2011-08-02-14-02-07/218-2013-04-19-11-32-00.html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857224" y="128586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295400" y="5661025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</a:rPr>
              <a:t> Действие тел друг на друга называют </a:t>
            </a:r>
            <a:r>
              <a:rPr lang="ru-RU" sz="2400" b="1" i="1" dirty="0">
                <a:solidFill>
                  <a:srgbClr val="AC2900"/>
                </a:solidFill>
                <a:latin typeface="Times New Roman" pitchFamily="18" charset="0"/>
              </a:rPr>
              <a:t>взаимодействием</a:t>
            </a:r>
            <a:r>
              <a:rPr lang="ru-RU" sz="2400" b="1" dirty="0">
                <a:solidFill>
                  <a:srgbClr val="AC29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При взаимодействии тел изменяется их скорость.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98863" y="1628775"/>
            <a:ext cx="1223962" cy="503238"/>
            <a:chOff x="1565" y="2205"/>
            <a:chExt cx="771" cy="317"/>
          </a:xfrm>
        </p:grpSpPr>
        <p:sp>
          <p:nvSpPr>
            <p:cNvPr id="2113" name="Rectangle 5"/>
            <p:cNvSpPr>
              <a:spLocks noChangeArrowheads="1"/>
            </p:cNvSpPr>
            <p:nvPr/>
          </p:nvSpPr>
          <p:spPr bwMode="auto">
            <a:xfrm>
              <a:off x="1565" y="2205"/>
              <a:ext cx="771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Oval 6"/>
            <p:cNvSpPr>
              <a:spLocks noChangeArrowheads="1"/>
            </p:cNvSpPr>
            <p:nvPr/>
          </p:nvSpPr>
          <p:spPr bwMode="auto">
            <a:xfrm>
              <a:off x="1610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Oval 7"/>
            <p:cNvSpPr>
              <a:spLocks noChangeArrowheads="1"/>
            </p:cNvSpPr>
            <p:nvPr/>
          </p:nvSpPr>
          <p:spPr bwMode="auto">
            <a:xfrm>
              <a:off x="2109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22825" y="1341438"/>
            <a:ext cx="360363" cy="431800"/>
            <a:chOff x="2472" y="1525"/>
            <a:chExt cx="227" cy="27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 flipV="1">
              <a:off x="2472" y="1525"/>
              <a:ext cx="227" cy="272"/>
              <a:chOff x="1111" y="3385"/>
              <a:chExt cx="363" cy="408"/>
            </a:xfrm>
          </p:grpSpPr>
          <p:sp>
            <p:nvSpPr>
              <p:cNvPr id="2111" name="Arc 10"/>
              <p:cNvSpPr>
                <a:spLocks/>
              </p:cNvSpPr>
              <p:nvPr/>
            </p:nvSpPr>
            <p:spPr bwMode="auto">
              <a:xfrm flipV="1">
                <a:off x="1292" y="3385"/>
                <a:ext cx="182" cy="408"/>
              </a:xfrm>
              <a:custGeom>
                <a:avLst/>
                <a:gdLst>
                  <a:gd name="T0" fmla="*/ 0 w 21600"/>
                  <a:gd name="T1" fmla="*/ 0 h 21600"/>
                  <a:gd name="T2" fmla="*/ 182 w 21600"/>
                  <a:gd name="T3" fmla="*/ 408 h 21600"/>
                  <a:gd name="T4" fmla="*/ 0 w 21600"/>
                  <a:gd name="T5" fmla="*/ 40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2" name="Arc 11"/>
              <p:cNvSpPr>
                <a:spLocks/>
              </p:cNvSpPr>
              <p:nvPr/>
            </p:nvSpPr>
            <p:spPr bwMode="auto">
              <a:xfrm flipH="1" flipV="1">
                <a:off x="1111" y="3385"/>
                <a:ext cx="182" cy="408"/>
              </a:xfrm>
              <a:custGeom>
                <a:avLst/>
                <a:gdLst>
                  <a:gd name="T0" fmla="*/ 0 w 21600"/>
                  <a:gd name="T1" fmla="*/ 0 h 21600"/>
                  <a:gd name="T2" fmla="*/ 182 w 21600"/>
                  <a:gd name="T3" fmla="*/ 408 h 21600"/>
                  <a:gd name="T4" fmla="*/ 0 w 21600"/>
                  <a:gd name="T5" fmla="*/ 40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10" name="Line 12"/>
            <p:cNvSpPr>
              <a:spLocks noChangeShapeType="1"/>
            </p:cNvSpPr>
            <p:nvPr/>
          </p:nvSpPr>
          <p:spPr bwMode="auto">
            <a:xfrm>
              <a:off x="2472" y="179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4822825" y="909638"/>
            <a:ext cx="0" cy="863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563938" y="2997200"/>
            <a:ext cx="1223962" cy="503238"/>
            <a:chOff x="1565" y="2205"/>
            <a:chExt cx="771" cy="317"/>
          </a:xfrm>
        </p:grpSpPr>
        <p:sp>
          <p:nvSpPr>
            <p:cNvPr id="2106" name="Rectangle 15"/>
            <p:cNvSpPr>
              <a:spLocks noChangeArrowheads="1"/>
            </p:cNvSpPr>
            <p:nvPr/>
          </p:nvSpPr>
          <p:spPr bwMode="auto">
            <a:xfrm>
              <a:off x="1565" y="2205"/>
              <a:ext cx="771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Oval 16"/>
            <p:cNvSpPr>
              <a:spLocks noChangeArrowheads="1"/>
            </p:cNvSpPr>
            <p:nvPr/>
          </p:nvSpPr>
          <p:spPr bwMode="auto">
            <a:xfrm>
              <a:off x="1610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Oval 17"/>
            <p:cNvSpPr>
              <a:spLocks noChangeArrowheads="1"/>
            </p:cNvSpPr>
            <p:nvPr/>
          </p:nvSpPr>
          <p:spPr bwMode="auto">
            <a:xfrm>
              <a:off x="2109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787900" y="2708275"/>
            <a:ext cx="360363" cy="431800"/>
            <a:chOff x="2472" y="1525"/>
            <a:chExt cx="227" cy="27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 flipV="1">
              <a:off x="2472" y="1525"/>
              <a:ext cx="227" cy="272"/>
              <a:chOff x="1111" y="3385"/>
              <a:chExt cx="363" cy="408"/>
            </a:xfrm>
          </p:grpSpPr>
          <p:sp>
            <p:nvSpPr>
              <p:cNvPr id="2104" name="Arc 20"/>
              <p:cNvSpPr>
                <a:spLocks/>
              </p:cNvSpPr>
              <p:nvPr/>
            </p:nvSpPr>
            <p:spPr bwMode="auto">
              <a:xfrm flipV="1">
                <a:off x="1292" y="3385"/>
                <a:ext cx="182" cy="408"/>
              </a:xfrm>
              <a:custGeom>
                <a:avLst/>
                <a:gdLst>
                  <a:gd name="T0" fmla="*/ 0 w 21600"/>
                  <a:gd name="T1" fmla="*/ 0 h 21600"/>
                  <a:gd name="T2" fmla="*/ 182 w 21600"/>
                  <a:gd name="T3" fmla="*/ 408 h 21600"/>
                  <a:gd name="T4" fmla="*/ 0 w 21600"/>
                  <a:gd name="T5" fmla="*/ 40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rc 21"/>
              <p:cNvSpPr>
                <a:spLocks/>
              </p:cNvSpPr>
              <p:nvPr/>
            </p:nvSpPr>
            <p:spPr bwMode="auto">
              <a:xfrm flipH="1" flipV="1">
                <a:off x="1111" y="3385"/>
                <a:ext cx="182" cy="408"/>
              </a:xfrm>
              <a:custGeom>
                <a:avLst/>
                <a:gdLst>
                  <a:gd name="T0" fmla="*/ 0 w 21600"/>
                  <a:gd name="T1" fmla="*/ 0 h 21600"/>
                  <a:gd name="T2" fmla="*/ 182 w 21600"/>
                  <a:gd name="T3" fmla="*/ 408 h 21600"/>
                  <a:gd name="T4" fmla="*/ 0 w 21600"/>
                  <a:gd name="T5" fmla="*/ 40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03" name="Line 22"/>
            <p:cNvSpPr>
              <a:spLocks noChangeShapeType="1"/>
            </p:cNvSpPr>
            <p:nvPr/>
          </p:nvSpPr>
          <p:spPr bwMode="auto">
            <a:xfrm>
              <a:off x="2472" y="179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27" name="Line 23"/>
          <p:cNvSpPr>
            <a:spLocks noChangeShapeType="1"/>
          </p:cNvSpPr>
          <p:nvPr/>
        </p:nvSpPr>
        <p:spPr bwMode="auto">
          <a:xfrm flipV="1">
            <a:off x="4787900" y="2276475"/>
            <a:ext cx="0" cy="863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148263" y="2997200"/>
            <a:ext cx="1223962" cy="503238"/>
            <a:chOff x="1565" y="2205"/>
            <a:chExt cx="771" cy="317"/>
          </a:xfrm>
        </p:grpSpPr>
        <p:sp>
          <p:nvSpPr>
            <p:cNvPr id="2099" name="Rectangle 25"/>
            <p:cNvSpPr>
              <a:spLocks noChangeArrowheads="1"/>
            </p:cNvSpPr>
            <p:nvPr/>
          </p:nvSpPr>
          <p:spPr bwMode="auto">
            <a:xfrm>
              <a:off x="1565" y="2205"/>
              <a:ext cx="771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Oval 26"/>
            <p:cNvSpPr>
              <a:spLocks noChangeArrowheads="1"/>
            </p:cNvSpPr>
            <p:nvPr/>
          </p:nvSpPr>
          <p:spPr bwMode="auto">
            <a:xfrm>
              <a:off x="1610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Oval 27"/>
            <p:cNvSpPr>
              <a:spLocks noChangeArrowheads="1"/>
            </p:cNvSpPr>
            <p:nvPr/>
          </p:nvSpPr>
          <p:spPr bwMode="auto">
            <a:xfrm>
              <a:off x="2109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6" name="AutoShape 28"/>
          <p:cNvSpPr>
            <a:spLocks noChangeArrowheads="1"/>
          </p:cNvSpPr>
          <p:nvPr/>
        </p:nvSpPr>
        <p:spPr bwMode="auto">
          <a:xfrm>
            <a:off x="4859338" y="1844675"/>
            <a:ext cx="204787" cy="288925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Line 31"/>
          <p:cNvSpPr>
            <a:spLocks noChangeShapeType="1"/>
          </p:cNvSpPr>
          <p:nvPr/>
        </p:nvSpPr>
        <p:spPr bwMode="auto">
          <a:xfrm>
            <a:off x="684213" y="2133600"/>
            <a:ext cx="8459787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563938" y="4581525"/>
            <a:ext cx="1223962" cy="503238"/>
            <a:chOff x="1565" y="2205"/>
            <a:chExt cx="771" cy="317"/>
          </a:xfrm>
        </p:grpSpPr>
        <p:sp>
          <p:nvSpPr>
            <p:cNvPr id="2096" name="Rectangle 38"/>
            <p:cNvSpPr>
              <a:spLocks noChangeArrowheads="1"/>
            </p:cNvSpPr>
            <p:nvPr/>
          </p:nvSpPr>
          <p:spPr bwMode="auto">
            <a:xfrm>
              <a:off x="1565" y="2205"/>
              <a:ext cx="771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Oval 39"/>
            <p:cNvSpPr>
              <a:spLocks noChangeArrowheads="1"/>
            </p:cNvSpPr>
            <p:nvPr/>
          </p:nvSpPr>
          <p:spPr bwMode="auto">
            <a:xfrm>
              <a:off x="1610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Oval 40"/>
            <p:cNvSpPr>
              <a:spLocks noChangeArrowheads="1"/>
            </p:cNvSpPr>
            <p:nvPr/>
          </p:nvSpPr>
          <p:spPr bwMode="auto">
            <a:xfrm>
              <a:off x="2109" y="2341"/>
              <a:ext cx="182" cy="181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787900" y="4294188"/>
            <a:ext cx="360363" cy="431800"/>
            <a:chOff x="2472" y="1525"/>
            <a:chExt cx="227" cy="272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 flipV="1">
              <a:off x="2472" y="1525"/>
              <a:ext cx="227" cy="272"/>
              <a:chOff x="1111" y="3385"/>
              <a:chExt cx="363" cy="408"/>
            </a:xfrm>
          </p:grpSpPr>
          <p:sp>
            <p:nvSpPr>
              <p:cNvPr id="2094" name="Arc 43"/>
              <p:cNvSpPr>
                <a:spLocks/>
              </p:cNvSpPr>
              <p:nvPr/>
            </p:nvSpPr>
            <p:spPr bwMode="auto">
              <a:xfrm flipV="1">
                <a:off x="1292" y="3385"/>
                <a:ext cx="182" cy="408"/>
              </a:xfrm>
              <a:custGeom>
                <a:avLst/>
                <a:gdLst>
                  <a:gd name="T0" fmla="*/ 0 w 21600"/>
                  <a:gd name="T1" fmla="*/ 0 h 21600"/>
                  <a:gd name="T2" fmla="*/ 182 w 21600"/>
                  <a:gd name="T3" fmla="*/ 408 h 21600"/>
                  <a:gd name="T4" fmla="*/ 0 w 21600"/>
                  <a:gd name="T5" fmla="*/ 40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5" name="Arc 44"/>
              <p:cNvSpPr>
                <a:spLocks/>
              </p:cNvSpPr>
              <p:nvPr/>
            </p:nvSpPr>
            <p:spPr bwMode="auto">
              <a:xfrm flipH="1" flipV="1">
                <a:off x="1111" y="3385"/>
                <a:ext cx="182" cy="408"/>
              </a:xfrm>
              <a:custGeom>
                <a:avLst/>
                <a:gdLst>
                  <a:gd name="T0" fmla="*/ 0 w 21600"/>
                  <a:gd name="T1" fmla="*/ 0 h 21600"/>
                  <a:gd name="T2" fmla="*/ 182 w 21600"/>
                  <a:gd name="T3" fmla="*/ 408 h 21600"/>
                  <a:gd name="T4" fmla="*/ 0 w 21600"/>
                  <a:gd name="T5" fmla="*/ 40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2472" y="179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50" name="Line 46"/>
          <p:cNvSpPr>
            <a:spLocks noChangeShapeType="1"/>
          </p:cNvSpPr>
          <p:nvPr/>
        </p:nvSpPr>
        <p:spPr bwMode="auto">
          <a:xfrm flipV="1">
            <a:off x="4787900" y="3862388"/>
            <a:ext cx="0" cy="863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5148263" y="4221163"/>
            <a:ext cx="1223962" cy="863600"/>
            <a:chOff x="3198" y="2523"/>
            <a:chExt cx="771" cy="544"/>
          </a:xfrm>
        </p:grpSpPr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3198" y="2750"/>
              <a:ext cx="771" cy="317"/>
              <a:chOff x="1565" y="2205"/>
              <a:chExt cx="771" cy="317"/>
            </a:xfrm>
          </p:grpSpPr>
          <p:sp>
            <p:nvSpPr>
              <p:cNvPr id="2089" name="Rectangle 49"/>
              <p:cNvSpPr>
                <a:spLocks noChangeArrowheads="1"/>
              </p:cNvSpPr>
              <p:nvPr/>
            </p:nvSpPr>
            <p:spPr bwMode="auto">
              <a:xfrm>
                <a:off x="1565" y="2205"/>
                <a:ext cx="771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0" name="Oval 50"/>
              <p:cNvSpPr>
                <a:spLocks noChangeArrowheads="1"/>
              </p:cNvSpPr>
              <p:nvPr/>
            </p:nvSpPr>
            <p:spPr bwMode="auto">
              <a:xfrm>
                <a:off x="1610" y="2341"/>
                <a:ext cx="182" cy="181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1" name="Oval 51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82" cy="181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88" name="Rectangle 52"/>
            <p:cNvSpPr>
              <a:spLocks noChangeArrowheads="1"/>
            </p:cNvSpPr>
            <p:nvPr/>
          </p:nvSpPr>
          <p:spPr bwMode="auto">
            <a:xfrm>
              <a:off x="3288" y="2523"/>
              <a:ext cx="590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2" name="AutoShape 53"/>
          <p:cNvSpPr>
            <a:spLocks noChangeArrowheads="1"/>
          </p:cNvSpPr>
          <p:nvPr/>
        </p:nvSpPr>
        <p:spPr bwMode="auto">
          <a:xfrm>
            <a:off x="4860925" y="4797425"/>
            <a:ext cx="215900" cy="287338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Line 54"/>
          <p:cNvSpPr>
            <a:spLocks noChangeShapeType="1"/>
          </p:cNvSpPr>
          <p:nvPr/>
        </p:nvSpPr>
        <p:spPr bwMode="auto">
          <a:xfrm flipV="1">
            <a:off x="684213" y="5084763"/>
            <a:ext cx="8459787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AutoShape 70"/>
          <p:cNvSpPr>
            <a:spLocks noChangeArrowheads="1"/>
          </p:cNvSpPr>
          <p:nvPr/>
        </p:nvSpPr>
        <p:spPr bwMode="auto">
          <a:xfrm>
            <a:off x="4859338" y="3213100"/>
            <a:ext cx="215900" cy="287338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Line 32"/>
          <p:cNvSpPr>
            <a:spLocks noChangeShapeType="1"/>
          </p:cNvSpPr>
          <p:nvPr/>
        </p:nvSpPr>
        <p:spPr bwMode="auto">
          <a:xfrm flipV="1">
            <a:off x="611188" y="3500438"/>
            <a:ext cx="8497887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1975" name="Object 71"/>
          <p:cNvGraphicFramePr>
            <a:graphicFrameLocks noChangeAspect="1"/>
          </p:cNvGraphicFramePr>
          <p:nvPr/>
        </p:nvGraphicFramePr>
        <p:xfrm>
          <a:off x="1331913" y="1125538"/>
          <a:ext cx="1277937" cy="641350"/>
        </p:xfrm>
        <a:graphic>
          <a:graphicData uri="http://schemas.openxmlformats.org/presentationml/2006/ole">
            <p:oleObj spid="_x0000_s37890" name="Формула" r:id="rId4" imgW="355320" imgH="177480" progId="Equation.3">
              <p:embed/>
            </p:oleObj>
          </a:graphicData>
        </a:graphic>
      </p:graphicFrame>
      <p:graphicFrame>
        <p:nvGraphicFramePr>
          <p:cNvPr id="251976" name="Object 72"/>
          <p:cNvGraphicFramePr>
            <a:graphicFrameLocks noChangeAspect="1"/>
          </p:cNvGraphicFramePr>
          <p:nvPr/>
        </p:nvGraphicFramePr>
        <p:xfrm>
          <a:off x="5724525" y="1125538"/>
          <a:ext cx="1277938" cy="641350"/>
        </p:xfrm>
        <a:graphic>
          <a:graphicData uri="http://schemas.openxmlformats.org/presentationml/2006/ole">
            <p:oleObj spid="_x0000_s37891" name="Формула" r:id="rId5" imgW="355320" imgH="177480" progId="Equation.3">
              <p:embed/>
            </p:oleObj>
          </a:graphicData>
        </a:graphic>
      </p:graphicFrame>
      <p:graphicFrame>
        <p:nvGraphicFramePr>
          <p:cNvPr id="251977" name="Object 73"/>
          <p:cNvGraphicFramePr>
            <a:graphicFrameLocks noChangeAspect="1"/>
          </p:cNvGraphicFramePr>
          <p:nvPr/>
        </p:nvGraphicFramePr>
        <p:xfrm>
          <a:off x="6516688" y="2276475"/>
          <a:ext cx="1463675" cy="768350"/>
        </p:xfrm>
        <a:graphic>
          <a:graphicData uri="http://schemas.openxmlformats.org/presentationml/2006/ole">
            <p:oleObj spid="_x0000_s37892" name="Формула" r:id="rId6" imgW="406080" imgH="215640" progId="Equation.3">
              <p:embed/>
            </p:oleObj>
          </a:graphicData>
        </a:graphic>
      </p:graphicFrame>
      <p:graphicFrame>
        <p:nvGraphicFramePr>
          <p:cNvPr id="251978" name="Object 74"/>
          <p:cNvGraphicFramePr>
            <a:graphicFrameLocks noChangeAspect="1"/>
          </p:cNvGraphicFramePr>
          <p:nvPr/>
        </p:nvGraphicFramePr>
        <p:xfrm>
          <a:off x="1258888" y="2276475"/>
          <a:ext cx="1419225" cy="768350"/>
        </p:xfrm>
        <a:graphic>
          <a:graphicData uri="http://schemas.openxmlformats.org/presentationml/2006/ole">
            <p:oleObj spid="_x0000_s37893" name="Формула" r:id="rId7" imgW="393480" imgH="215640" progId="Equation.3">
              <p:embed/>
            </p:oleObj>
          </a:graphicData>
        </a:graphic>
      </p:graphicFrame>
      <p:sp>
        <p:nvSpPr>
          <p:cNvPr id="2076" name="Rectangle 7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1982" name="Line 78"/>
          <p:cNvSpPr>
            <a:spLocks noChangeShapeType="1"/>
          </p:cNvSpPr>
          <p:nvPr/>
        </p:nvSpPr>
        <p:spPr bwMode="auto">
          <a:xfrm flipH="1">
            <a:off x="2700338" y="2636838"/>
            <a:ext cx="93503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983" name="Line 79"/>
          <p:cNvSpPr>
            <a:spLocks noChangeShapeType="1"/>
          </p:cNvSpPr>
          <p:nvPr/>
        </p:nvSpPr>
        <p:spPr bwMode="auto">
          <a:xfrm>
            <a:off x="5867400" y="2636838"/>
            <a:ext cx="10096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984" name="Line 80"/>
          <p:cNvSpPr>
            <a:spLocks noChangeShapeType="1"/>
          </p:cNvSpPr>
          <p:nvPr/>
        </p:nvSpPr>
        <p:spPr bwMode="auto">
          <a:xfrm flipH="1">
            <a:off x="2700338" y="4076700"/>
            <a:ext cx="93503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985" name="Line 81"/>
          <p:cNvSpPr>
            <a:spLocks noChangeShapeType="1"/>
          </p:cNvSpPr>
          <p:nvPr/>
        </p:nvSpPr>
        <p:spPr bwMode="auto">
          <a:xfrm>
            <a:off x="5867400" y="4076700"/>
            <a:ext cx="5048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1986" name="Object 82"/>
          <p:cNvGraphicFramePr>
            <a:graphicFrameLocks noChangeAspect="1"/>
          </p:cNvGraphicFramePr>
          <p:nvPr/>
        </p:nvGraphicFramePr>
        <p:xfrm>
          <a:off x="1331913" y="3789363"/>
          <a:ext cx="1419225" cy="768350"/>
        </p:xfrm>
        <a:graphic>
          <a:graphicData uri="http://schemas.openxmlformats.org/presentationml/2006/ole">
            <p:oleObj spid="_x0000_s37895" name="Формула" r:id="rId8" imgW="393480" imgH="215640" progId="Equation.3">
              <p:embed/>
            </p:oleObj>
          </a:graphicData>
        </a:graphic>
      </p:graphicFrame>
      <p:graphicFrame>
        <p:nvGraphicFramePr>
          <p:cNvPr id="251987" name="Object 83"/>
          <p:cNvGraphicFramePr>
            <a:graphicFrameLocks noChangeAspect="1"/>
          </p:cNvGraphicFramePr>
          <p:nvPr/>
        </p:nvGraphicFramePr>
        <p:xfrm>
          <a:off x="6732588" y="3933825"/>
          <a:ext cx="1463675" cy="768350"/>
        </p:xfrm>
        <a:graphic>
          <a:graphicData uri="http://schemas.openxmlformats.org/presentationml/2006/ole">
            <p:oleObj spid="_x0000_s37896" name="Формула" r:id="rId9" imgW="406080" imgH="215640" progId="Equation.3">
              <p:embed/>
            </p:oleObj>
          </a:graphicData>
        </a:graphic>
      </p:graphicFrame>
      <p:sp>
        <p:nvSpPr>
          <p:cNvPr id="2081" name="Rectangle 85"/>
          <p:cNvSpPr>
            <a:spLocks noChangeArrowheads="1"/>
          </p:cNvSpPr>
          <p:nvPr/>
        </p:nvSpPr>
        <p:spPr bwMode="auto">
          <a:xfrm>
            <a:off x="75565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Демонстрация опыта с тележкой.</a:t>
            </a:r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>
            <a:off x="714348" y="92867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 flipV="1">
            <a:off x="763588" y="3652838"/>
            <a:ext cx="84978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4133167" y="2357430"/>
          <a:ext cx="1796155" cy="571504"/>
        </p:xfrm>
        <a:graphic>
          <a:graphicData uri="http://schemas.openxmlformats.org/presentationml/2006/ole">
            <p:oleObj spid="_x0000_s37899" name="Формула" r:id="rId10" imgW="444240" imgH="215640" progId="Equation.3">
              <p:embed/>
            </p:oleObj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4071934" y="3786190"/>
          <a:ext cx="1795463" cy="642942"/>
        </p:xfrm>
        <a:graphic>
          <a:graphicData uri="http://schemas.openxmlformats.org/presentationml/2006/ole">
            <p:oleObj spid="_x0000_s37900" name="Формула" r:id="rId11" imgW="44424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9532 -0.0050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29931 4.44444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7552 -3.33333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25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5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0313 -0.005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0712 -0.0002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5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1387E-6 L 0.18525 0.0002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5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8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7" grpId="0" animBg="1"/>
      <p:bldP spid="251927" grpId="0" animBg="1"/>
      <p:bldP spid="251927" grpId="1" animBg="1"/>
      <p:bldP spid="251950" grpId="0" animBg="1"/>
      <p:bldP spid="251950" grpId="1" animBg="1"/>
      <p:bldP spid="251984" grpId="0" animBg="1"/>
      <p:bldP spid="2519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268413"/>
            <a:ext cx="51847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95513" y="2852738"/>
            <a:ext cx="4752975" cy="1727200"/>
            <a:chOff x="521" y="1842"/>
            <a:chExt cx="2812" cy="998"/>
          </a:xfrm>
        </p:grpSpPr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1842"/>
              <a:ext cx="2812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Oval 7"/>
            <p:cNvSpPr>
              <a:spLocks noChangeArrowheads="1"/>
            </p:cNvSpPr>
            <p:nvPr/>
          </p:nvSpPr>
          <p:spPr bwMode="auto">
            <a:xfrm>
              <a:off x="2971" y="2115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918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581525"/>
            <a:ext cx="46085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57158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Примеры взаимодействия тел.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714348" y="92867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5643570" y="2000240"/>
            <a:ext cx="28495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Грузовой и легковой автомобили двигаются с одинаковой скоростью. Однако их тормозной путь различен. </a:t>
            </a:r>
            <a:r>
              <a:rPr lang="ru-RU" sz="2400" b="1" dirty="0">
                <a:solidFill>
                  <a:srgbClr val="000000"/>
                </a:solidFill>
                <a:latin typeface="+mj-lt"/>
              </a:rPr>
              <a:t>Почему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3077" name="Line 24"/>
          <p:cNvSpPr>
            <a:spLocks noChangeShapeType="1"/>
          </p:cNvSpPr>
          <p:nvPr/>
        </p:nvSpPr>
        <p:spPr bwMode="auto">
          <a:xfrm>
            <a:off x="684213" y="836613"/>
            <a:ext cx="7343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7191" name="Text Box 39"/>
          <p:cNvSpPr txBox="1">
            <a:spLocks noChangeArrowheads="1"/>
          </p:cNvSpPr>
          <p:nvPr/>
        </p:nvSpPr>
        <p:spPr bwMode="auto">
          <a:xfrm>
            <a:off x="857224" y="5715016"/>
            <a:ext cx="7058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</a:rPr>
              <a:t>Масса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характеризует инертные свойства тел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Масса – мера инертности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9" name="Rectangle 43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80" name="Picture 45" descr="Рисунок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052513"/>
            <a:ext cx="4267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7198" name="Object 46"/>
          <p:cNvGraphicFramePr>
            <a:graphicFrameLocks noChangeAspect="1"/>
          </p:cNvGraphicFramePr>
          <p:nvPr/>
        </p:nvGraphicFramePr>
        <p:xfrm>
          <a:off x="6000760" y="4643446"/>
          <a:ext cx="2016125" cy="865187"/>
        </p:xfrm>
        <a:graphic>
          <a:graphicData uri="http://schemas.openxmlformats.org/presentationml/2006/ole">
            <p:oleObj spid="_x0000_s38914" name="Формула" r:id="rId5" imgW="545863" imgH="228501" progId="Equation.3">
              <p:embed/>
            </p:oleObj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42852"/>
            <a:ext cx="8229600" cy="5000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Инертность.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14348" y="571480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57158" y="642918"/>
            <a:ext cx="8358246" cy="7143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Инертность-</a:t>
            </a:r>
            <a:r>
              <a:rPr lang="ru-RU" sz="2800" dirty="0" smtClean="0"/>
              <a:t> это свойство тел сохранять состояние покоя или равномерного прямолинейного движения.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211638" y="4724400"/>
          <a:ext cx="4621212" cy="935038"/>
        </p:xfrm>
        <a:graphic>
          <a:graphicData uri="http://schemas.openxmlformats.org/presentationml/2006/ole">
            <p:oleObj spid="_x0000_s39938" name="Формула" r:id="rId3" imgW="749160" imgH="215640" progId="Equation.3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4500563" y="1341438"/>
          <a:ext cx="4356100" cy="781050"/>
        </p:xfrm>
        <a:graphic>
          <a:graphicData uri="http://schemas.openxmlformats.org/presentationml/2006/ole">
            <p:oleObj spid="_x0000_s39939" name="Формула" r:id="rId4" imgW="1180588" imgH="215806" progId="Equation.3">
              <p:embed/>
            </p:oleObj>
          </a:graphicData>
        </a:graphic>
      </p:graphicFrame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4572000" y="1052513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Если </a:t>
            </a:r>
          </a:p>
        </p:txBody>
      </p:sp>
      <p:sp>
        <p:nvSpPr>
          <p:cNvPr id="410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4643438" y="2349500"/>
          <a:ext cx="4500562" cy="803275"/>
        </p:xfrm>
        <a:graphic>
          <a:graphicData uri="http://schemas.openxmlformats.org/presentationml/2006/ole">
            <p:oleObj spid="_x0000_s39940" name="Формула" r:id="rId5" imgW="1129810" imgH="215806" progId="Equation.3">
              <p:embed/>
            </p:oleObj>
          </a:graphicData>
        </a:graphic>
      </p:graphicFrame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4500563" y="206057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Если </a:t>
            </a:r>
          </a:p>
        </p:txBody>
      </p:sp>
      <p:graphicFrame>
        <p:nvGraphicFramePr>
          <p:cNvPr id="4101" name="Object 18"/>
          <p:cNvGraphicFramePr>
            <a:graphicFrameLocks noChangeAspect="1"/>
          </p:cNvGraphicFramePr>
          <p:nvPr/>
        </p:nvGraphicFramePr>
        <p:xfrm>
          <a:off x="4859338" y="3429000"/>
          <a:ext cx="3554412" cy="1203325"/>
        </p:xfrm>
        <a:graphic>
          <a:graphicData uri="http://schemas.openxmlformats.org/presentationml/2006/ole">
            <p:oleObj spid="_x0000_s39941" name="Формула" r:id="rId6" imgW="749160" imgH="431640" progId="Equation.3">
              <p:embed/>
            </p:oleObj>
          </a:graphicData>
        </a:graphic>
      </p:graphicFrame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8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573463"/>
            <a:ext cx="3371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981075"/>
            <a:ext cx="34575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00034" y="214290"/>
            <a:ext cx="8229600" cy="9287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Взаимодействие тел.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857224" y="928669"/>
            <a:ext cx="7200900" cy="4571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-187524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9"/>
          <p:cNvSpPr>
            <a:spLocks noChangeArrowheads="1"/>
          </p:cNvSpPr>
          <p:nvPr/>
        </p:nvSpPr>
        <p:spPr bwMode="auto">
          <a:xfrm>
            <a:off x="571472" y="1428736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Масса</a:t>
            </a:r>
            <a:r>
              <a:rPr lang="ru-RU" sz="3200" b="1" i="1" dirty="0">
                <a:latin typeface="+mj-lt"/>
              </a:rPr>
              <a:t> – </a:t>
            </a:r>
            <a:r>
              <a:rPr lang="ru-RU" sz="3200" dirty="0">
                <a:latin typeface="+mj-lt"/>
              </a:rPr>
              <a:t>скалярная</a:t>
            </a:r>
            <a:r>
              <a:rPr lang="ru-RU" sz="3200" b="1" i="1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физическая величина, характеризующая меру </a:t>
            </a:r>
            <a:r>
              <a:rPr lang="ru-RU" sz="3200" b="1" i="1" dirty="0">
                <a:latin typeface="+mj-lt"/>
              </a:rPr>
              <a:t>инертности</a:t>
            </a:r>
            <a:r>
              <a:rPr lang="en-US" sz="3200" dirty="0">
                <a:latin typeface="+mj-lt"/>
              </a:rPr>
              <a:t>.</a:t>
            </a:r>
            <a:endParaRPr lang="ru-RU" sz="3200" b="1" i="1" dirty="0">
              <a:latin typeface="+mj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0034" y="571480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+mj-lt"/>
              </a:rPr>
              <a:t>Ма́сса</a:t>
            </a:r>
            <a:r>
              <a:rPr lang="ru-RU" sz="3200" dirty="0">
                <a:latin typeface="+mj-lt"/>
              </a:rPr>
              <a:t> (от греч. </a:t>
            </a:r>
            <a:r>
              <a:rPr lang="el-GR" sz="3200" dirty="0">
                <a:latin typeface="+mj-lt"/>
              </a:rPr>
              <a:t>μάζα</a:t>
            </a:r>
            <a:r>
              <a:rPr lang="ru-RU" sz="3200" dirty="0">
                <a:latin typeface="+mj-lt"/>
              </a:rPr>
              <a:t>) — кусок, глыба, ком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596" y="4357694"/>
            <a:ext cx="83391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Масса как научный термин была введена</a:t>
            </a:r>
          </a:p>
          <a:p>
            <a:pPr algn="r"/>
            <a:r>
              <a:rPr lang="ru-RU" sz="3200" dirty="0">
                <a:latin typeface="+mj-lt"/>
              </a:rPr>
              <a:t> И. Ньютоном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7158" y="2928934"/>
            <a:ext cx="721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Масса обозначается  латинской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буквой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-              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58082" y="2500306"/>
            <a:ext cx="10001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>
                <a:solidFill>
                  <a:srgbClr val="A50021"/>
                </a:solidFill>
              </a:rPr>
              <a:t>m</a:t>
            </a:r>
            <a:endParaRPr lang="ru-RU" sz="8000" b="1" dirty="0">
              <a:solidFill>
                <a:srgbClr val="A500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79388" y="1285860"/>
            <a:ext cx="8569325" cy="24929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>
                <a:solidFill>
                  <a:srgbClr val="C00000"/>
                </a:solidFill>
              </a:rPr>
              <a:t>системе СИ: </a:t>
            </a:r>
            <a:r>
              <a:rPr lang="ru-RU" sz="3200" b="1" dirty="0" smtClean="0">
                <a:solidFill>
                  <a:srgbClr val="C00000"/>
                </a:solidFill>
              </a:rPr>
              <a:t>= </a:t>
            </a:r>
            <a:r>
              <a:rPr lang="ru-RU" sz="3200" b="1" dirty="0">
                <a:solidFill>
                  <a:srgbClr val="C00000"/>
                </a:solidFill>
              </a:rPr>
              <a:t>1 кг.</a:t>
            </a:r>
          </a:p>
          <a:p>
            <a:r>
              <a:rPr lang="ru-RU" sz="3200" b="1" i="1" dirty="0" smtClean="0">
                <a:solidFill>
                  <a:srgbClr val="000000"/>
                </a:solidFill>
              </a:rPr>
              <a:t>     </a:t>
            </a:r>
            <a:r>
              <a:rPr lang="ru-RU" sz="2800" b="1" i="1" dirty="0" smtClean="0">
                <a:solidFill>
                  <a:srgbClr val="000000"/>
                </a:solidFill>
              </a:rPr>
              <a:t>Кратные единицы                   Дольные единицы </a:t>
            </a:r>
          </a:p>
          <a:p>
            <a:r>
              <a:rPr lang="ru-RU" sz="2800" b="1" i="1" dirty="0" smtClean="0">
                <a:solidFill>
                  <a:srgbClr val="000000"/>
                </a:solidFill>
              </a:rPr>
              <a:t>             массы:                                               массы</a:t>
            </a:r>
            <a:r>
              <a:rPr lang="ru-RU" sz="2800" dirty="0" smtClean="0">
                <a:solidFill>
                  <a:srgbClr val="000000"/>
                </a:solidFill>
              </a:rPr>
              <a:t>:</a:t>
            </a:r>
            <a:endParaRPr lang="ru-RU" sz="2800" b="1" i="1" dirty="0" smtClean="0">
              <a:solidFill>
                <a:srgbClr val="000000"/>
              </a:solidFill>
            </a:endParaRPr>
          </a:p>
          <a:p>
            <a:r>
              <a:rPr lang="ru-RU" sz="3200" dirty="0" smtClean="0"/>
              <a:t>      1 </a:t>
            </a:r>
            <a:r>
              <a:rPr lang="ru-RU" sz="3200" dirty="0"/>
              <a:t>т = 1000 кг;             </a:t>
            </a:r>
            <a:r>
              <a:rPr lang="ru-RU" sz="3200" dirty="0" smtClean="0"/>
              <a:t>               1 </a:t>
            </a:r>
            <a:r>
              <a:rPr lang="ru-RU" sz="3200" dirty="0"/>
              <a:t>г = 0, 001 кг; </a:t>
            </a:r>
            <a:endParaRPr lang="ru-RU" sz="3200" dirty="0" smtClean="0"/>
          </a:p>
          <a:p>
            <a:r>
              <a:rPr lang="ru-RU" sz="3200" dirty="0" smtClean="0"/>
              <a:t>       1ц = 100 кг                           1 </a:t>
            </a:r>
            <a:r>
              <a:rPr lang="ru-RU" sz="3200" dirty="0"/>
              <a:t>мг = 0,000001 кг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143512"/>
            <a:ext cx="4679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    1 </a:t>
            </a:r>
            <a:r>
              <a:rPr lang="ru-RU" sz="3200" dirty="0">
                <a:solidFill>
                  <a:prstClr val="black"/>
                </a:solidFill>
              </a:rPr>
              <a:t>кг=1000г=1000000мг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429132"/>
            <a:ext cx="3275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1 мг = 0,001г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3275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   1 г </a:t>
            </a:r>
            <a:r>
              <a:rPr lang="ru-RU" sz="3200" dirty="0">
                <a:solidFill>
                  <a:prstClr val="black"/>
                </a:solidFill>
              </a:rPr>
              <a:t>= </a:t>
            </a:r>
            <a:r>
              <a:rPr lang="ru-RU" sz="3200" dirty="0" smtClean="0">
                <a:solidFill>
                  <a:prstClr val="black"/>
                </a:solidFill>
              </a:rPr>
              <a:t>1000мг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Единицы измерения массы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714348" y="714356"/>
            <a:ext cx="72009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  <a:ln w="193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    Реши упражнение </a:t>
            </a:r>
            <a:r>
              <a:rPr lang="ru-RU" sz="3200" smtClean="0">
                <a:solidFill>
                  <a:srgbClr val="002060"/>
                </a:solidFill>
              </a:rPr>
              <a:t>6 (1</a:t>
            </a:r>
            <a:r>
              <a:rPr lang="ru-RU" sz="3200" dirty="0" smtClean="0">
                <a:solidFill>
                  <a:srgbClr val="002060"/>
                </a:solidFill>
              </a:rPr>
              <a:t>) из учебника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1053</Words>
  <Application>Microsoft Office PowerPoint</Application>
  <PresentationFormat>Экран (4:3)</PresentationFormat>
  <Paragraphs>215</Paragraphs>
  <Slides>30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Формула</vt:lpstr>
      <vt:lpstr>Объект упаковщика для оболочки</vt:lpstr>
      <vt:lpstr>Слайд 1</vt:lpstr>
      <vt:lpstr>Слайд 2</vt:lpstr>
      <vt:lpstr>Вопросы для повторения.</vt:lpstr>
      <vt:lpstr>Слайд 4</vt:lpstr>
      <vt:lpstr>Слайд 5</vt:lpstr>
      <vt:lpstr>Слайд 6</vt:lpstr>
      <vt:lpstr>Слайд 7</vt:lpstr>
      <vt:lpstr>Слайд 8</vt:lpstr>
      <vt:lpstr>Единицы измерения массы</vt:lpstr>
      <vt:lpstr>Эталон массы</vt:lpstr>
      <vt:lpstr>Слайд 11</vt:lpstr>
      <vt:lpstr>Слайд 12</vt:lpstr>
      <vt:lpstr>Слайд 13</vt:lpstr>
      <vt:lpstr>Слайд 14</vt:lpstr>
      <vt:lpstr>Вагонные весы</vt:lpstr>
      <vt:lpstr>Слайд 16</vt:lpstr>
      <vt:lpstr>Слайд 17</vt:lpstr>
      <vt:lpstr>Слайд 18</vt:lpstr>
      <vt:lpstr>Слайд 19</vt:lpstr>
      <vt:lpstr>Слайд 20</vt:lpstr>
      <vt:lpstr>Правила взвешивания массы тела на весах</vt:lpstr>
      <vt:lpstr>Слайд 22</vt:lpstr>
      <vt:lpstr>Слайд 23</vt:lpstr>
      <vt:lpstr>Слайд 24</vt:lpstr>
      <vt:lpstr>Слайд 25</vt:lpstr>
      <vt:lpstr>Слайд 26</vt:lpstr>
      <vt:lpstr> Идеальный вес:  как рассчитать индекс массы тела (ИМТ)?  </vt:lpstr>
      <vt:lpstr> Идеальный вес:  как рассчитать индекс массы тела (ИМТ)?  </vt:lpstr>
      <vt:lpstr>Ожирение – угроза здоровью.</vt:lpstr>
      <vt:lpstr>Литература и ссылки на сайты Интернет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2014-11-21T15:02:50Z</dcterms:created>
  <dcterms:modified xsi:type="dcterms:W3CDTF">2014-11-23T06:44:15Z</dcterms:modified>
</cp:coreProperties>
</file>