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13.xml" ContentType="application/vnd.openxmlformats-officedocument.presentationml.notesSl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notesSlides/notesSlide14.xml" ContentType="application/vnd.openxmlformats-officedocument.presentationml.notesSlide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notesSlides/notesSlide15.xml" ContentType="application/vnd.openxmlformats-officedocument.presentationml.notesSlide+xml"/>
  <Override PartName="/ppt/charts/chart5.xml" ContentType="application/vnd.openxmlformats-officedocument.drawingml.chart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87" r:id="rId3"/>
    <p:sldId id="288" r:id="rId4"/>
    <p:sldId id="260" r:id="rId5"/>
    <p:sldId id="261" r:id="rId6"/>
    <p:sldId id="279" r:id="rId7"/>
    <p:sldId id="266" r:id="rId8"/>
    <p:sldId id="281" r:id="rId9"/>
    <p:sldId id="280" r:id="rId10"/>
    <p:sldId id="263" r:id="rId11"/>
    <p:sldId id="282" r:id="rId12"/>
    <p:sldId id="283" r:id="rId13"/>
    <p:sldId id="284" r:id="rId14"/>
    <p:sldId id="285" r:id="rId15"/>
    <p:sldId id="286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 i="1">
                <a:solidFill>
                  <a:schemeClr val="accent2">
                    <a:lumMod val="75000"/>
                  </a:schemeClr>
                </a:solidFill>
              </a:defRPr>
            </a:pPr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Результат анкетирования</a:t>
            </a:r>
          </a:p>
        </c:rich>
      </c:tx>
      <c:layout>
        <c:manualLayout>
          <c:xMode val="edge"/>
          <c:yMode val="edge"/>
          <c:x val="0.25236854822120003"/>
          <c:y val="1.350201520234772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059041574074935"/>
          <c:y val="0.29353089775711261"/>
          <c:w val="0.68137803513837858"/>
          <c:h val="0.676588032845418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ученики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</c:dPt>
          <c:dLbls>
            <c:dLbl>
              <c:idx val="1"/>
              <c:layout>
                <c:manualLayout>
                  <c:x val="-9.0476403945531757E-3"/>
                  <c:y val="1.01153483183257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поддерживают</c:v>
                </c:pt>
                <c:pt idx="1">
                  <c:v>затрудн.ответить</c:v>
                </c:pt>
                <c:pt idx="2">
                  <c:v>не поддерживают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0.82</c:v>
                </c:pt>
                <c:pt idx="1">
                  <c:v>0.15</c:v>
                </c:pt>
                <c:pt idx="2">
                  <c:v>0.03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родители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поддерживают</c:v>
                </c:pt>
                <c:pt idx="1">
                  <c:v>затрудн.ответить</c:v>
                </c:pt>
                <c:pt idx="2">
                  <c:v>не поддерживают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0.78</c:v>
                </c:pt>
                <c:pt idx="1">
                  <c:v>0.22</c:v>
                </c:pt>
                <c:pt idx="2" formatCode="General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учителя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поддерживают</c:v>
                </c:pt>
                <c:pt idx="1">
                  <c:v>затрудн.ответить</c:v>
                </c:pt>
                <c:pt idx="2">
                  <c:v>не поддерживают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0.81</c:v>
                </c:pt>
                <c:pt idx="1">
                  <c:v>0.19</c:v>
                </c:pt>
                <c:pt idx="2" formatCode="General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97014528"/>
        <c:axId val="97016064"/>
      </c:barChart>
      <c:catAx>
        <c:axId val="970145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7016064"/>
        <c:crosses val="autoZero"/>
        <c:auto val="1"/>
        <c:lblAlgn val="ctr"/>
        <c:lblOffset val="100"/>
        <c:noMultiLvlLbl val="0"/>
      </c:catAx>
      <c:valAx>
        <c:axId val="9701606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70145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5.8893323426440478E-2"/>
          <c:y val="0.29104160576385335"/>
          <c:w val="0.74925709806305563"/>
          <c:h val="0.629171205214865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ученики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2DA2BF">
                  <a:alpha val="91000"/>
                </a:srgbClr>
              </a:solidFill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легкость</c:v>
                </c:pt>
                <c:pt idx="1">
                  <c:v>удобство для чтения</c:v>
                </c:pt>
                <c:pt idx="2">
                  <c:v>вместимость большого количества информации</c:v>
                </c:pt>
                <c:pt idx="3">
                  <c:v>простота использования</c:v>
                </c:pt>
                <c:pt idx="4">
                  <c:v>прочность корпуса 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0.89</c:v>
                </c:pt>
                <c:pt idx="1">
                  <c:v>0.76</c:v>
                </c:pt>
                <c:pt idx="2">
                  <c:v>0.69</c:v>
                </c:pt>
                <c:pt idx="3">
                  <c:v>0.75</c:v>
                </c:pt>
                <c:pt idx="4">
                  <c:v>0.38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родители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легкость</c:v>
                </c:pt>
                <c:pt idx="1">
                  <c:v>удобство для чтения</c:v>
                </c:pt>
                <c:pt idx="2">
                  <c:v>вместимость большого количества информации</c:v>
                </c:pt>
                <c:pt idx="3">
                  <c:v>простота использования</c:v>
                </c:pt>
                <c:pt idx="4">
                  <c:v>прочность корпуса 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0.78</c:v>
                </c:pt>
                <c:pt idx="1">
                  <c:v>0.82</c:v>
                </c:pt>
                <c:pt idx="2">
                  <c:v>0.63</c:v>
                </c:pt>
                <c:pt idx="3">
                  <c:v>0.64</c:v>
                </c:pt>
                <c:pt idx="4">
                  <c:v>0.49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учителя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легкость</c:v>
                </c:pt>
                <c:pt idx="1">
                  <c:v>удобство для чтения</c:v>
                </c:pt>
                <c:pt idx="2">
                  <c:v>вместимость большого количества информации</c:v>
                </c:pt>
                <c:pt idx="3">
                  <c:v>простота использования</c:v>
                </c:pt>
                <c:pt idx="4">
                  <c:v>прочность корпуса </c:v>
                </c:pt>
              </c:strCache>
            </c:strRef>
          </c:cat>
          <c:val>
            <c:numRef>
              <c:f>Лист1!$D$2:$D$6</c:f>
              <c:numCache>
                <c:formatCode>0%</c:formatCode>
                <c:ptCount val="5"/>
                <c:pt idx="0">
                  <c:v>0.67</c:v>
                </c:pt>
                <c:pt idx="1">
                  <c:v>0.75</c:v>
                </c:pt>
                <c:pt idx="2">
                  <c:v>0.57999999999999996</c:v>
                </c:pt>
                <c:pt idx="3">
                  <c:v>0.61</c:v>
                </c:pt>
                <c:pt idx="4">
                  <c:v>0.64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axId val="96935296"/>
        <c:axId val="96957568"/>
      </c:barChart>
      <c:catAx>
        <c:axId val="969352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96957568"/>
        <c:crosses val="autoZero"/>
        <c:auto val="1"/>
        <c:lblAlgn val="ctr"/>
        <c:lblOffset val="100"/>
        <c:noMultiLvlLbl val="0"/>
      </c:catAx>
      <c:valAx>
        <c:axId val="9695756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69352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accent2">
                    <a:lumMod val="75000"/>
                  </a:schemeClr>
                </a:solidFill>
              </a:defRPr>
            </a:pPr>
            <a:r>
              <a:rPr lang="ru-RU">
                <a:solidFill>
                  <a:schemeClr val="accent2">
                    <a:lumMod val="75000"/>
                  </a:schemeClr>
                </a:solidFill>
              </a:rPr>
              <a:t>Результат анкетирования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2186815967084506"/>
          <c:y val="0.23259129955140229"/>
          <c:w val="0.87483966864680851"/>
          <c:h val="0.453507781417297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ученики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низкое быстродействие</c:v>
                </c:pt>
                <c:pt idx="1">
                  <c:v>монохромное изображение</c:v>
                </c:pt>
                <c:pt idx="2">
                  <c:v>нет нужного учебника</c:v>
                </c:pt>
                <c:pt idx="3">
                  <c:v>нет сборников задач и справочников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0.92</c:v>
                </c:pt>
                <c:pt idx="1">
                  <c:v>0.76</c:v>
                </c:pt>
                <c:pt idx="2">
                  <c:v>0.35</c:v>
                </c:pt>
                <c:pt idx="3">
                  <c:v>0.46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родители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низкое быстродействие</c:v>
                </c:pt>
                <c:pt idx="1">
                  <c:v>монохромное изображение</c:v>
                </c:pt>
                <c:pt idx="2">
                  <c:v>нет нужного учебника</c:v>
                </c:pt>
                <c:pt idx="3">
                  <c:v>нет сборников задач и справочников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0.79</c:v>
                </c:pt>
                <c:pt idx="1">
                  <c:v>0.76</c:v>
                </c:pt>
                <c:pt idx="2">
                  <c:v>0.63</c:v>
                </c:pt>
                <c:pt idx="3">
                  <c:v>0.43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учителя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низкое быстродействие</c:v>
                </c:pt>
                <c:pt idx="1">
                  <c:v>монохромное изображение</c:v>
                </c:pt>
                <c:pt idx="2">
                  <c:v>нет нужного учебника</c:v>
                </c:pt>
                <c:pt idx="3">
                  <c:v>нет сборников задач и справочников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0.89</c:v>
                </c:pt>
                <c:pt idx="1">
                  <c:v>0.82</c:v>
                </c:pt>
                <c:pt idx="2">
                  <c:v>0.56000000000000005</c:v>
                </c:pt>
                <c:pt idx="3">
                  <c:v>0.59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98551680"/>
        <c:axId val="98553216"/>
      </c:barChart>
      <c:catAx>
        <c:axId val="985516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8553216"/>
        <c:crosses val="autoZero"/>
        <c:auto val="1"/>
        <c:lblAlgn val="ctr"/>
        <c:lblOffset val="100"/>
        <c:noMultiLvlLbl val="0"/>
      </c:catAx>
      <c:valAx>
        <c:axId val="9855321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985516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437746086369063E-2"/>
          <c:y val="0.16581020500696211"/>
          <c:w val="0.87241934884267391"/>
          <c:h val="0.676951768803299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ученики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solidFill>
                  <a:srgbClr val="FFFF00"/>
                </a:solidFill>
              </a:ln>
            </c:spPr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Лист1!$A$2:$A$5</c:f>
              <c:strCache>
                <c:ptCount val="4"/>
                <c:pt idx="0">
                  <c:v>Перечень загруженных учебников должен соответствовать программе обучения</c:v>
                </c:pt>
                <c:pt idx="1">
                  <c:v>Увеличить быстродействие</c:v>
                </c:pt>
                <c:pt idx="2">
                  <c:v>Увеличить оъем памяти</c:v>
                </c:pt>
                <c:pt idx="3">
                  <c:v>Необходимо цветное изображение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0.56000000000000005</c:v>
                </c:pt>
                <c:pt idx="1">
                  <c:v>0.85</c:v>
                </c:pt>
                <c:pt idx="2">
                  <c:v>0.46</c:v>
                </c:pt>
                <c:pt idx="3">
                  <c:v>0.68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родители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Перечень загруженных учебников должен соответствовать программе обучения</c:v>
                </c:pt>
                <c:pt idx="1">
                  <c:v>Увеличить быстродействие</c:v>
                </c:pt>
                <c:pt idx="2">
                  <c:v>Увеличить оъем памяти</c:v>
                </c:pt>
                <c:pt idx="3">
                  <c:v>Необходимо цветное изображение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0.3</c:v>
                </c:pt>
                <c:pt idx="1">
                  <c:v>0.76</c:v>
                </c:pt>
                <c:pt idx="2">
                  <c:v>0.2</c:v>
                </c:pt>
                <c:pt idx="3">
                  <c:v>0.39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учителя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Перечень загруженных учебников должен соответствовать программе обучения</c:v>
                </c:pt>
                <c:pt idx="1">
                  <c:v>Увеличить быстродействие</c:v>
                </c:pt>
                <c:pt idx="2">
                  <c:v>Увеличить оъем памяти</c:v>
                </c:pt>
                <c:pt idx="3">
                  <c:v>Необходимо цветное изображение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0.51</c:v>
                </c:pt>
                <c:pt idx="1">
                  <c:v>0.89</c:v>
                </c:pt>
                <c:pt idx="2">
                  <c:v>0.41</c:v>
                </c:pt>
                <c:pt idx="3">
                  <c:v>0.61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98892416"/>
        <c:axId val="98185600"/>
      </c:barChart>
      <c:catAx>
        <c:axId val="988924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98185600"/>
        <c:crosses val="autoZero"/>
        <c:auto val="1"/>
        <c:lblAlgn val="ctr"/>
        <c:lblOffset val="100"/>
        <c:noMultiLvlLbl val="0"/>
      </c:catAx>
      <c:valAx>
        <c:axId val="9818560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88924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ученики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invertIfNegative val="0"/>
          <c:dPt>
            <c:idx val="0"/>
            <c:invertIfNegative val="0"/>
            <c:bubble3D val="0"/>
            <c:spPr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accent2"/>
                </a:solidFill>
              </a:ln>
            </c:spPr>
          </c:dPt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0.97</c:v>
                </c:pt>
                <c:pt idx="1">
                  <c:v>0.03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родители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Лист1!$C$2:$C$3</c:f>
              <c:numCache>
                <c:formatCode>0%</c:formatCode>
                <c:ptCount val="2"/>
                <c:pt idx="0">
                  <c:v>0.73</c:v>
                </c:pt>
                <c:pt idx="1">
                  <c:v>0.27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учителя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Лист1!$D$2:$D$3</c:f>
              <c:numCache>
                <c:formatCode>0%</c:formatCode>
                <c:ptCount val="2"/>
                <c:pt idx="0">
                  <c:v>0.63</c:v>
                </c:pt>
                <c:pt idx="1">
                  <c:v>0.37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98263040"/>
        <c:axId val="98264576"/>
      </c:barChart>
      <c:catAx>
        <c:axId val="98263040"/>
        <c:scaling>
          <c:orientation val="minMax"/>
        </c:scaling>
        <c:delete val="0"/>
        <c:axPos val="b"/>
        <c:majorTickMark val="out"/>
        <c:minorTickMark val="none"/>
        <c:tickLblPos val="nextTo"/>
        <c:crossAx val="98264576"/>
        <c:crosses val="autoZero"/>
        <c:auto val="1"/>
        <c:lblAlgn val="ctr"/>
        <c:lblOffset val="100"/>
        <c:noMultiLvlLbl val="0"/>
      </c:catAx>
      <c:valAx>
        <c:axId val="9826457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9826304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0.09917</cdr:x>
      <cdr:y>0.04396</cdr:y>
    </cdr:from>
    <cdr:to>
      <cdr:x>0.75112</cdr:x>
      <cdr:y>0.14811</cdr:y>
    </cdr:to>
    <cdr:sp macro="" textlink="">
      <cdr:nvSpPr>
        <cdr:cNvPr id="3" name="Rectangle 6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57256" y="285752"/>
          <a:ext cx="5635417" cy="67710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square" anchor="ctr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9pPr>
        </a:lstStyle>
        <a:p xmlns:a="http://schemas.openxmlformats.org/drawingml/2006/main">
          <a:pPr algn="ctr"/>
          <a:r>
            <a:rPr lang="uk-UA" sz="2000" b="1" dirty="0" err="1" smtClean="0"/>
            <a:t>Результаты</a:t>
          </a:r>
          <a:r>
            <a:rPr lang="uk-UA" sz="2000" b="1" dirty="0" smtClean="0"/>
            <a:t> </a:t>
          </a:r>
          <a:r>
            <a:rPr lang="uk-UA" sz="2000" b="1" dirty="0" err="1" smtClean="0"/>
            <a:t>анкетирования</a:t>
          </a:r>
          <a:r>
            <a:rPr lang="uk-UA" sz="2000" b="1" dirty="0" smtClean="0"/>
            <a:t>  </a:t>
          </a:r>
        </a:p>
        <a:p xmlns:a="http://schemas.openxmlformats.org/drawingml/2006/main">
          <a:pPr algn="ctr"/>
          <a:r>
            <a:rPr lang="uk-UA" b="1" dirty="0" smtClean="0"/>
            <a:t> Какие </a:t>
          </a:r>
          <a:r>
            <a:rPr lang="uk-UA" b="1" dirty="0" err="1" smtClean="0"/>
            <a:t>достоинства</a:t>
          </a:r>
          <a:r>
            <a:rPr lang="uk-UA" b="1" dirty="0" smtClean="0"/>
            <a:t> у   </a:t>
          </a:r>
          <a:r>
            <a:rPr lang="uk-UA" b="1" dirty="0" err="1" smtClean="0"/>
            <a:t>электронного</a:t>
          </a:r>
          <a:r>
            <a:rPr lang="uk-UA" b="1" dirty="0" smtClean="0"/>
            <a:t> </a:t>
          </a:r>
          <a:r>
            <a:rPr lang="uk-UA" b="1" dirty="0" err="1" smtClean="0"/>
            <a:t>учебника</a:t>
          </a:r>
          <a:r>
            <a:rPr lang="uk-UA" b="1" dirty="0" smtClean="0"/>
            <a:t>?</a:t>
          </a:r>
        </a:p>
      </cdr:txBody>
    </cdr:sp>
  </cdr:relSizeAnchor>
  <cdr:relSizeAnchor xmlns:cdr="http://schemas.openxmlformats.org/drawingml/2006/chartDrawing">
    <cdr:from>
      <cdr:x>0.86992</cdr:x>
      <cdr:y>0.17582</cdr:y>
    </cdr:from>
    <cdr:to>
      <cdr:x>0.97561</cdr:x>
      <cdr:y>0.42857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643866" y="1143008"/>
          <a:ext cx="928694" cy="16430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0.86992</cdr:x>
      <cdr:y>0.23077</cdr:y>
    </cdr:from>
    <cdr:to>
      <cdr:x>0.99187</cdr:x>
      <cdr:y>0.63736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643834" y="1500198"/>
          <a:ext cx="1071570" cy="26432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0.85714</cdr:x>
      <cdr:y>0.25275</cdr:y>
    </cdr:from>
    <cdr:to>
      <cdr:x>0.8734</cdr:x>
      <cdr:y>0.27473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7715272" y="1643074"/>
          <a:ext cx="146361" cy="142876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0.85714</cdr:x>
      <cdr:y>0.34066</cdr:y>
    </cdr:from>
    <cdr:to>
      <cdr:x>0.8734</cdr:x>
      <cdr:y>0.36264</cdr:y>
    </cdr:to>
    <cdr:sp macro="" textlink="">
      <cdr:nvSpPr>
        <cdr:cNvPr id="7" name="Блок-схема: альтернативный процесс 6"/>
        <cdr:cNvSpPr/>
      </cdr:nvSpPr>
      <cdr:spPr>
        <a:xfrm xmlns:a="http://schemas.openxmlformats.org/drawingml/2006/main">
          <a:off x="7715272" y="2214578"/>
          <a:ext cx="146361" cy="142876"/>
        </a:xfrm>
        <a:prstGeom xmlns:a="http://schemas.openxmlformats.org/drawingml/2006/main" prst="flowChartAlternateProcess">
          <a:avLst/>
        </a:prstGeom>
        <a:solidFill xmlns:a="http://schemas.openxmlformats.org/drawingml/2006/main">
          <a:schemeClr val="accent2"/>
        </a:solidFill>
        <a:ln xmlns:a="http://schemas.openxmlformats.org/drawingml/2006/main">
          <a:solidFill>
            <a:schemeClr val="accent2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0.85714</cdr:x>
      <cdr:y>0.42857</cdr:y>
    </cdr:from>
    <cdr:to>
      <cdr:x>0.8734</cdr:x>
      <cdr:y>0.45055</cdr:y>
    </cdr:to>
    <cdr:sp macro="" textlink="">
      <cdr:nvSpPr>
        <cdr:cNvPr id="8" name="Блок-схема: альтернативный процесс 7"/>
        <cdr:cNvSpPr/>
      </cdr:nvSpPr>
      <cdr:spPr>
        <a:xfrm xmlns:a="http://schemas.openxmlformats.org/drawingml/2006/main">
          <a:off x="7715272" y="2786082"/>
          <a:ext cx="146361" cy="142876"/>
        </a:xfrm>
        <a:prstGeom xmlns:a="http://schemas.openxmlformats.org/drawingml/2006/main" prst="flowChartAlternateProcess">
          <a:avLst/>
        </a:prstGeom>
        <a:solidFill xmlns:a="http://schemas.openxmlformats.org/drawingml/2006/main">
          <a:schemeClr val="accent3"/>
        </a:solidFill>
        <a:ln xmlns:a="http://schemas.openxmlformats.org/drawingml/2006/main">
          <a:solidFill>
            <a:schemeClr val="accent3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0.91057</cdr:x>
      <cdr:y>0.24176</cdr:y>
    </cdr:from>
    <cdr:to>
      <cdr:x>0.99187</cdr:x>
      <cdr:y>0.28572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8001024" y="1571636"/>
          <a:ext cx="71438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0.90476</cdr:x>
      <cdr:y>0.24176</cdr:y>
    </cdr:from>
    <cdr:to>
      <cdr:x>0.99206</cdr:x>
      <cdr:y>0.28572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8143900" y="1571636"/>
          <a:ext cx="785818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0.88889</cdr:x>
      <cdr:y>0.24176</cdr:y>
    </cdr:from>
    <cdr:to>
      <cdr:x>0.99206</cdr:x>
      <cdr:y>0.27473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8001024" y="1571636"/>
          <a:ext cx="928694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ученики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0.88889</cdr:x>
      <cdr:y>0.32967</cdr:y>
    </cdr:from>
    <cdr:to>
      <cdr:x>0.99206</cdr:x>
      <cdr:y>0.36264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8001024" y="2143140"/>
          <a:ext cx="928694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Lucida Sans Unicode"/>
            </a:defRPr>
          </a:lvl1pPr>
          <a:lvl2pPr marL="457200" indent="0">
            <a:defRPr sz="1100">
              <a:latin typeface="Lucida Sans Unicode"/>
            </a:defRPr>
          </a:lvl2pPr>
          <a:lvl3pPr marL="914400" indent="0">
            <a:defRPr sz="1100">
              <a:latin typeface="Lucida Sans Unicode"/>
            </a:defRPr>
          </a:lvl3pPr>
          <a:lvl4pPr marL="1371600" indent="0">
            <a:defRPr sz="1100">
              <a:latin typeface="Lucida Sans Unicode"/>
            </a:defRPr>
          </a:lvl4pPr>
          <a:lvl5pPr marL="1828800" indent="0">
            <a:defRPr sz="1100">
              <a:latin typeface="Lucida Sans Unicode"/>
            </a:defRPr>
          </a:lvl5pPr>
          <a:lvl6pPr marL="2286000" indent="0">
            <a:defRPr sz="1100">
              <a:latin typeface="Lucida Sans Unicode"/>
            </a:defRPr>
          </a:lvl6pPr>
          <a:lvl7pPr marL="2743200" indent="0">
            <a:defRPr sz="1100">
              <a:latin typeface="Lucida Sans Unicode"/>
            </a:defRPr>
          </a:lvl7pPr>
          <a:lvl8pPr marL="3200400" indent="0">
            <a:defRPr sz="1100">
              <a:latin typeface="Lucida Sans Unicode"/>
            </a:defRPr>
          </a:lvl8pPr>
          <a:lvl9pPr marL="3657600" indent="0">
            <a:defRPr sz="1100">
              <a:latin typeface="Lucida Sans Unicode"/>
            </a:defRPr>
          </a:lvl9pPr>
        </a:lstStyle>
        <a:p xmlns:a="http://schemas.openxmlformats.org/drawingml/2006/main">
          <a:r>
            <a:rPr lang="ru-RU" sz="1200" dirty="0" smtClean="0"/>
            <a:t>родители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0.88889</cdr:x>
      <cdr:y>0.42857</cdr:y>
    </cdr:from>
    <cdr:to>
      <cdr:x>0.98412</cdr:x>
      <cdr:y>0.46154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8001024" y="2786082"/>
          <a:ext cx="857224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Lucida Sans Unicode"/>
            </a:defRPr>
          </a:lvl1pPr>
          <a:lvl2pPr marL="457200" indent="0">
            <a:defRPr sz="1100">
              <a:latin typeface="Lucida Sans Unicode"/>
            </a:defRPr>
          </a:lvl2pPr>
          <a:lvl3pPr marL="914400" indent="0">
            <a:defRPr sz="1100">
              <a:latin typeface="Lucida Sans Unicode"/>
            </a:defRPr>
          </a:lvl3pPr>
          <a:lvl4pPr marL="1371600" indent="0">
            <a:defRPr sz="1100">
              <a:latin typeface="Lucida Sans Unicode"/>
            </a:defRPr>
          </a:lvl4pPr>
          <a:lvl5pPr marL="1828800" indent="0">
            <a:defRPr sz="1100">
              <a:latin typeface="Lucida Sans Unicode"/>
            </a:defRPr>
          </a:lvl5pPr>
          <a:lvl6pPr marL="2286000" indent="0">
            <a:defRPr sz="1100">
              <a:latin typeface="Lucida Sans Unicode"/>
            </a:defRPr>
          </a:lvl6pPr>
          <a:lvl7pPr marL="2743200" indent="0">
            <a:defRPr sz="1100">
              <a:latin typeface="Lucida Sans Unicode"/>
            </a:defRPr>
          </a:lvl7pPr>
          <a:lvl8pPr marL="3200400" indent="0">
            <a:defRPr sz="1100">
              <a:latin typeface="Lucida Sans Unicode"/>
            </a:defRPr>
          </a:lvl8pPr>
          <a:lvl9pPr marL="3657600" indent="0">
            <a:defRPr sz="1100">
              <a:latin typeface="Lucida Sans Unicode"/>
            </a:defRPr>
          </a:lvl9pPr>
        </a:lstStyle>
        <a:p xmlns:a="http://schemas.openxmlformats.org/drawingml/2006/main">
          <a:r>
            <a:rPr lang="ru-RU" sz="1200" dirty="0" smtClean="0"/>
            <a:t>учителя</a:t>
          </a:r>
          <a:endParaRPr lang="ru-RU" sz="12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0.23148</cdr:x>
      <cdr:y>0.06522</cdr:y>
    </cdr:from>
    <cdr:to>
      <cdr:x>0.75926</cdr:x>
      <cdr:y>0.16356</cdr:y>
    </cdr:to>
    <cdr:sp macro="" textlink="">
      <cdr:nvSpPr>
        <cdr:cNvPr id="2" name="Rectangle 6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785918" y="428652"/>
          <a:ext cx="4071966" cy="6463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square" anchor="ctr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9pPr>
        </a:lstStyle>
        <a:p xmlns:a="http://schemas.openxmlformats.org/drawingml/2006/main">
          <a:pPr algn="ctr"/>
          <a:r>
            <a:rPr lang="uk-UA" b="1" dirty="0" smtClean="0"/>
            <a:t>Какие недостатки у </a:t>
          </a:r>
          <a:r>
            <a:rPr lang="uk-UA" b="1" dirty="0" err="1" smtClean="0"/>
            <a:t>электронного</a:t>
          </a:r>
          <a:r>
            <a:rPr lang="uk-UA" b="1" dirty="0" smtClean="0"/>
            <a:t> </a:t>
          </a:r>
          <a:r>
            <a:rPr lang="uk-UA" b="1" dirty="0" err="1" smtClean="0"/>
            <a:t>учебника</a:t>
          </a:r>
          <a:r>
            <a:rPr lang="uk-UA" b="1" dirty="0" smtClean="0"/>
            <a:t> </a:t>
          </a:r>
          <a:r>
            <a:rPr lang="uk-UA" b="1" dirty="0" err="1" smtClean="0"/>
            <a:t>вы</a:t>
          </a:r>
          <a:r>
            <a:rPr lang="uk-UA" b="1" dirty="0" smtClean="0"/>
            <a:t> можете </a:t>
          </a:r>
          <a:r>
            <a:rPr lang="uk-UA" b="1" dirty="0" err="1" smtClean="0"/>
            <a:t>отметить</a:t>
          </a:r>
          <a:r>
            <a:rPr lang="uk-UA" b="1" dirty="0" smtClean="0"/>
            <a:t>? </a:t>
          </a:r>
          <a:endParaRPr lang="ru-RU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0.43103</cdr:x>
      <cdr:y>0.85057</cdr:y>
    </cdr:from>
    <cdr:to>
      <cdr:x>0.97414</cdr:x>
      <cdr:y>0.94962</cdr:y>
    </cdr:to>
    <cdr:sp macro="" textlink="">
      <cdr:nvSpPr>
        <cdr:cNvPr id="4" name="Rectangle 6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571900" y="5286412"/>
          <a:ext cx="4500594" cy="61555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square" anchor="ctr">
          <a:spAutoFit/>
        </a:bodyPr>
        <a:lstStyle xmlns:a="http://schemas.openxmlformats.org/drawingml/2006/main">
          <a:lvl1pPr marL="0" indent="0">
            <a:defRPr sz="1100">
              <a:latin typeface="Lucida Sans Unicode"/>
            </a:defRPr>
          </a:lvl1pPr>
          <a:lvl2pPr marL="457200" indent="0">
            <a:defRPr sz="1100">
              <a:latin typeface="Lucida Sans Unicode"/>
            </a:defRPr>
          </a:lvl2pPr>
          <a:lvl3pPr marL="914400" indent="0">
            <a:defRPr sz="1100">
              <a:latin typeface="Lucida Sans Unicode"/>
            </a:defRPr>
          </a:lvl3pPr>
          <a:lvl4pPr marL="1371600" indent="0">
            <a:defRPr sz="1100">
              <a:latin typeface="Lucida Sans Unicode"/>
            </a:defRPr>
          </a:lvl4pPr>
          <a:lvl5pPr marL="1828800" indent="0">
            <a:defRPr sz="1100">
              <a:latin typeface="Lucida Sans Unicode"/>
            </a:defRPr>
          </a:lvl5pPr>
          <a:lvl6pPr marL="2286000" indent="0">
            <a:defRPr sz="1100">
              <a:latin typeface="Lucida Sans Unicode"/>
            </a:defRPr>
          </a:lvl6pPr>
          <a:lvl7pPr marL="2743200" indent="0">
            <a:defRPr sz="1100">
              <a:latin typeface="Lucida Sans Unicode"/>
            </a:defRPr>
          </a:lvl7pPr>
          <a:lvl8pPr marL="3200400" indent="0">
            <a:defRPr sz="1100">
              <a:latin typeface="Lucida Sans Unicode"/>
            </a:defRPr>
          </a:lvl8pPr>
          <a:lvl9pPr marL="3657600" indent="0">
            <a:defRPr sz="1100">
              <a:latin typeface="Lucida Sans Unicode"/>
            </a:defRPr>
          </a:lvl9pPr>
        </a:lstStyle>
        <a:p xmlns:a="http://schemas.openxmlformats.org/drawingml/2006/main">
          <a:r>
            <a:rPr lang="uk-UA" sz="1600" b="1" dirty="0" err="1" smtClean="0"/>
            <a:t>Чем</a:t>
          </a:r>
          <a:r>
            <a:rPr lang="uk-UA" sz="1600" b="1" dirty="0" smtClean="0"/>
            <a:t> </a:t>
          </a:r>
          <a:r>
            <a:rPr lang="uk-UA" sz="1600" b="1" dirty="0" err="1" smtClean="0"/>
            <a:t>необходимо</a:t>
          </a:r>
          <a:r>
            <a:rPr lang="uk-UA" sz="1600" b="1" dirty="0" smtClean="0"/>
            <a:t> </a:t>
          </a:r>
          <a:r>
            <a:rPr lang="uk-UA" sz="1600" b="1" dirty="0" err="1" smtClean="0"/>
            <a:t>дополнить</a:t>
          </a:r>
          <a:r>
            <a:rPr lang="uk-UA" sz="1600" b="1" dirty="0" smtClean="0"/>
            <a:t> </a:t>
          </a:r>
          <a:r>
            <a:rPr lang="uk-UA" sz="1600" b="1" dirty="0" err="1" smtClean="0"/>
            <a:t>электронный</a:t>
          </a:r>
          <a:r>
            <a:rPr lang="uk-UA" sz="1600" b="1" dirty="0" smtClean="0"/>
            <a:t> </a:t>
          </a:r>
          <a:r>
            <a:rPr lang="uk-UA" sz="1600" b="1" dirty="0" err="1" smtClean="0"/>
            <a:t>учебник</a:t>
          </a:r>
          <a:r>
            <a:rPr lang="uk-UA" sz="1800" b="1" dirty="0" smtClean="0"/>
            <a:t>? 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0.19008</cdr:x>
      <cdr:y>0.01149</cdr:y>
    </cdr:from>
    <cdr:to>
      <cdr:x>0.81818</cdr:x>
      <cdr:y>0.08046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643074" y="71438"/>
          <a:ext cx="5429288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Результаты анкетирования</a:t>
          </a:r>
          <a:endParaRPr lang="ru-RU" sz="20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AAFA4-063C-4D77-8196-BC3DDC7316DB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F649BD-8D02-43A7-A4B5-209B3B8731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780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649BD-8D02-43A7-A4B5-209B3B87319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9092DB-E032-472B-B28F-880E2F32BDE3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649BD-8D02-43A7-A4B5-209B3B873194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649BD-8D02-43A7-A4B5-209B3B873194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649BD-8D02-43A7-A4B5-209B3B873194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649BD-8D02-43A7-A4B5-209B3B873194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649BD-8D02-43A7-A4B5-209B3B873194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8042B-144D-4E42-9BC3-734FB7F71D0F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649BD-8D02-43A7-A4B5-209B3B87319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886E6F-F797-4F00-BFF3-CFAE6E64CA0D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649BD-8D02-43A7-A4B5-209B3B87319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649BD-8D02-43A7-A4B5-209B3B87319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1E50F-C2F0-43D8-A629-C54796F4210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649BD-8D02-43A7-A4B5-209B3B87319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849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B2190B-1C56-49BE-A9DC-C4AB2900B0D4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649BD-8D02-43A7-A4B5-209B3B873194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2F3CF8-99E1-44EA-80AF-1902CBD28612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A6DD84D-95A8-439E-B527-26D5BA400F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2F3CF8-99E1-44EA-80AF-1902CBD28612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6DD84D-95A8-439E-B527-26D5BA400F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2F3CF8-99E1-44EA-80AF-1902CBD28612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6DD84D-95A8-439E-B527-26D5BA400F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2F3CF8-99E1-44EA-80AF-1902CBD28612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6DD84D-95A8-439E-B527-26D5BA400F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2F3CF8-99E1-44EA-80AF-1902CBD28612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6DD84D-95A8-439E-B527-26D5BA400F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2F3CF8-99E1-44EA-80AF-1902CBD28612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6DD84D-95A8-439E-B527-26D5BA400F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2F3CF8-99E1-44EA-80AF-1902CBD28612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6DD84D-95A8-439E-B527-26D5BA400F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2F3CF8-99E1-44EA-80AF-1902CBD28612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6DD84D-95A8-439E-B527-26D5BA400F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2F3CF8-99E1-44EA-80AF-1902CBD28612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6DD84D-95A8-439E-B527-26D5BA400F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B2F3CF8-99E1-44EA-80AF-1902CBD28612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6DD84D-95A8-439E-B527-26D5BA400F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2F3CF8-99E1-44EA-80AF-1902CBD28612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A6DD84D-95A8-439E-B527-26D5BA400F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2F3CF8-99E1-44EA-80AF-1902CBD28612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A6DD84D-95A8-439E-B527-26D5BA400F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428605"/>
            <a:ext cx="6286544" cy="2643206"/>
          </a:xfrm>
        </p:spPr>
        <p:txBody>
          <a:bodyPr>
            <a:normAutofit/>
          </a:bodyPr>
          <a:lstStyle/>
          <a:p>
            <a:pPr algn="ctr"/>
            <a:r>
              <a:rPr lang="ru-RU" sz="3100" dirty="0" smtClean="0"/>
              <a:t>Опыт внедрения ИМЭУ </a:t>
            </a:r>
            <a:r>
              <a:rPr lang="ru-RU" sz="2000" dirty="0" smtClean="0"/>
              <a:t>в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700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МОУ «Средняя общеобразовательная школа №177</a:t>
            </a:r>
            <a:br>
              <a:rPr lang="ru-RU" sz="2700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с углубленным изучением отдельных предметов»  Ново-Савиновского района г. Казани</a:t>
            </a:r>
            <a:endParaRPr lang="ru-RU" sz="27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5857892"/>
            <a:ext cx="7358114" cy="566726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i="1" dirty="0">
                <a:solidFill>
                  <a:schemeClr val="bg1"/>
                </a:solidFill>
              </a:rPr>
              <a:t>Школьный электронный учебник – </a:t>
            </a:r>
            <a:r>
              <a:rPr lang="ru-RU" i="1" dirty="0" err="1">
                <a:solidFill>
                  <a:schemeClr val="bg1"/>
                </a:solidFill>
              </a:rPr>
              <a:t>учебник</a:t>
            </a:r>
            <a:r>
              <a:rPr lang="ru-RU" i="1" dirty="0">
                <a:solidFill>
                  <a:schemeClr val="bg1"/>
                </a:solidFill>
              </a:rPr>
              <a:t> будущего</a:t>
            </a: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3357562"/>
            <a:ext cx="3286148" cy="221457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5" name="Picture 2" descr="F:\Эмблема  2.jpg"/>
          <p:cNvPicPr>
            <a:picLocks noChangeAspect="1" noChangeArrowheads="1"/>
          </p:cNvPicPr>
          <p:nvPr/>
        </p:nvPicPr>
        <p:blipFill>
          <a:blip r:embed="rId4" cstate="print"/>
          <a:srcRect l="19971" t="3125" r="18505" b="12890"/>
          <a:stretch>
            <a:fillRect/>
          </a:stretch>
        </p:blipFill>
        <p:spPr bwMode="auto">
          <a:xfrm>
            <a:off x="6715139" y="714355"/>
            <a:ext cx="1928827" cy="178595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4786312" y="3143248"/>
            <a:ext cx="3786216" cy="2000264"/>
          </a:xfrm>
          <a:prstGeom prst="rect">
            <a:avLst/>
          </a:prstGeom>
        </p:spPr>
        <p:txBody>
          <a:bodyPr vert="horz" lIns="45720" rIns="45720">
            <a:normAutofit fontScale="92500" lnSpcReduction="20000"/>
          </a:bodyPr>
          <a:lstStyle/>
          <a:p>
            <a:pPr marL="0" marR="0" lvl="0" indent="457200" algn="ctr" defTabSz="914400" rtl="0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2B4A76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Times New Roman" pitchFamily="18" charset="0"/>
              </a:rPr>
              <a:t>Школа №177: стремление к совершенству</a:t>
            </a:r>
            <a:endParaRPr kumimoji="0" lang="ru-RU" sz="2800" b="0" i="1" u="none" strike="noStrike" kern="1200" cap="none" spc="0" normalizeH="0" baseline="0" noProof="0" dirty="0" smtClean="0">
              <a:ln>
                <a:noFill/>
              </a:ln>
              <a:solidFill>
                <a:srgbClr val="2B4A76"/>
              </a:solidFill>
              <a:effectLst/>
              <a:uLnTx/>
              <a:uFillTx/>
              <a:latin typeface="Bookman Old Style" pitchFamily="18" charset="0"/>
              <a:ea typeface="+mn-ea"/>
              <a:cs typeface="Times New Roman" pitchFamily="18" charset="0"/>
            </a:endParaRPr>
          </a:p>
          <a:p>
            <a:pPr marL="0" marR="0" lvl="0" indent="457200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rgbClr val="EAD3D8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357166"/>
            <a:ext cx="7072362" cy="1285884"/>
          </a:xfrm>
          <a:ln/>
          <a:effectLst>
            <a:glow rad="101600">
              <a:schemeClr val="accent4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eaLnBrk="1" hangingPunct="1">
              <a:defRPr/>
            </a:pP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ru-RU" sz="3200" dirty="0" smtClean="0"/>
              <a:t>Сотрудничество </a:t>
            </a:r>
            <a:br>
              <a:rPr lang="ru-RU" sz="3200" dirty="0" smtClean="0"/>
            </a:br>
            <a:r>
              <a:rPr lang="ru-RU" sz="3200" dirty="0" smtClean="0"/>
              <a:t>с методическими центрами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4" y="2428868"/>
            <a:ext cx="2643176" cy="1785950"/>
          </a:xfrm>
          <a:ln/>
          <a:effectLst>
            <a:innerShdw blurRad="63500" dist="50800" dir="10800000">
              <a:prstClr val="black">
                <a:alpha val="50000"/>
              </a:prstClr>
            </a:innerShdw>
            <a:reflection blurRad="6350" stA="50000" endA="300" endPos="55500" dist="50800" dir="5400000" sy="-100000" algn="bl" rotWithShape="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>
              <a:buFont typeface="Wingdings 3" pitchFamily="18" charset="2"/>
              <a:buNone/>
              <a:defRPr/>
            </a:pPr>
            <a:endParaRPr lang="ru-RU" sz="1600" dirty="0" smtClean="0"/>
          </a:p>
          <a:p>
            <a:pPr algn="ctr" eaLnBrk="1" hangingPunct="1">
              <a:buFont typeface="Wingdings 3" pitchFamily="18" charset="2"/>
              <a:buNone/>
              <a:defRPr/>
            </a:pPr>
            <a:r>
              <a:rPr lang="ru-RU" sz="1600" dirty="0" smtClean="0"/>
              <a:t>Центр образовательных информационных технологий ФГАУ «ФИРО»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3143250" y="2428868"/>
            <a:ext cx="2357438" cy="1714512"/>
          </a:xfrm>
          <a:prstGeom prst="rect">
            <a:avLst/>
          </a:prstGeom>
          <a:ln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spcBef>
                <a:spcPts val="300"/>
              </a:spcBef>
              <a:buClr>
                <a:srgbClr val="A04DA3"/>
              </a:buClr>
              <a:defRPr/>
            </a:pPr>
            <a:endParaRPr lang="ru-RU" sz="1600" dirty="0" smtClean="0"/>
          </a:p>
          <a:p>
            <a:pPr algn="ctr">
              <a:spcBef>
                <a:spcPts val="300"/>
              </a:spcBef>
              <a:buClr>
                <a:srgbClr val="A04DA3"/>
              </a:buClr>
              <a:defRPr/>
            </a:pPr>
            <a:r>
              <a:rPr lang="ru-RU" sz="1600" dirty="0" smtClean="0"/>
              <a:t>Министерство образования Республики Татарстан</a:t>
            </a:r>
            <a:endParaRPr lang="ru-RU" sz="1600" dirty="0">
              <a:latin typeface="+mn-lt"/>
            </a:endParaRPr>
          </a:p>
        </p:txBody>
      </p:sp>
      <p:sp>
        <p:nvSpPr>
          <p:cNvPr id="35847" name="Содержимое 2"/>
          <p:cNvSpPr txBox="1">
            <a:spLocks/>
          </p:cNvSpPr>
          <p:nvPr/>
        </p:nvSpPr>
        <p:spPr bwMode="auto">
          <a:xfrm>
            <a:off x="6072188" y="2500306"/>
            <a:ext cx="2786062" cy="1643074"/>
          </a:xfrm>
          <a:prstGeom prst="rect">
            <a:avLst/>
          </a:prstGeom>
          <a:ln>
            <a:headEnd/>
            <a:tailEnd/>
          </a:ln>
          <a:effectLst>
            <a:innerShdw blurRad="63500" dist="50800">
              <a:prstClr val="black">
                <a:alpha val="50000"/>
              </a:prstClr>
            </a:innerShdw>
            <a:reflection blurRad="6350" stA="50000" endA="300" endPos="55500" dist="50800" dir="5400000" sy="-100000" algn="bl" rotWithShape="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7938" indent="-7938" algn="ctr">
              <a:spcBef>
                <a:spcPts val="300"/>
              </a:spcBef>
              <a:buClr>
                <a:srgbClr val="A04DA3"/>
              </a:buClr>
            </a:pPr>
            <a:endParaRPr lang="en-US" sz="1600" dirty="0" smtClean="0">
              <a:latin typeface="Lucida Sans Unicode" pitchFamily="34" charset="0"/>
            </a:endParaRPr>
          </a:p>
          <a:p>
            <a:pPr marL="7938" indent="-7938" algn="ctr">
              <a:spcBef>
                <a:spcPts val="300"/>
              </a:spcBef>
              <a:buClr>
                <a:srgbClr val="A04DA3"/>
              </a:buClr>
            </a:pPr>
            <a:r>
              <a:rPr lang="ru-RU" sz="1600" dirty="0" smtClean="0">
                <a:latin typeface="Lucida Sans Unicode" pitchFamily="34" charset="0"/>
              </a:rPr>
              <a:t>Центр справки и поддержки компании</a:t>
            </a:r>
          </a:p>
          <a:p>
            <a:pPr marL="7938" indent="-7938" algn="ctr">
              <a:spcBef>
                <a:spcPts val="300"/>
              </a:spcBef>
              <a:buClr>
                <a:srgbClr val="A04DA3"/>
              </a:buClr>
            </a:pPr>
            <a:r>
              <a:rPr lang="en-US" sz="1600" dirty="0" err="1" smtClean="0">
                <a:latin typeface="Lucida Sans Unicode" pitchFamily="34" charset="0"/>
              </a:rPr>
              <a:t>PocketBook</a:t>
            </a:r>
            <a:endParaRPr lang="ru-RU" sz="1600" dirty="0" smtClean="0">
              <a:latin typeface="Lucida Sans Unicode" pitchFamily="34" charset="0"/>
            </a:endParaRPr>
          </a:p>
          <a:p>
            <a:pPr marL="7938" indent="-7938" algn="ctr">
              <a:spcBef>
                <a:spcPts val="300"/>
              </a:spcBef>
              <a:buClr>
                <a:srgbClr val="A04DA3"/>
              </a:buClr>
            </a:pPr>
            <a:endParaRPr lang="ru-RU" sz="1600" dirty="0" smtClean="0">
              <a:latin typeface="Lucida Sans Unicode" pitchFamily="34" charset="0"/>
            </a:endParaRPr>
          </a:p>
          <a:p>
            <a:pPr marL="7938" indent="-7938" algn="ctr">
              <a:spcBef>
                <a:spcPts val="300"/>
              </a:spcBef>
              <a:buClr>
                <a:srgbClr val="A04DA3"/>
              </a:buClr>
            </a:pPr>
            <a:r>
              <a:rPr lang="ru-RU" sz="1600" dirty="0" smtClean="0">
                <a:latin typeface="Lucida Sans Unicode" pitchFamily="34" charset="0"/>
              </a:rPr>
              <a:t> </a:t>
            </a:r>
            <a:endParaRPr lang="ru-RU" sz="1600" dirty="0">
              <a:latin typeface="Lucida Sans Unicode" pitchFamily="34" charset="0"/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1571604" y="1857364"/>
            <a:ext cx="357190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4357686" y="1857364"/>
            <a:ext cx="285752" cy="357190"/>
          </a:xfrm>
          <a:prstGeom prst="downArrow">
            <a:avLst/>
          </a:prstGeom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7215206" y="1857364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285720" y="285728"/>
          <a:ext cx="8572560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571736" y="5929330"/>
            <a:ext cx="614366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uk-UA" b="1" dirty="0" err="1" smtClean="0"/>
              <a:t>Как</a:t>
            </a:r>
            <a:r>
              <a:rPr lang="uk-UA" b="1" dirty="0" smtClean="0"/>
              <a:t> </a:t>
            </a:r>
            <a:r>
              <a:rPr lang="uk-UA" b="1" dirty="0" err="1" smtClean="0"/>
              <a:t>вы</a:t>
            </a:r>
            <a:r>
              <a:rPr lang="uk-UA" b="1" dirty="0" smtClean="0"/>
              <a:t> считаете, </a:t>
            </a:r>
            <a:r>
              <a:rPr lang="uk-UA" b="1" dirty="0" err="1" smtClean="0"/>
              <a:t>удобно</a:t>
            </a:r>
            <a:r>
              <a:rPr lang="uk-UA" b="1" dirty="0" smtClean="0"/>
              <a:t> </a:t>
            </a:r>
            <a:r>
              <a:rPr lang="uk-UA" b="1" dirty="0" err="1" smtClean="0"/>
              <a:t>ли</a:t>
            </a:r>
            <a:r>
              <a:rPr lang="uk-UA" b="1" dirty="0" smtClean="0"/>
              <a:t> использовать </a:t>
            </a:r>
            <a:r>
              <a:rPr lang="uk-UA" b="1" dirty="0" err="1" smtClean="0"/>
              <a:t>электронный</a:t>
            </a:r>
            <a:r>
              <a:rPr lang="uk-UA" b="1" dirty="0" smtClean="0"/>
              <a:t> </a:t>
            </a:r>
            <a:r>
              <a:rPr lang="uk-UA" b="1" dirty="0" err="1" smtClean="0"/>
              <a:t>учебник</a:t>
            </a:r>
            <a:r>
              <a:rPr lang="uk-UA" b="1" dirty="0" smtClean="0"/>
              <a:t> для </a:t>
            </a:r>
            <a:r>
              <a:rPr lang="uk-UA" b="1" dirty="0" err="1" smtClean="0"/>
              <a:t>обучения</a:t>
            </a:r>
            <a:r>
              <a:rPr lang="uk-UA" b="1" dirty="0" smtClean="0"/>
              <a:t> в </a:t>
            </a:r>
            <a:r>
              <a:rPr lang="uk-UA" b="1" dirty="0" err="1" smtClean="0"/>
              <a:t>школе</a:t>
            </a:r>
            <a:r>
              <a:rPr lang="uk-UA" b="1" dirty="0" smtClean="0"/>
              <a:t> ?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0"/>
          <a:ext cx="9001156" cy="6500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142852"/>
          <a:ext cx="7715272" cy="6715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786710" y="1571612"/>
            <a:ext cx="146361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7786710" y="2500306"/>
            <a:ext cx="146361" cy="142876"/>
          </a:xfrm>
          <a:prstGeom prst="flowChartAlternateProcess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001024" y="1500174"/>
            <a:ext cx="9286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ученики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8072462" y="2428868"/>
            <a:ext cx="9286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родители</a:t>
            </a:r>
            <a:endParaRPr lang="ru-RU" sz="1200" dirty="0"/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7786710" y="3357562"/>
            <a:ext cx="146361" cy="142876"/>
          </a:xfrm>
          <a:prstGeom prst="flowChartAlternateProcess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8072462" y="3286124"/>
            <a:ext cx="9286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учителя</a:t>
            </a:r>
            <a:endParaRPr lang="ru-RU" sz="1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285720" y="428604"/>
          <a:ext cx="8643998" cy="6215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785786" y="1142984"/>
          <a:ext cx="688181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428596" y="5286388"/>
            <a:ext cx="84296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uk-UA" sz="1800" b="1" dirty="0" err="1" smtClean="0"/>
              <a:t>Должен</a:t>
            </a:r>
            <a:r>
              <a:rPr lang="uk-UA" sz="1800" b="1" dirty="0" smtClean="0"/>
              <a:t> </a:t>
            </a:r>
            <a:r>
              <a:rPr lang="uk-UA" sz="1800" b="1" dirty="0" err="1" smtClean="0"/>
              <a:t>ли</a:t>
            </a:r>
            <a:r>
              <a:rPr lang="uk-UA" sz="1800" b="1" dirty="0" smtClean="0"/>
              <a:t> </a:t>
            </a:r>
            <a:r>
              <a:rPr lang="uk-UA" sz="1800" b="1" dirty="0" err="1" smtClean="0"/>
              <a:t>электронный</a:t>
            </a:r>
            <a:r>
              <a:rPr lang="uk-UA" sz="1800" b="1" dirty="0" smtClean="0"/>
              <a:t> </a:t>
            </a:r>
            <a:r>
              <a:rPr lang="uk-UA" sz="1800" b="1" dirty="0" err="1" smtClean="0"/>
              <a:t>учебник</a:t>
            </a:r>
            <a:r>
              <a:rPr lang="uk-UA" sz="1800" b="1" dirty="0" smtClean="0"/>
              <a:t> </a:t>
            </a:r>
            <a:r>
              <a:rPr lang="uk-UA" sz="1800" b="1" dirty="0" err="1" smtClean="0"/>
              <a:t>заменить</a:t>
            </a:r>
            <a:r>
              <a:rPr lang="uk-UA" sz="1800" b="1" dirty="0" smtClean="0"/>
              <a:t> </a:t>
            </a:r>
            <a:r>
              <a:rPr lang="uk-UA" sz="1800" b="1" dirty="0" err="1" smtClean="0"/>
              <a:t>школьный</a:t>
            </a:r>
            <a:r>
              <a:rPr lang="uk-UA" sz="1800" b="1" dirty="0" smtClean="0"/>
              <a:t> </a:t>
            </a:r>
            <a:r>
              <a:rPr lang="uk-UA" sz="1800" b="1" dirty="0" err="1" smtClean="0"/>
              <a:t>учебник</a:t>
            </a:r>
            <a:r>
              <a:rPr lang="uk-UA" sz="1800" b="1" dirty="0" smtClean="0"/>
              <a:t>? </a:t>
            </a:r>
            <a:endParaRPr lang="ru-RU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1357290" y="428604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Результат анкетирования</a:t>
            </a:r>
            <a:endParaRPr lang="ru-RU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Прямоугольник 11"/>
          <p:cNvSpPr>
            <a:spLocks noChangeArrowheads="1"/>
          </p:cNvSpPr>
          <p:nvPr/>
        </p:nvSpPr>
        <p:spPr bwMode="auto">
          <a:xfrm>
            <a:off x="285720" y="1500174"/>
            <a:ext cx="4059237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2000" dirty="0"/>
          </a:p>
          <a:p>
            <a:r>
              <a:rPr lang="ru-RU" sz="2000" dirty="0" smtClean="0"/>
              <a:t>   </a:t>
            </a:r>
            <a:r>
              <a:rPr lang="ru-RU" sz="2400" dirty="0" smtClean="0"/>
              <a:t>Общее </a:t>
            </a:r>
            <a:r>
              <a:rPr lang="ru-RU" sz="2400" dirty="0"/>
              <a:t>впечатление</a:t>
            </a:r>
            <a:r>
              <a:rPr lang="ru-RU" sz="2400" dirty="0" smtClean="0"/>
              <a:t>:</a:t>
            </a:r>
          </a:p>
          <a:p>
            <a:endParaRPr lang="ru-RU" sz="2400" dirty="0"/>
          </a:p>
          <a:p>
            <a:pPr>
              <a:buFontTx/>
              <a:buChar char="•"/>
            </a:pPr>
            <a:r>
              <a:rPr lang="uk-UA" sz="2000" dirty="0" err="1"/>
              <a:t>Очень</a:t>
            </a:r>
            <a:r>
              <a:rPr lang="uk-UA" sz="2000" dirty="0"/>
              <a:t> </a:t>
            </a:r>
            <a:r>
              <a:rPr lang="uk-UA" sz="2000" dirty="0" err="1"/>
              <a:t>большой</a:t>
            </a:r>
            <a:r>
              <a:rPr lang="uk-UA" sz="2000" dirty="0"/>
              <a:t> </a:t>
            </a:r>
            <a:r>
              <a:rPr lang="uk-UA" sz="2000" dirty="0" err="1"/>
              <a:t>интерес</a:t>
            </a:r>
            <a:endParaRPr lang="uk-UA" sz="2000" dirty="0"/>
          </a:p>
          <a:p>
            <a:pPr>
              <a:buFontTx/>
              <a:buChar char="•"/>
            </a:pPr>
            <a:r>
              <a:rPr lang="uk-UA" sz="2000" dirty="0" err="1"/>
              <a:t>Дети</a:t>
            </a:r>
            <a:r>
              <a:rPr lang="uk-UA" sz="2000" dirty="0"/>
              <a:t> </a:t>
            </a:r>
            <a:r>
              <a:rPr lang="uk-UA" sz="2000" dirty="0" err="1"/>
              <a:t>отнеслись</a:t>
            </a:r>
            <a:r>
              <a:rPr lang="uk-UA" sz="2000" dirty="0"/>
              <a:t> </a:t>
            </a:r>
            <a:r>
              <a:rPr lang="uk-UA" sz="2000" dirty="0" err="1"/>
              <a:t>очень</a:t>
            </a:r>
            <a:r>
              <a:rPr lang="uk-UA" sz="2000" dirty="0"/>
              <a:t> </a:t>
            </a:r>
            <a:r>
              <a:rPr lang="uk-UA" sz="2000" dirty="0" err="1"/>
              <a:t>серьезно</a:t>
            </a:r>
            <a:endParaRPr lang="uk-UA" sz="2000" dirty="0"/>
          </a:p>
          <a:p>
            <a:pPr>
              <a:buFontTx/>
              <a:buChar char="•"/>
            </a:pPr>
            <a:r>
              <a:rPr lang="uk-UA" sz="2000" b="1" dirty="0" err="1"/>
              <a:t>Дети</a:t>
            </a:r>
            <a:r>
              <a:rPr lang="uk-UA" sz="2000" b="1" dirty="0"/>
              <a:t> стали </a:t>
            </a:r>
            <a:r>
              <a:rPr lang="uk-UA" sz="2000" b="1" dirty="0" err="1"/>
              <a:t>читать</a:t>
            </a:r>
            <a:r>
              <a:rPr lang="uk-UA" sz="2000" b="1" dirty="0"/>
              <a:t> </a:t>
            </a:r>
            <a:r>
              <a:rPr lang="uk-UA" sz="2000" b="1" dirty="0" err="1"/>
              <a:t>больше</a:t>
            </a:r>
            <a:r>
              <a:rPr lang="uk-UA" sz="2000" b="1" dirty="0"/>
              <a:t>! </a:t>
            </a:r>
          </a:p>
          <a:p>
            <a:pPr>
              <a:buFontTx/>
              <a:buChar char="•"/>
            </a:pPr>
            <a:r>
              <a:rPr lang="uk-UA" sz="2000" dirty="0" err="1" smtClean="0"/>
              <a:t>Дополняет</a:t>
            </a:r>
            <a:r>
              <a:rPr lang="uk-UA" sz="2000" dirty="0" smtClean="0"/>
              <a:t> </a:t>
            </a:r>
            <a:r>
              <a:rPr lang="uk-UA" sz="2000" dirty="0" err="1" smtClean="0"/>
              <a:t>презентационную</a:t>
            </a:r>
            <a:r>
              <a:rPr lang="uk-UA" sz="2000" dirty="0" smtClean="0"/>
              <a:t> </a:t>
            </a:r>
            <a:r>
              <a:rPr lang="uk-UA" sz="2000" dirty="0" err="1" smtClean="0"/>
              <a:t>технику</a:t>
            </a:r>
            <a:r>
              <a:rPr lang="uk-UA" sz="2000" dirty="0" smtClean="0"/>
              <a:t> и </a:t>
            </a:r>
            <a:r>
              <a:rPr lang="uk-UA" sz="2000" dirty="0" err="1" smtClean="0"/>
              <a:t>традиционные</a:t>
            </a:r>
            <a:r>
              <a:rPr lang="uk-UA" sz="2000" dirty="0" smtClean="0"/>
              <a:t> </a:t>
            </a:r>
            <a:r>
              <a:rPr lang="uk-UA" sz="2000" dirty="0" err="1" smtClean="0"/>
              <a:t>учебники</a:t>
            </a:r>
            <a:endParaRPr lang="uk-UA" sz="2000" dirty="0"/>
          </a:p>
        </p:txBody>
      </p:sp>
      <p:sp>
        <p:nvSpPr>
          <p:cNvPr id="51207" name="Заголовок 6"/>
          <p:cNvSpPr>
            <a:spLocks/>
          </p:cNvSpPr>
          <p:nvPr/>
        </p:nvSpPr>
        <p:spPr bwMode="auto">
          <a:xfrm>
            <a:off x="1785918" y="357166"/>
            <a:ext cx="6215106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Результаты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а</a:t>
            </a: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пробации</a:t>
            </a:r>
            <a:r>
              <a:rPr lang="ru-RU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endParaRPr lang="ru-RU" sz="36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pic>
        <p:nvPicPr>
          <p:cNvPr id="5" name="Picture 2" descr="http://reeed.ru/newss/data/upimages/06022009_1.jpg"/>
          <p:cNvPicPr>
            <a:picLocks noChangeAspect="1" noChangeArrowheads="1"/>
          </p:cNvPicPr>
          <p:nvPr/>
        </p:nvPicPr>
        <p:blipFill>
          <a:blip r:embed="rId3"/>
          <a:srcRect l="11159" r="4823"/>
          <a:stretch>
            <a:fillRect/>
          </a:stretch>
        </p:blipFill>
        <p:spPr bwMode="auto">
          <a:xfrm>
            <a:off x="4500562" y="1785926"/>
            <a:ext cx="4098168" cy="3214710"/>
          </a:xfrm>
          <a:prstGeom prst="rect">
            <a:avLst/>
          </a:prstGeom>
          <a:noFill/>
          <a:ln w="38100" algn="ctr">
            <a:solidFill>
              <a:schemeClr val="hlink"/>
            </a:solidFill>
            <a:miter lim="800000"/>
            <a:headEnd/>
            <a:tailEnd/>
          </a:ln>
          <a:effectLst>
            <a:outerShdw dist="35921" dir="2700000" algn="ctr" rotWithShape="0">
              <a:srgbClr val="002774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00042"/>
            <a:ext cx="8401080" cy="5507249"/>
          </a:xfrm>
        </p:spPr>
        <p:txBody>
          <a:bodyPr/>
          <a:lstStyle/>
          <a:p>
            <a:pPr algn="just"/>
            <a:r>
              <a:rPr lang="ru-RU" dirty="0" err="1" smtClean="0"/>
              <a:t>Pocketbook</a:t>
            </a:r>
            <a:r>
              <a:rPr lang="ru-RU" dirty="0" smtClean="0"/>
              <a:t> 912» - это первый электронный учебник, рекомендованный для российских школьников. Он разработан с учетом потребностей современного ученика.</a:t>
            </a:r>
          </a:p>
          <a:p>
            <a:pPr algn="just"/>
            <a:r>
              <a:rPr lang="ru-RU" dirty="0" smtClean="0"/>
              <a:t>Реализация </a:t>
            </a:r>
            <a:r>
              <a:rPr lang="ru-RU" dirty="0" err="1" smtClean="0"/>
              <a:t>апробационного</a:t>
            </a:r>
            <a:r>
              <a:rPr lang="ru-RU" dirty="0" smtClean="0"/>
              <a:t> проекта началась по инициативе Президента Российской Федерации Дмитрия Медведева. Согласно распоряжению Президента от 3 февраля 2011 года, проект по апробации и применению электронных учебников должен быть осуществлен в ряде российских школ в 2011/2012 учебном году.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713" y="274638"/>
            <a:ext cx="6624637" cy="99377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>
                <a:solidFill>
                  <a:srgbClr val="23419B"/>
                </a:solidFill>
                <a:latin typeface="Futuris" pitchFamily="2" charset="0"/>
              </a:rPr>
              <a:t>Поручение </a:t>
            </a:r>
            <a:br>
              <a:rPr lang="ru-RU" sz="2800" b="1" dirty="0">
                <a:solidFill>
                  <a:srgbClr val="23419B"/>
                </a:solidFill>
                <a:latin typeface="Futuris" pitchFamily="2" charset="0"/>
              </a:rPr>
            </a:br>
            <a:r>
              <a:rPr lang="ru-RU" sz="2800" b="1" dirty="0">
                <a:solidFill>
                  <a:srgbClr val="23419B"/>
                </a:solidFill>
                <a:latin typeface="Futuris" pitchFamily="2" charset="0"/>
              </a:rPr>
              <a:t>Президента Российской Федерации </a:t>
            </a:r>
          </a:p>
        </p:txBody>
      </p:sp>
      <p:grpSp>
        <p:nvGrpSpPr>
          <p:cNvPr id="3" name="Группа 15"/>
          <p:cNvGrpSpPr>
            <a:grpSpLocks/>
          </p:cNvGrpSpPr>
          <p:nvPr/>
        </p:nvGrpSpPr>
        <p:grpSpPr bwMode="auto">
          <a:xfrm>
            <a:off x="857224" y="1571612"/>
            <a:ext cx="7358113" cy="4786346"/>
            <a:chOff x="1548000" y="1917000"/>
            <a:chExt cx="6264000" cy="3600000"/>
          </a:xfrm>
        </p:grpSpPr>
        <p:sp>
          <p:nvSpPr>
            <p:cNvPr id="3076" name="Прямоугольник 10"/>
            <p:cNvSpPr>
              <a:spLocks noChangeArrowheads="1"/>
            </p:cNvSpPr>
            <p:nvPr/>
          </p:nvSpPr>
          <p:spPr bwMode="auto">
            <a:xfrm>
              <a:off x="1548000" y="1917000"/>
              <a:ext cx="6264000" cy="3600000"/>
            </a:xfrm>
            <a:prstGeom prst="rect">
              <a:avLst/>
            </a:prstGeom>
            <a:solidFill>
              <a:srgbClr val="DAE4F2"/>
            </a:solidFill>
            <a:ln w="25400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wrap="none" lIns="93296" tIns="46648" rIns="93296" bIns="46648" anchor="ctr"/>
            <a:lstStyle/>
            <a:p>
              <a:endParaRPr lang="ru-RU"/>
            </a:p>
          </p:txBody>
        </p:sp>
        <p:grpSp>
          <p:nvGrpSpPr>
            <p:cNvPr id="4" name="Группа 8"/>
            <p:cNvGrpSpPr>
              <a:grpSpLocks/>
            </p:cNvGrpSpPr>
            <p:nvPr/>
          </p:nvGrpSpPr>
          <p:grpSpPr bwMode="auto">
            <a:xfrm>
              <a:off x="2071489" y="2396326"/>
              <a:ext cx="5308823" cy="2580355"/>
              <a:chOff x="847353" y="1565967"/>
              <a:chExt cx="5308823" cy="2580355"/>
            </a:xfrm>
          </p:grpSpPr>
          <p:pic>
            <p:nvPicPr>
              <p:cNvPr id="3078" name="Picture 6" descr="medvedev_ofic_b02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847353" y="1626960"/>
                <a:ext cx="1868488" cy="2519362"/>
              </a:xfrm>
              <a:prstGeom prst="rect">
                <a:avLst/>
              </a:prstGeom>
              <a:ln>
                <a:noFill/>
              </a:ln>
              <a:effectLst>
                <a:softEdge rad="112500"/>
              </a:effectLst>
            </p:spPr>
          </p:pic>
          <p:sp>
            <p:nvSpPr>
              <p:cNvPr id="3079" name="Rectangle 4"/>
              <p:cNvSpPr>
                <a:spLocks noChangeArrowheads="1"/>
              </p:cNvSpPr>
              <p:nvPr>
                <p:custDataLst>
                  <p:tags r:id="rId1"/>
                </p:custDataLst>
              </p:nvPr>
            </p:nvSpPr>
            <p:spPr bwMode="auto">
              <a:xfrm>
                <a:off x="3100636" y="1565967"/>
                <a:ext cx="3055540" cy="1694984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lIns="73462" tIns="73462" rIns="73462" bIns="73462">
                <a:spAutoFit/>
              </a:bodyPr>
              <a:lstStyle/>
              <a:p>
                <a:pPr algn="just" defTabSz="912813">
                  <a:spcBef>
                    <a:spcPct val="30000"/>
                  </a:spcBef>
                  <a:spcAft>
                    <a:spcPct val="30000"/>
                  </a:spcAft>
                  <a:buSzPct val="120000"/>
                </a:pPr>
                <a:endParaRPr lang="en-US" dirty="0" smtClean="0">
                  <a:latin typeface="Monotype Corsiva" pitchFamily="66" charset="0"/>
                </a:endParaRPr>
              </a:p>
              <a:p>
                <a:pPr algn="just" defTabSz="912813">
                  <a:spcBef>
                    <a:spcPct val="30000"/>
                  </a:spcBef>
                  <a:spcAft>
                    <a:spcPct val="30000"/>
                  </a:spcAft>
                  <a:buSzPct val="120000"/>
                </a:pPr>
                <a:r>
                  <a:rPr lang="ru-RU" dirty="0" smtClean="0">
                    <a:latin typeface="Monotype Corsiva" pitchFamily="66" charset="0"/>
                  </a:rPr>
                  <a:t>«…</a:t>
                </a:r>
                <a:r>
                  <a:rPr lang="en-US" dirty="0" smtClean="0">
                    <a:latin typeface="Monotype Corsiva" pitchFamily="66" charset="0"/>
                  </a:rPr>
                  <a:t> </a:t>
                </a:r>
                <a:r>
                  <a:rPr lang="ru-RU" dirty="0">
                    <a:latin typeface="Monotype Corsiva" pitchFamily="66" charset="0"/>
                  </a:rPr>
                  <a:t>провести эксперимент в школах ряда субъектов Российской Федерации по использованию в образовательном процессе различных типов интерактивных </a:t>
                </a:r>
                <a:r>
                  <a:rPr lang="ru-RU" dirty="0" err="1">
                    <a:latin typeface="Monotype Corsiva" pitchFamily="66" charset="0"/>
                  </a:rPr>
                  <a:t>мультимедийных</a:t>
                </a:r>
                <a:r>
                  <a:rPr lang="ru-RU" dirty="0">
                    <a:latin typeface="Monotype Corsiva" pitchFamily="66" charset="0"/>
                  </a:rPr>
                  <a:t> электронных школьных учебников </a:t>
                </a:r>
                <a:r>
                  <a:rPr lang="en-US" dirty="0">
                    <a:latin typeface="Monotype Corsiva" pitchFamily="66" charset="0"/>
                  </a:rPr>
                  <a:t> </a:t>
                </a:r>
                <a:r>
                  <a:rPr lang="ru-RU" dirty="0">
                    <a:latin typeface="Monotype Corsiva" pitchFamily="66" charset="0"/>
                  </a:rPr>
                  <a:t>…»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652120" y="357166"/>
            <a:ext cx="3312368" cy="631219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000" dirty="0" smtClean="0"/>
              <a:t>Основные особенности </a:t>
            </a:r>
            <a:r>
              <a:rPr lang="ru-RU" sz="1800" dirty="0" smtClean="0"/>
              <a:t>PocketBook 912: </a:t>
            </a:r>
          </a:p>
          <a:p>
            <a:r>
              <a:rPr lang="ru-RU" sz="1800" dirty="0" smtClean="0"/>
              <a:t> пластиковый 9,7-дюймовый экран стойкий к ударам и </a:t>
            </a:r>
            <a:r>
              <a:rPr lang="ru-RU" sz="1800" dirty="0" err="1" smtClean="0"/>
              <a:t>изгибам;небольшие</a:t>
            </a:r>
            <a:r>
              <a:rPr lang="ru-RU" sz="1800" dirty="0" smtClean="0"/>
              <a:t> габариты 240×180×11 мм и вес 350 грамм; </a:t>
            </a:r>
          </a:p>
          <a:p>
            <a:r>
              <a:rPr lang="ru-RU" sz="1800" dirty="0" smtClean="0"/>
              <a:t>аккумуляторная батарея повышенной емкости обеспечивает до 10 тысяч страниц без подзарядки; </a:t>
            </a:r>
          </a:p>
          <a:p>
            <a:r>
              <a:rPr lang="ru-RU" sz="1800" dirty="0" smtClean="0"/>
              <a:t>наличие словарей ABBYY </a:t>
            </a:r>
            <a:r>
              <a:rPr lang="ru-RU" sz="1800" dirty="0" err="1" smtClean="0"/>
              <a:t>Lingvo</a:t>
            </a:r>
            <a:r>
              <a:rPr lang="ru-RU" sz="1800" dirty="0" smtClean="0"/>
              <a:t>;</a:t>
            </a:r>
          </a:p>
          <a:p>
            <a:r>
              <a:rPr lang="ru-RU" sz="1800" dirty="0" smtClean="0"/>
              <a:t> возможность одновременно хранить до 10 000 учебников в памяти и на карте устройства; </a:t>
            </a:r>
          </a:p>
          <a:p>
            <a:r>
              <a:rPr lang="ru-RU" sz="1800" dirty="0" smtClean="0"/>
              <a:t>эргономичный и современный дизайн корпуса.</a:t>
            </a:r>
          </a:p>
          <a:p>
            <a:endParaRPr lang="ru-RU" dirty="0"/>
          </a:p>
        </p:txBody>
      </p:sp>
      <p:pic>
        <p:nvPicPr>
          <p:cNvPr id="1026" name="Picture 2" descr="C:\Users\user\Pictures\электр уч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43050"/>
            <a:ext cx="5076056" cy="4018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00792"/>
          </a:xfrm>
        </p:spPr>
        <p:txBody>
          <a:bodyPr/>
          <a:lstStyle/>
          <a:p>
            <a:pPr algn="just"/>
            <a:r>
              <a:rPr lang="ru-RU" dirty="0" smtClean="0"/>
              <a:t>На сегодняшний день, электронный учебник PocketBook – это устройство для чтения электронных книг, которое, как и другие модели компании, поддерживает 13 текстовых форматов, четыре графических и один музыкальный – для прослушивания аудиокниг. Основное преимущество устройств PocketBook перед планшетами, ноутбуками и </a:t>
            </a:r>
            <a:r>
              <a:rPr lang="ru-RU" dirty="0" err="1" smtClean="0"/>
              <a:t>нетбуками</a:t>
            </a:r>
            <a:r>
              <a:rPr lang="ru-RU" dirty="0" smtClean="0"/>
              <a:t> – абсолютно безопасный для глаз ребенка экран. Кроме того, одного заряда батареи такого учебника хватит на 2-3 недели активного чтения.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кругленный прямоугольник 3"/>
          <p:cNvSpPr>
            <a:spLocks noChangeArrowheads="1"/>
          </p:cNvSpPr>
          <p:nvPr/>
        </p:nvSpPr>
        <p:spPr bwMode="auto">
          <a:xfrm>
            <a:off x="250825" y="1773238"/>
            <a:ext cx="8713788" cy="4176712"/>
          </a:xfrm>
          <a:prstGeom prst="roundRect">
            <a:avLst>
              <a:gd name="adj" fmla="val 3585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3296" tIns="46648" rIns="93296" bIns="46648" anchor="ctr"/>
          <a:lstStyle/>
          <a:p>
            <a:pPr marL="514350" indent="-514350" algn="just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50000"/>
              <a:buFont typeface="Lucida Sans Unicode" pitchFamily="34" charset="0"/>
              <a:buChar char="‣"/>
            </a:pPr>
            <a:endParaRPr lang="ru-RU" sz="1600">
              <a:latin typeface="Calibri" pitchFamily="34" charset="0"/>
            </a:endParaRPr>
          </a:p>
        </p:txBody>
      </p:sp>
      <p:sp>
        <p:nvSpPr>
          <p:cNvPr id="10243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/>
          <a:lstStyle/>
          <a:p>
            <a:r>
              <a:rPr lang="ru-RU" b="1" i="1" dirty="0" smtClean="0"/>
              <a:t>        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Цели апробации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188" y="1916113"/>
            <a:ext cx="8153400" cy="4495800"/>
          </a:xfrm>
        </p:spPr>
        <p:txBody>
          <a:bodyPr>
            <a:normAutofit fontScale="70000" lnSpcReduction="20000"/>
          </a:bodyPr>
          <a:lstStyle/>
          <a:p>
            <a:pPr marL="179388" indent="-179388" algn="just" fontAlgn="auto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50000"/>
              <a:buFont typeface="Lucida Sans Unicode" pitchFamily="34" charset="0"/>
              <a:buChar char="‣"/>
              <a:defRPr/>
            </a:pPr>
            <a:r>
              <a:rPr lang="ru-RU" sz="3200" dirty="0" smtClean="0"/>
              <a:t>Исследование учебно-методических, дидактических и иных возможностей использования интерактивных </a:t>
            </a:r>
            <a:r>
              <a:rPr lang="ru-RU" sz="3200" dirty="0" err="1" smtClean="0"/>
              <a:t>мультимедийных</a:t>
            </a:r>
            <a:r>
              <a:rPr lang="ru-RU" sz="3200" dirty="0" smtClean="0"/>
              <a:t> электронных учебников в образовательном  процессе</a:t>
            </a:r>
          </a:p>
          <a:p>
            <a:pPr marL="179388" indent="-179388" algn="just" fontAlgn="auto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50000"/>
              <a:buFont typeface="Lucida Sans Unicode" pitchFamily="34" charset="0"/>
              <a:buChar char="‣"/>
              <a:defRPr/>
            </a:pPr>
            <a:r>
              <a:rPr lang="ru-RU" sz="3200" dirty="0" smtClean="0"/>
              <a:t>Анализ правовых аспектов внедрения интерактивных </a:t>
            </a:r>
            <a:r>
              <a:rPr lang="ru-RU" sz="3200" dirty="0" err="1" smtClean="0"/>
              <a:t>мультимедийных</a:t>
            </a:r>
            <a:r>
              <a:rPr lang="ru-RU" sz="3200" dirty="0" smtClean="0"/>
              <a:t> электронных учебников</a:t>
            </a:r>
          </a:p>
          <a:p>
            <a:pPr marL="179388" indent="-179388" algn="just" fontAlgn="auto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50000"/>
              <a:buFont typeface="Lucida Sans Unicode" pitchFamily="34" charset="0"/>
              <a:buChar char="‣"/>
              <a:defRPr/>
            </a:pPr>
            <a:r>
              <a:rPr lang="ru-RU" sz="3200" dirty="0" smtClean="0"/>
              <a:t>Анализ соответствия различных типов устройств гигиеническим требованиям</a:t>
            </a:r>
          </a:p>
          <a:p>
            <a:pPr marL="179388" indent="-179388" algn="just" fontAlgn="auto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50000"/>
              <a:buFont typeface="Lucida Sans Unicode" pitchFamily="34" charset="0"/>
              <a:buChar char="‣"/>
              <a:defRPr/>
            </a:pPr>
            <a:r>
              <a:rPr lang="ru-RU" sz="3200" dirty="0" smtClean="0"/>
              <a:t>Анализ социально-экономического эффекта внедрения интерактивных </a:t>
            </a:r>
            <a:r>
              <a:rPr lang="ru-RU" sz="3200" dirty="0" err="1" smtClean="0"/>
              <a:t>мультимедийных</a:t>
            </a:r>
            <a:r>
              <a:rPr lang="ru-RU" sz="3200" dirty="0" smtClean="0"/>
              <a:t> электронных учебников в сравнении с классическими школьными учебниками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07249"/>
          </a:xfrm>
        </p:spPr>
        <p:txBody>
          <a:bodyPr/>
          <a:lstStyle/>
          <a:p>
            <a:r>
              <a:rPr lang="ru-RU" dirty="0" smtClean="0"/>
              <a:t>С 1 сентября 2011 года по 31мая 2012 года проводится экспериментальное испытание устройства для чтения электронных книг PocketBook 912</a:t>
            </a:r>
          </a:p>
          <a:p>
            <a:r>
              <a:rPr lang="ru-RU" dirty="0" smtClean="0"/>
              <a:t>Всего участие в эксперименте приняли 20 учителей и 57 учеников седьмого «В» и седьмого «Г» классов.</a:t>
            </a:r>
          </a:p>
          <a:p>
            <a:r>
              <a:rPr lang="ru-RU" dirty="0" smtClean="0"/>
              <a:t>В рамках апробации ИМЭУ проведена методическая работа для внедрения апробации PocketBook 912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dirty="0" smtClean="0"/>
              <a:t>Методическая работа</a:t>
            </a:r>
            <a:endParaRPr lang="ru-RU" dirty="0"/>
          </a:p>
        </p:txBody>
      </p:sp>
      <p:sp>
        <p:nvSpPr>
          <p:cNvPr id="43011" name="Содержимое 9"/>
          <p:cNvSpPr>
            <a:spLocks noGrp="1"/>
          </p:cNvSpPr>
          <p:nvPr>
            <p:ph idx="1"/>
          </p:nvPr>
        </p:nvSpPr>
        <p:spPr>
          <a:xfrm>
            <a:off x="250825" y="1341438"/>
            <a:ext cx="8642350" cy="2016124"/>
          </a:xfrm>
        </p:spPr>
        <p:txBody>
          <a:bodyPr/>
          <a:lstStyle/>
          <a:p>
            <a:pPr marL="176213" indent="179388" algn="just">
              <a:buNone/>
            </a:pPr>
            <a:r>
              <a:rPr lang="ru-RU" sz="2800" b="1" dirty="0" smtClean="0">
                <a:solidFill>
                  <a:srgbClr val="000066"/>
                </a:solidFill>
                <a:latin typeface="Arial" charset="0"/>
              </a:rPr>
              <a:t>Тема</a:t>
            </a:r>
            <a:r>
              <a:rPr lang="ru-RU" sz="2800" b="1" dirty="0" smtClean="0">
                <a:solidFill>
                  <a:srgbClr val="000066"/>
                </a:solidFill>
                <a:latin typeface="Bookman Old Style" pitchFamily="18" charset="0"/>
              </a:rPr>
              <a:t>: </a:t>
            </a:r>
            <a:r>
              <a:rPr lang="ru-RU" sz="2800" dirty="0" smtClean="0"/>
              <a:t>Модель реализации образовательного процесса с использованием электронных учебников</a:t>
            </a:r>
            <a:endParaRPr lang="ru-RU" sz="2800" dirty="0" smtClean="0">
              <a:latin typeface="Times New Roman"/>
              <a:ea typeface="Times New Roman"/>
              <a:cs typeface="Times New Roman"/>
            </a:endParaRPr>
          </a:p>
          <a:p>
            <a:pPr marL="176213" indent="179388" algn="just" eaLnBrk="1" hangingPunct="1">
              <a:buFont typeface="Wingdings 3" pitchFamily="18" charset="2"/>
              <a:buNone/>
            </a:pPr>
            <a:endParaRPr lang="ru-RU" sz="2800" b="1" dirty="0" smtClean="0">
              <a:solidFill>
                <a:srgbClr val="000066"/>
              </a:solidFill>
              <a:latin typeface="Bookman Old Style" pitchFamily="18" charset="0"/>
            </a:endParaRPr>
          </a:p>
        </p:txBody>
      </p:sp>
      <p:pic>
        <p:nvPicPr>
          <p:cNvPr id="12" name="Picture 14" descr="E:\фото кислячковой\P124014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3214686"/>
            <a:ext cx="3786214" cy="28394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 descr="C:\Users\user\Pictures\IMG_159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5" y="3185683"/>
            <a:ext cx="3143273" cy="28150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357686" y="428604"/>
            <a:ext cx="4500594" cy="5929354"/>
          </a:xfrm>
        </p:spPr>
        <p:txBody>
          <a:bodyPr>
            <a:normAutofit lnSpcReduction="10000"/>
          </a:bodyPr>
          <a:lstStyle/>
          <a:p>
            <a:r>
              <a:rPr lang="uk-UA" sz="2000" dirty="0" err="1" smtClean="0"/>
              <a:t>Согласно</a:t>
            </a:r>
            <a:r>
              <a:rPr lang="en-US" sz="2000" dirty="0" smtClean="0"/>
              <a:t> </a:t>
            </a:r>
            <a:r>
              <a:rPr lang="ru-RU" sz="2000" dirty="0" smtClean="0"/>
              <a:t>поручению Президента Российской Федерации от 3 февраля 2011 г. №Пр-276 создана рабочая группа для внедрения апробации ИМЭУ</a:t>
            </a:r>
          </a:p>
          <a:p>
            <a:r>
              <a:rPr lang="ru-RU" sz="2000" dirty="0" smtClean="0"/>
              <a:t>Проведен инструктаж по использованию ИМЭУ </a:t>
            </a:r>
            <a:r>
              <a:rPr lang="en-US" sz="2000" dirty="0" smtClean="0"/>
              <a:t>PocketPro912 </a:t>
            </a:r>
            <a:r>
              <a:rPr lang="ru-RU" sz="2000" dirty="0" smtClean="0"/>
              <a:t>для учителей и учеников 7 </a:t>
            </a:r>
            <a:r>
              <a:rPr lang="tt-RU" sz="2000" dirty="0" smtClean="0"/>
              <a:t>”</a:t>
            </a:r>
            <a:r>
              <a:rPr lang="ru-RU" sz="2000" dirty="0" smtClean="0"/>
              <a:t>В</a:t>
            </a:r>
            <a:r>
              <a:rPr lang="tt-RU" sz="2000" dirty="0" smtClean="0"/>
              <a:t>”, 7”Г” класса</a:t>
            </a:r>
            <a:endParaRPr lang="uk-UA" sz="2000" dirty="0" smtClean="0"/>
          </a:p>
          <a:p>
            <a:r>
              <a:rPr lang="ru-RU" sz="2000" dirty="0" smtClean="0"/>
              <a:t>Собраны мнения учеников (57анкет) </a:t>
            </a:r>
            <a:r>
              <a:rPr lang="en-US" sz="2000" dirty="0" smtClean="0"/>
              <a:t>7</a:t>
            </a:r>
            <a:r>
              <a:rPr lang="tt-RU" sz="2000" dirty="0" smtClean="0"/>
              <a:t> “В”</a:t>
            </a:r>
            <a:r>
              <a:rPr lang="en-US" sz="2000" dirty="0" smtClean="0"/>
              <a:t>, </a:t>
            </a:r>
            <a:r>
              <a:rPr lang="tt-RU" sz="2000" dirty="0" smtClean="0"/>
              <a:t>7”Г”</a:t>
            </a:r>
            <a:r>
              <a:rPr lang="en-US" sz="2000" dirty="0" smtClean="0"/>
              <a:t> </a:t>
            </a:r>
            <a:r>
              <a:rPr lang="tt-RU" sz="2000" dirty="0" smtClean="0"/>
              <a:t>класса</a:t>
            </a:r>
            <a:r>
              <a:rPr lang="ru-RU" sz="2000" dirty="0" smtClean="0"/>
              <a:t>, учителей (20 анкет), родителей (178 анкет). </a:t>
            </a:r>
            <a:r>
              <a:rPr lang="en-US" sz="2000" dirty="0" smtClean="0"/>
              <a:t>7</a:t>
            </a:r>
            <a:r>
              <a:rPr lang="tt-RU" sz="2000" dirty="0" smtClean="0"/>
              <a:t> “В”</a:t>
            </a:r>
            <a:r>
              <a:rPr lang="en-US" sz="2000" dirty="0" smtClean="0"/>
              <a:t>, </a:t>
            </a:r>
            <a:r>
              <a:rPr lang="tt-RU" sz="2000" dirty="0" smtClean="0"/>
              <a:t>7”Г”</a:t>
            </a:r>
            <a:r>
              <a:rPr lang="en-US" sz="2000" dirty="0" smtClean="0"/>
              <a:t> </a:t>
            </a:r>
            <a:r>
              <a:rPr lang="ru-RU" sz="2000" dirty="0" smtClean="0"/>
              <a:t>класса и администрации школы</a:t>
            </a:r>
          </a:p>
          <a:p>
            <a:r>
              <a:rPr lang="ru-RU" sz="2000" dirty="0" smtClean="0"/>
              <a:t>Заключены договора на безвозмездное использование</a:t>
            </a:r>
          </a:p>
          <a:p>
            <a:pPr>
              <a:buNone/>
            </a:pPr>
            <a:r>
              <a:rPr lang="ru-RU" sz="2000" dirty="0" smtClean="0"/>
              <a:t>   </a:t>
            </a:r>
            <a:r>
              <a:rPr lang="en-US" sz="2000" dirty="0" smtClean="0"/>
              <a:t>PocketPro912</a:t>
            </a:r>
            <a:r>
              <a:rPr lang="ru-RU" sz="2000" dirty="0" smtClean="0"/>
              <a:t> учениками и учителями</a:t>
            </a:r>
            <a:endParaRPr lang="en-US" sz="2000" dirty="0" smtClean="0"/>
          </a:p>
          <a:p>
            <a:pPr>
              <a:buNone/>
            </a:pPr>
            <a:endParaRPr lang="uk-UA" sz="3200" dirty="0" smtClean="0"/>
          </a:p>
          <a:p>
            <a:endParaRPr lang="ru-RU" dirty="0"/>
          </a:p>
        </p:txBody>
      </p:sp>
      <p:pic>
        <p:nvPicPr>
          <p:cNvPr id="3074" name="Picture 2" descr="C:\Users\user\Pictures\эл уч 7 кл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357298"/>
            <a:ext cx="3567340" cy="3643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ENtoEIsFRES8Lzaeo5VNTg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393</TotalTime>
  <Words>548</Words>
  <Application>Microsoft Office PowerPoint</Application>
  <PresentationFormat>Экран (4:3)</PresentationFormat>
  <Paragraphs>81</Paragraphs>
  <Slides>16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Опыт внедрения ИМЭУ в МОУ «Средняя общеобразовательная школа №177  с углубленным изучением отдельных предметов»  Ново-Савиновского района г. Казани</vt:lpstr>
      <vt:lpstr>Презентация PowerPoint</vt:lpstr>
      <vt:lpstr>Поручение  Президента Российской Федерации </vt:lpstr>
      <vt:lpstr>Презентация PowerPoint</vt:lpstr>
      <vt:lpstr>Презентация PowerPoint</vt:lpstr>
      <vt:lpstr>         Цели апробации</vt:lpstr>
      <vt:lpstr>Презентация PowerPoint</vt:lpstr>
      <vt:lpstr>Методическая работа</vt:lpstr>
      <vt:lpstr>Презентация PowerPoint</vt:lpstr>
      <vt:lpstr> Сотрудничество  с методическими центрами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Опыт внедрения ИМЭУ в МОУ «Средняя общеобразовательная школа №177  с углубленным изучением отдельных предметов»  Ново-Савиновского района г. Казани</dc:title>
  <dc:creator>user</dc:creator>
  <cp:lastModifiedBy>user</cp:lastModifiedBy>
  <cp:revision>64</cp:revision>
  <dcterms:created xsi:type="dcterms:W3CDTF">2012-03-12T06:23:58Z</dcterms:created>
  <dcterms:modified xsi:type="dcterms:W3CDTF">2012-04-24T05:49:48Z</dcterms:modified>
</cp:coreProperties>
</file>