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71" r:id="rId2"/>
    <p:sldId id="294" r:id="rId3"/>
    <p:sldId id="296" r:id="rId4"/>
    <p:sldId id="275" r:id="rId5"/>
    <p:sldId id="285" r:id="rId6"/>
    <p:sldId id="287" r:id="rId7"/>
    <p:sldId id="289" r:id="rId8"/>
    <p:sldId id="291" r:id="rId9"/>
    <p:sldId id="260" r:id="rId10"/>
    <p:sldId id="263" r:id="rId11"/>
    <p:sldId id="265" r:id="rId12"/>
    <p:sldId id="277" r:id="rId13"/>
    <p:sldId id="267" r:id="rId14"/>
    <p:sldId id="268" r:id="rId15"/>
    <p:sldId id="269" r:id="rId16"/>
    <p:sldId id="270" r:id="rId17"/>
    <p:sldId id="274" r:id="rId18"/>
    <p:sldId id="276" r:id="rId19"/>
    <p:sldId id="29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CC66"/>
    <a:srgbClr val="CC0000"/>
    <a:srgbClr val="003300"/>
    <a:srgbClr val="02F4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635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85F5-A6BA-4108-9BD0-FB0DAEF1F7AE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34B4-6A85-4E6D-BF62-BCB852DA7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52B6-945A-4DBC-8AA7-3D431C0265FD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ECEC0-7019-443E-97C3-FD8D485C1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E546B-73FE-4859-BD8C-668579A0D050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9FB8-58CF-4294-9511-B4F130248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A86E-3262-4347-A521-84EBAACA520F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B8FC-6758-4DCB-A3A5-3E0F0AB34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158F-2D3D-4139-969D-72E9A2EB230B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FAE82-808A-4DD5-9071-E9048FE45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92E8-673D-4416-9D4D-21CAAD219026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65983-E534-4D5C-9511-A2788E150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81604-F7F7-47A8-B708-4EF7F81FC9E9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5DB3D-065D-4117-BBBC-2713FEC66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CFF29-C8C5-401C-91E9-5D650B0F3543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746E3-5C25-4EEB-AEEB-AB0D8D252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D756-AAF2-4123-B0EB-9F3B9D598A7F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9775-D76D-40B7-86B4-601C2CC7E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8DAF-D23B-40E1-A720-8FAE87A5F990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0D2C-D86A-4C63-9911-A059B4FF2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AB28E-156A-4A54-A593-32151CD497CF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9461A-16A0-450A-82C3-46D3D6CF0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99C5C-A80C-4012-9A17-A239110F6F67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25C6-DC44-48D1-8BBA-A48E74066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6246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246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246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247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247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CC1679F2-D244-42D4-92DA-31B69BCC45EA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C302FFB-8732-4E7D-8DFF-98AFB6D63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  <p:sldLayoutId id="2147483677" r:id="rId12"/>
  </p:sldLayoutIdLst>
  <p:transition spd="slow"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0%D1%83%D0%B7%D0%B8%D0%BD%D1%8B" TargetMode="External"/><Relationship Id="rId13" Type="http://schemas.openxmlformats.org/officeDocument/2006/relationships/hyperlink" Target="http://ru.wikipedia.org/wiki/%D0%A6%D1%8B%D0%B3%D0%B0%D0%BD%D0%B5" TargetMode="External"/><Relationship Id="rId3" Type="http://schemas.openxmlformats.org/officeDocument/2006/relationships/hyperlink" Target="http://ru.wikipedia.org/wiki/%D0%90%D1%80%D0%BC%D1%8F%D0%BD%D0%B5" TargetMode="External"/><Relationship Id="rId7" Type="http://schemas.openxmlformats.org/officeDocument/2006/relationships/hyperlink" Target="http://ru.wikipedia.org/wiki/%D0%A2%D0%B0%D1%82%D0%B0%D1%80%D1%8B" TargetMode="External"/><Relationship Id="rId12" Type="http://schemas.openxmlformats.org/officeDocument/2006/relationships/hyperlink" Target="http://ru.wikipedia.org/wiki/%D0%90%D0%B7%D0%B5%D1%80%D0%B1%D0%B0%D0%B9%D0%B4%D0%B6%D0%B0%D0%BD%D1%86%D1%8B" TargetMode="External"/><Relationship Id="rId2" Type="http://schemas.openxmlformats.org/officeDocument/2006/relationships/hyperlink" Target="http://ru.wikipedia.org/wiki/%D0%A0%D1%83%D1%81%D1%81%D0%BA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5%D0%BB%D0%BE%D1%80%D1%83%D1%81%D1%8B" TargetMode="External"/><Relationship Id="rId11" Type="http://schemas.openxmlformats.org/officeDocument/2006/relationships/hyperlink" Target="http://ru.wikipedia.org/wiki/%D0%A2%D1%83%D1%80%D0%BA%D0%B8" TargetMode="External"/><Relationship Id="rId5" Type="http://schemas.openxmlformats.org/officeDocument/2006/relationships/hyperlink" Target="http://ru.wikipedia.org/wiki/%D0%93%D1%80%D0%B5%D0%BA%D0%B8" TargetMode="External"/><Relationship Id="rId10" Type="http://schemas.openxmlformats.org/officeDocument/2006/relationships/hyperlink" Target="http://ru.wikipedia.org/wiki/%D0%90%D0%B4%D1%8B%D0%B3%D0%B5%D0%B9%D1%86%D1%8B" TargetMode="External"/><Relationship Id="rId4" Type="http://schemas.openxmlformats.org/officeDocument/2006/relationships/hyperlink" Target="http://ru.wikipedia.org/wiki/%D0%A3%D0%BA%D1%80%D0%B0%D0%B8%D0%BD%D1%86%D1%8B" TargetMode="External"/><Relationship Id="rId9" Type="http://schemas.openxmlformats.org/officeDocument/2006/relationships/hyperlink" Target="http://ru.wikipedia.org/wiki/%D0%9D%D0%B5%D0%BC%D1%86%D1%8B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229600" cy="3311525"/>
          </a:xfrm>
        </p:spPr>
        <p:txBody>
          <a:bodyPr/>
          <a:lstStyle/>
          <a:p>
            <a:pPr eaLnBrk="1" hangingPunct="1"/>
            <a:r>
              <a:rPr lang="ru-RU" sz="3400" smtClean="0"/>
              <a:t/>
            </a:r>
            <a:br>
              <a:rPr lang="ru-RU" sz="3400" smtClean="0"/>
            </a:br>
            <a:r>
              <a:rPr lang="ru-RU" sz="3400" smtClean="0"/>
              <a:t/>
            </a:r>
            <a:br>
              <a:rPr lang="ru-RU" sz="3400" smtClean="0"/>
            </a:br>
            <a:r>
              <a:rPr lang="ru-RU" sz="3400" smtClean="0"/>
              <a:t/>
            </a:r>
            <a:br>
              <a:rPr lang="ru-RU" sz="3400" smtClean="0"/>
            </a:br>
            <a:r>
              <a:rPr lang="ru-RU" sz="3400" smtClean="0"/>
              <a:t/>
            </a:r>
            <a:br>
              <a:rPr lang="ru-RU" sz="3400" smtClean="0"/>
            </a:br>
            <a:r>
              <a:rPr lang="ru-RU" sz="3400" smtClean="0"/>
              <a:t> </a:t>
            </a:r>
            <a:r>
              <a:rPr lang="ru-RU" sz="6000" b="1" smtClean="0">
                <a:solidFill>
                  <a:srgbClr val="CC0000"/>
                </a:solidFill>
              </a:rPr>
              <a:t>Кубань многонациональная.</a:t>
            </a:r>
            <a:br>
              <a:rPr lang="ru-RU" sz="6000" b="1" smtClean="0">
                <a:solidFill>
                  <a:srgbClr val="CC0000"/>
                </a:solidFill>
              </a:rPr>
            </a:br>
            <a:r>
              <a:rPr lang="ru-RU" sz="5000" smtClean="0">
                <a:solidFill>
                  <a:srgbClr val="CC0000"/>
                </a:solidFill>
              </a:rPr>
              <a:t/>
            </a:r>
            <a:br>
              <a:rPr lang="ru-RU" sz="5000" smtClean="0">
                <a:solidFill>
                  <a:srgbClr val="CC0000"/>
                </a:solidFill>
              </a:rPr>
            </a:br>
            <a:r>
              <a:rPr lang="ru-RU" sz="5000" smtClean="0">
                <a:solidFill>
                  <a:srgbClr val="CC0000"/>
                </a:solidFill>
              </a:rPr>
              <a:t/>
            </a:r>
            <a:br>
              <a:rPr lang="ru-RU" sz="5000" smtClean="0">
                <a:solidFill>
                  <a:srgbClr val="CC0000"/>
                </a:solidFill>
              </a:rPr>
            </a:br>
            <a:r>
              <a:rPr lang="ru-RU" sz="2600" smtClean="0">
                <a:solidFill>
                  <a:schemeClr val="tx1"/>
                </a:solidFill>
              </a:rPr>
              <a:t>Подготовила учитель географии ГБС(К)ОУ школы №10 г. Белореченска Черепахина Н.Г.</a:t>
            </a:r>
            <a:r>
              <a:rPr lang="ru-RU" sz="5000" smtClean="0">
                <a:solidFill>
                  <a:srgbClr val="CC0000"/>
                </a:solidFill>
              </a:rPr>
              <a:t/>
            </a:r>
            <a:br>
              <a:rPr lang="ru-RU" sz="5000" smtClean="0">
                <a:solidFill>
                  <a:srgbClr val="CC0000"/>
                </a:solidFill>
              </a:rPr>
            </a:br>
            <a:endParaRPr lang="ru-RU" sz="500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357313" y="214313"/>
            <a:ext cx="350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6666FF"/>
                </a:solidFill>
              </a:rPr>
              <a:t>УКРАИНЦЫ</a:t>
            </a:r>
          </a:p>
        </p:txBody>
      </p:sp>
      <p:pic>
        <p:nvPicPr>
          <p:cNvPr id="23554" name="Рисунок 4" descr="украи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7825"/>
            <a:ext cx="435768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sibir-pelmen-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76250"/>
            <a:ext cx="28082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rus-01-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573463"/>
            <a:ext cx="3024188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14313" y="549275"/>
            <a:ext cx="557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215968"/>
                </a:solidFill>
              </a:rPr>
              <a:t>                       </a:t>
            </a:r>
            <a:r>
              <a:rPr lang="ru-RU" sz="4000" b="1">
                <a:solidFill>
                  <a:srgbClr val="6666FF"/>
                </a:solidFill>
              </a:rPr>
              <a:t>АРМЯНЕ</a:t>
            </a:r>
          </a:p>
        </p:txBody>
      </p:sp>
      <p:pic>
        <p:nvPicPr>
          <p:cNvPr id="24578" name="Рисунок 4" descr="армян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25538"/>
            <a:ext cx="4086225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GGdol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692150"/>
            <a:ext cx="2514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kuta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716338"/>
            <a:ext cx="29464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6666FF"/>
                </a:solidFill>
              </a:rPr>
              <a:t>           БЕЛОРУСЫ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5603" name="Picture 5" descr="90c6a04af312bd4127839ff60e5cee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30956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1302773169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716338"/>
            <a:ext cx="3529012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Свеколь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836613"/>
            <a:ext cx="26638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5643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215968"/>
                </a:solidFill>
              </a:rPr>
              <a:t>                            </a:t>
            </a:r>
            <a:r>
              <a:rPr lang="ru-RU" sz="4000" b="1">
                <a:solidFill>
                  <a:srgbClr val="6666FF"/>
                </a:solidFill>
              </a:rPr>
              <a:t>АЗЕРБАЙДЖАНЦЫ</a:t>
            </a:r>
          </a:p>
        </p:txBody>
      </p:sp>
      <p:pic>
        <p:nvPicPr>
          <p:cNvPr id="26626" name="Рисунок 4" descr="азербайджан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96975"/>
            <a:ext cx="40005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1230563634_8680b1a6cb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916113"/>
            <a:ext cx="2592388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solidFill>
                  <a:srgbClr val="215968"/>
                </a:solidFill>
              </a:rPr>
              <a:t>   </a:t>
            </a:r>
            <a:r>
              <a:rPr lang="ru-RU" sz="4000" b="1" smtClean="0">
                <a:solidFill>
                  <a:srgbClr val="6666FF"/>
                </a:solidFill>
              </a:rPr>
              <a:t>АДЫГЕЙЦЫ</a:t>
            </a:r>
            <a:br>
              <a:rPr lang="ru-RU" sz="4000" b="1" smtClean="0">
                <a:solidFill>
                  <a:srgbClr val="6666FF"/>
                </a:solidFill>
              </a:rPr>
            </a:br>
            <a:r>
              <a:rPr lang="ru-RU" sz="3400" b="1" smtClean="0">
                <a:solidFill>
                  <a:srgbClr val="215968"/>
                </a:solidFill>
              </a:rPr>
              <a:t> </a:t>
            </a:r>
          </a:p>
        </p:txBody>
      </p:sp>
      <p:pic>
        <p:nvPicPr>
          <p:cNvPr id="27650" name="Picture 4" descr="IMG_1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53530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izobrazhenie%5F1444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196975"/>
            <a:ext cx="2333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sloenyj-ruletpe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716338"/>
            <a:ext cx="23749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215968"/>
                </a:solidFill>
              </a:rPr>
              <a:t>        </a:t>
            </a:r>
            <a:r>
              <a:rPr lang="ru-RU" sz="4000" b="1" smtClean="0">
                <a:solidFill>
                  <a:srgbClr val="6666FF"/>
                </a:solidFill>
              </a:rPr>
              <a:t>ГРУЗИНЫ</a:t>
            </a:r>
          </a:p>
        </p:txBody>
      </p:sp>
      <p:pic>
        <p:nvPicPr>
          <p:cNvPr id="28674" name="Picture 4" descr="cf4d1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1125538"/>
            <a:ext cx="2447925" cy="2590800"/>
          </a:xfrm>
        </p:spPr>
      </p:pic>
      <p:pic>
        <p:nvPicPr>
          <p:cNvPr id="28675" name="Picture 5" descr="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933825"/>
            <a:ext cx="27432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post37126_im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268413"/>
            <a:ext cx="31384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66FF"/>
                </a:solidFill>
              </a:rPr>
              <a:t>           ГРЕКИ</a:t>
            </a:r>
          </a:p>
        </p:txBody>
      </p:sp>
      <p:pic>
        <p:nvPicPr>
          <p:cNvPr id="29698" name="Picture 5" descr="97-2-mousakas-by-gol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341438"/>
            <a:ext cx="22002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apokries-patra-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47625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 descr="2674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860800"/>
            <a:ext cx="24098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66FF"/>
                </a:solidFill>
              </a:rPr>
              <a:t>     КРЫМСКИЕ  ТАТАРЫ</a:t>
            </a:r>
          </a:p>
        </p:txBody>
      </p:sp>
      <p:pic>
        <p:nvPicPr>
          <p:cNvPr id="30722" name="Содержимое 3" descr="http://www.dostlar.com.ua/images/photos/medium/aa502c0506fa0bb7d1d2a7087c3b75b5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57338"/>
            <a:ext cx="3857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http://spoon.com.ua/wp-content/uploads/2010/05/DSC_04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125538"/>
            <a:ext cx="23050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Кефирная диета: Кефирно фруктовая, кефирно овощная дие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789363"/>
            <a:ext cx="23764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6666FF"/>
                </a:solidFill>
              </a:rPr>
              <a:t>ЦЫГАНЕ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5" descr="4_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396081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c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4900"/>
            <a:ext cx="30226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2475" y="549275"/>
            <a:ext cx="28432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99050"/>
          </a:xfrm>
        </p:spPr>
        <p:txBody>
          <a:bodyPr/>
          <a:lstStyle/>
          <a:p>
            <a:r>
              <a:rPr lang="ru-RU" sz="6600" b="1" smtClean="0">
                <a:solidFill>
                  <a:srgbClr val="FF0000"/>
                </a:solidFill>
              </a:rPr>
              <a:t>Когда мы едины  - мы непобедимы!</a:t>
            </a:r>
            <a:endParaRPr lang="ru-RU" sz="5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52113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ru-RU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ru-RU" b="1" smtClean="0"/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893175" cy="59499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3500000" algn="ctr" rotWithShape="0">
                    <a:srgbClr val="FF6600">
                      <a:alpha val="50000"/>
                    </a:srgbClr>
                  </a:outerShdw>
                </a:effectLst>
                <a:latin typeface="Impact"/>
              </a:rPr>
              <a:t> "России малая частица,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3500000" algn="ctr" rotWithShape="0">
                    <a:srgbClr val="FF6600">
                      <a:alpha val="50000"/>
                    </a:srgbClr>
                  </a:outerShdw>
                </a:effectLst>
                <a:latin typeface="Impact"/>
              </a:rPr>
              <a:t>Земля похожая на рай.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3500000" algn="ctr" rotWithShape="0">
                    <a:srgbClr val="FF6600">
                      <a:alpha val="50000"/>
                    </a:srgbClr>
                  </a:outerShdw>
                </a:effectLst>
                <a:latin typeface="Impact"/>
              </a:rPr>
              <a:t>Голубизна морей, разлив пшеницы -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3500000" algn="ctr" rotWithShape="0">
                    <a:srgbClr val="FF6600">
                      <a:alpha val="50000"/>
                    </a:srgbClr>
                  </a:outerShdw>
                </a:effectLst>
                <a:latin typeface="Impact"/>
              </a:rPr>
              <a:t>Все это  Краснодарский край!"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4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60350"/>
            <a:ext cx="3598863" cy="3167063"/>
          </a:xfrm>
        </p:spPr>
      </p:pic>
      <p:pic>
        <p:nvPicPr>
          <p:cNvPr id="24581" name="Picture 5" descr="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3375"/>
            <a:ext cx="41036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521075"/>
            <a:ext cx="359886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6" descr="i?id=55117038-22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00438"/>
            <a:ext cx="39608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6666FF"/>
                </a:solidFill>
              </a:rPr>
              <a:t>Национальный состав</a:t>
            </a:r>
            <a:br>
              <a:rPr lang="ru-RU" b="1" smtClean="0">
                <a:solidFill>
                  <a:srgbClr val="6666FF"/>
                </a:solidFill>
              </a:rPr>
            </a:br>
            <a:endParaRPr lang="ru-RU" b="1" smtClean="0">
              <a:solidFill>
                <a:srgbClr val="6666FF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/>
              <a:t>Народ     Численность в 2010 г.,   тыс. чел.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hlinkClick r:id="rId2" tooltip="Русские"/>
              </a:rPr>
              <a:t>Русские</a:t>
            </a:r>
            <a:r>
              <a:rPr lang="ru-RU" sz="2400" smtClean="0"/>
              <a:t> 4522,9 (88,3 %) 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hlinkClick r:id="rId3" tooltip="Армяне"/>
              </a:rPr>
              <a:t>Армяне</a:t>
            </a:r>
            <a:r>
              <a:rPr lang="ru-RU" sz="2400" smtClean="0"/>
              <a:t> 281,7 (5,5 %)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hlinkClick r:id="rId4" tooltip="Украинцы"/>
              </a:rPr>
              <a:t>Украинцы</a:t>
            </a:r>
            <a:r>
              <a:rPr lang="ru-RU" sz="2400" smtClean="0"/>
              <a:t> 83,7 (1,6 %)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hlinkClick r:id="rId5" tooltip="Греки"/>
              </a:rPr>
              <a:t>Греки</a:t>
            </a:r>
            <a:r>
              <a:rPr lang="ru-RU" sz="2400" smtClean="0"/>
              <a:t> 22,6 (0,4 %)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hlinkClick r:id="rId6" tooltip="Белорусы"/>
              </a:rPr>
              <a:t>Белорусы</a:t>
            </a:r>
            <a:r>
              <a:rPr lang="ru-RU" sz="2400" smtClean="0"/>
              <a:t> 26,316,9 (0,3 %)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hlinkClick r:id="rId7" tooltip="Татары"/>
              </a:rPr>
              <a:t>Татары</a:t>
            </a:r>
            <a:r>
              <a:rPr lang="ru-RU" sz="2400" smtClean="0"/>
              <a:t> 25,624,8 (0,5 %)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hlinkClick r:id="rId8" tooltip="Грузины"/>
              </a:rPr>
              <a:t>Грузины</a:t>
            </a:r>
            <a:r>
              <a:rPr lang="ru-RU" sz="2400" smtClean="0"/>
              <a:t> 20,517,8 (0,3 %)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hlinkClick r:id="rId9" tooltip="Немцы"/>
              </a:rPr>
              <a:t>Немцы</a:t>
            </a:r>
            <a:r>
              <a:rPr lang="ru-RU" sz="2400" smtClean="0"/>
              <a:t> 18,512,2 (0,2 %)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hlinkClick r:id="rId10" tooltip="Адыгейцы"/>
              </a:rPr>
              <a:t>Адыгейцы</a:t>
            </a:r>
            <a:r>
              <a:rPr lang="ru-RU" sz="2400" smtClean="0"/>
              <a:t> 15,813,8 (0,3 %)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hlinkClick r:id="rId11" tooltip="Турки"/>
              </a:rPr>
              <a:t>Турки</a:t>
            </a:r>
            <a:r>
              <a:rPr lang="ru-RU" sz="2400" smtClean="0"/>
              <a:t> 13,58,5 (0,2 %)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hlinkClick r:id="rId12" tooltip="Азербайджанцы"/>
              </a:rPr>
              <a:t>Азербайджанцы</a:t>
            </a:r>
            <a:r>
              <a:rPr lang="ru-RU" sz="2400" smtClean="0"/>
              <a:t> 11,910,2 (0,2 %)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hlinkClick r:id="rId13" tooltip="Цыгане"/>
              </a:rPr>
              <a:t>Цыгане</a:t>
            </a:r>
            <a:r>
              <a:rPr lang="ru-RU" sz="2400" smtClean="0"/>
              <a:t> 10,912,9 (0,3 %)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802062"/>
          </a:xfrm>
        </p:spPr>
        <p:txBody>
          <a:bodyPr/>
          <a:lstStyle/>
          <a:p>
            <a:r>
              <a:rPr lang="ru-RU" sz="4400" b="1" smtClean="0">
                <a:solidFill>
                  <a:srgbClr val="6666FF"/>
                </a:solidFill>
              </a:rPr>
              <a:t/>
            </a:r>
            <a:br>
              <a:rPr lang="ru-RU" sz="4400" b="1" smtClean="0">
                <a:solidFill>
                  <a:srgbClr val="6666FF"/>
                </a:solidFill>
              </a:rPr>
            </a:br>
            <a:r>
              <a:rPr lang="ru-RU" sz="4400" b="1" smtClean="0">
                <a:solidFill>
                  <a:srgbClr val="6666FF"/>
                </a:solidFill>
              </a:rPr>
              <a:t/>
            </a:r>
            <a:br>
              <a:rPr lang="ru-RU" sz="4400" b="1" smtClean="0">
                <a:solidFill>
                  <a:srgbClr val="6666FF"/>
                </a:solidFill>
              </a:rPr>
            </a:br>
            <a:r>
              <a:rPr lang="ru-RU" sz="5400" b="1" smtClean="0">
                <a:solidFill>
                  <a:srgbClr val="6666FF"/>
                </a:solidFill>
              </a:rPr>
              <a:t>Недружную стаю и ворон заклюёт.</a:t>
            </a:r>
            <a:br>
              <a:rPr lang="ru-RU" sz="5400" b="1" smtClean="0">
                <a:solidFill>
                  <a:srgbClr val="6666FF"/>
                </a:solidFill>
              </a:rPr>
            </a:br>
            <a:r>
              <a:rPr lang="ru-RU" sz="5400" b="1" smtClean="0">
                <a:solidFill>
                  <a:srgbClr val="6666FF"/>
                </a:solidFill>
              </a:rPr>
              <a:t/>
            </a:r>
            <a:br>
              <a:rPr lang="ru-RU" sz="5400" b="1" smtClean="0">
                <a:solidFill>
                  <a:srgbClr val="6666FF"/>
                </a:solidFill>
              </a:rPr>
            </a:br>
            <a:r>
              <a:rPr lang="ru-RU" sz="5400" b="1" smtClean="0">
                <a:solidFill>
                  <a:srgbClr val="6666FF"/>
                </a:solidFill>
              </a:rPr>
              <a:t>Добрая дружба дороже золота.</a:t>
            </a:r>
            <a:endParaRPr lang="ru-RU" sz="3600" b="1" smtClean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CC0000"/>
                </a:solidFill>
              </a:rPr>
              <a:t>Хусен Андрухаев</a:t>
            </a:r>
          </a:p>
        </p:txBody>
      </p:sp>
      <p:pic>
        <p:nvPicPr>
          <p:cNvPr id="19458" name="Picture 4" descr="Андрухаев Хусен Борежевич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000250"/>
            <a:ext cx="2303463" cy="3041650"/>
          </a:xfrm>
        </p:spPr>
      </p:pic>
      <p:sp>
        <p:nvSpPr>
          <p:cNvPr id="1945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smtClean="0"/>
              <a:t>   Герой Советского Союза, поэт Адыгеи, снайпер и разведчик в годы Великой Отечественной войны. Погиб в 21 год на Украине.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Подвиг армавирских казаков</a:t>
            </a:r>
          </a:p>
        </p:txBody>
      </p:sp>
      <p:sp>
        <p:nvSpPr>
          <p:cNvPr id="20482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1600" b="1" smtClean="0"/>
              <a:t>Совершили подвиг в ходе битвы под Москвой казаки – кубанцы 4-го эскадрона 37 –го Армавирского кавалерийского полка 50-й Кубанской кавалерийской дивизии. Произошло это у деревни Федюково 19 ноября 1941 года. Вместе с командиром, 23-летним младшим политруком Михаилом Ильенко, казаков осталось только 37 человек. Они приняли на себя основной удар противника ( десять немецких танков</a:t>
            </a:r>
            <a:r>
              <a:rPr lang="ru-RU" sz="2000" b="1" smtClean="0"/>
              <a:t> </a:t>
            </a:r>
            <a:r>
              <a:rPr lang="ru-RU" sz="1600" b="1" smtClean="0"/>
              <a:t>и рота автоматчиков) Но все планы врага сорвала поразительная стойкость 4-го эскадрона. </a:t>
            </a:r>
            <a:endParaRPr lang="ru-RU" sz="2000" b="1" smtClean="0"/>
          </a:p>
        </p:txBody>
      </p:sp>
      <p:sp>
        <p:nvSpPr>
          <p:cNvPr id="2048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b="1" smtClean="0"/>
              <a:t>Хотя многие уже получили ранения, на кровь внимания не обращали, из боя, который длился более пяти часов, не выходили. Те, кто ещё мог двигаться, бросались на танки с гранатами и бутылками с горючей смесью. Не ходячие раненые, отбивались до последнего патрона, отвергая предложения фашистов, которые кричали: «Рус казакен, сдавайс!» Не дрогнул никто – все мужественно сражались до последнего дыхания, не отступив ни на шаг.</a:t>
            </a:r>
            <a:endParaRPr lang="ru-RU" sz="3600" b="1" smtClean="0"/>
          </a:p>
          <a:p>
            <a:r>
              <a:rPr lang="ru-RU" smtClean="0"/>
              <a:t> 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Подвиг  армянской женщины.</a:t>
            </a:r>
          </a:p>
        </p:txBody>
      </p:sp>
      <p:sp>
        <p:nvSpPr>
          <p:cNvPr id="21506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smtClean="0"/>
              <a:t>Война пришла в Горячий Ключ в августе 1942 года. В конце августа оборонительные позиции в районе Горячего Ключа заняла 30-я Иркутская дивизия полковника Б.Н. Аршинцева. В годы войны, когда в 1942 году наши войска преградили путь фашистской армии в узкой долине с неприступной скалой Поднависла, у подножья горы Нависла был организован госпиталь. И проживавшая здесь семья Ханжиян помогала десяткам, сотням раненых. Хоронили погибших от ран тут же, на поляне у хутора Поднависла. Именно в эти страшные дни младшая дочь главы семейства, Аршалуйс (по-армянски - «свет звезды»,), поклялась навсегда остаться рядом с братскими могилами наших солдат и охранять их покой. Это продолжалось... пятьдесят лет. В 1998 году Аршалуйс не стало. Похоронили ее рядом с погибшими солдатами. В 2000 году, у хутора Поднависла, был открыт памятник погибшим Воинам. В 2002 году здесь были построены две часовни - армянская и русская</a:t>
            </a:r>
            <a:r>
              <a:rPr lang="ru-RU" sz="1800" smtClean="0"/>
              <a:t>.</a:t>
            </a:r>
          </a:p>
          <a:p>
            <a:r>
              <a:rPr lang="ru-RU" sz="180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542925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66FF"/>
                </a:solidFill>
              </a:rPr>
              <a:t>       РУССКИЕ</a:t>
            </a:r>
          </a:p>
        </p:txBody>
      </p:sp>
      <p:pic>
        <p:nvPicPr>
          <p:cNvPr id="22530" name="Рисунок 4" descr="Росси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643063"/>
            <a:ext cx="44291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09-tsl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052513"/>
            <a:ext cx="2187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fs_image_resized132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789363"/>
            <a:ext cx="25209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512</TotalTime>
  <Words>372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Wingdings</vt:lpstr>
      <vt:lpstr>Calibri</vt:lpstr>
      <vt:lpstr>Times New Roman</vt:lpstr>
      <vt:lpstr>Водяные знаки</vt:lpstr>
      <vt:lpstr>Водяные знаки</vt:lpstr>
      <vt:lpstr>     Кубань многонациональная.   Подготовила учитель географии ГБС(К)ОУ школы №10 г. Белореченска Черепахина Н.Г. </vt:lpstr>
      <vt:lpstr> </vt:lpstr>
      <vt:lpstr>Слайд 3</vt:lpstr>
      <vt:lpstr>Национальный состав </vt:lpstr>
      <vt:lpstr>  Недружную стаю и ворон заклюёт.  Добрая дружба дороже золота.</vt:lpstr>
      <vt:lpstr>Хусен Андрухаев</vt:lpstr>
      <vt:lpstr>Подвиг армавирских казаков</vt:lpstr>
      <vt:lpstr>Подвиг  армянской женщины.</vt:lpstr>
      <vt:lpstr>       РУССКИЕ</vt:lpstr>
      <vt:lpstr>Слайд 10</vt:lpstr>
      <vt:lpstr>Слайд 11</vt:lpstr>
      <vt:lpstr>           БЕЛОРУСЫ</vt:lpstr>
      <vt:lpstr>Слайд 13</vt:lpstr>
      <vt:lpstr>   АДЫГЕЙЦЫ  </vt:lpstr>
      <vt:lpstr>        ГРУЗИНЫ</vt:lpstr>
      <vt:lpstr>           ГРЕКИ</vt:lpstr>
      <vt:lpstr>     КРЫМСКИЕ  ТАТАРЫ</vt:lpstr>
      <vt:lpstr>ЦЫГАНЕ</vt:lpstr>
      <vt:lpstr>Когда мы едины  - мы непобедимы!</vt:lpstr>
    </vt:vector>
  </TitlesOfParts>
  <Company>С.П.Ю.Р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noname</dc:creator>
  <cp:lastModifiedBy>Админ</cp:lastModifiedBy>
  <cp:revision>35</cp:revision>
  <dcterms:created xsi:type="dcterms:W3CDTF">2011-01-18T18:59:48Z</dcterms:created>
  <dcterms:modified xsi:type="dcterms:W3CDTF">2014-04-16T16:54:25Z</dcterms:modified>
</cp:coreProperties>
</file>