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"/>
  </p:notesMasterIdLst>
  <p:sldIdLst>
    <p:sldId id="256" r:id="rId2"/>
    <p:sldId id="267" r:id="rId3"/>
    <p:sldId id="268" r:id="rId4"/>
    <p:sldId id="26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F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822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E5FE8-B729-44B4-B458-04FC6483AC76}" type="datetimeFigureOut">
              <a:rPr lang="ru-RU" smtClean="0"/>
              <a:t>09.09.2011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4160-A90B-4C4B-B25E-21DF11495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2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4160-A90B-4C4B-B25E-21DF11495B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9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4160-A90B-4C4B-B25E-21DF11495B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4160-A90B-4C4B-B25E-21DF11495B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2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1D4B0D-377F-4DD4-B3F2-5D5DB2D3D7F7}" type="datetimeFigureOut">
              <a:rPr lang="ru-RU" smtClean="0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FD4E20-33AB-44B2-B35B-A0D59FF501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74AE7-CA66-4B91-B863-F4957250A1F7}" type="datetimeFigureOut">
              <a:rPr lang="ru-RU" smtClean="0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43B79-553E-4728-A988-FB45E60B81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4A8269-7A00-4C34-B6F0-309E585808C1}" type="datetimeFigureOut">
              <a:rPr lang="ru-RU" smtClean="0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281BE-CE60-4CA1-BA65-55EA3207A4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896C3-1244-4122-98EB-899B01A29B5E}" type="datetimeFigureOut">
              <a:rPr lang="ru-RU" smtClean="0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96AEB-3107-4DDC-8C9C-4E0B7B13F5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40A6D9-E1E0-4BA1-982E-C534F14D0171}" type="datetimeFigureOut">
              <a:rPr lang="ru-RU" smtClean="0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FBEC6-603B-497F-BDC5-FE2F29227B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207254-249F-4A00-ABAE-47A927C9D08D}" type="datetimeFigureOut">
              <a:rPr lang="ru-RU" smtClean="0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F1ED7-5EAE-478E-A78E-0CF357F43D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C055DC-0CEE-41B6-ABBE-5F935B5E5CC3}" type="datetimeFigureOut">
              <a:rPr lang="ru-RU" smtClean="0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65DBF-EB62-49BA-92DC-2692C307B0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AEB32-624E-48E7-B53D-5519D34F1F19}" type="datetimeFigureOut">
              <a:rPr lang="ru-RU" smtClean="0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53E10-77DF-44D9-9E30-52D0D8A007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EC3CF-E128-42B7-9A08-2969C3F1EB9A}" type="datetimeFigureOut">
              <a:rPr lang="ru-RU" smtClean="0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56938-D664-481A-8DE2-0075E6092A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29DD8-476C-47E5-B2A9-200D69BB0E4C}" type="datetimeFigureOut">
              <a:rPr lang="ru-RU" smtClean="0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B59C3-86F1-482B-BBCE-9AF453F86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4AC84-29E0-46F9-94B1-FDE07CE7A7F8}" type="datetimeFigureOut">
              <a:rPr lang="ru-RU" smtClean="0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EA148-DE7B-4C1C-B810-C2CE06AC00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tx2">
                <a:alpha val="37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D87B08-11E6-4A63-9BDC-643AC99DA054}" type="datetimeFigureOut">
              <a:rPr lang="ru-RU" smtClean="0"/>
              <a:pPr>
                <a:defRPr/>
              </a:pPr>
              <a:t>09.09.2011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6B8389-62F1-4BFF-A68F-DAA1AE3DFA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62898" y="2348880"/>
            <a:ext cx="5939368" cy="853096"/>
          </a:xfrm>
          <a:gradFill>
            <a:gsLst>
              <a:gs pos="9000">
                <a:srgbClr val="FFC000">
                  <a:lumMod val="97000"/>
                  <a:alpha val="28000"/>
                </a:srgbClr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Цветы Хохломы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0269" y="987271"/>
            <a:ext cx="6238115" cy="114558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Занятие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по программе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«Основы компьютерного дизайна»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972043" y="4089958"/>
            <a:ext cx="5795819" cy="115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n w="50800"/>
                <a:solidFill>
                  <a:srgbClr val="C00000"/>
                </a:solidFill>
                <a:latin typeface="+mn-lt"/>
              </a:rPr>
              <a:t>Педагог дополнительного образования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n w="50800"/>
                <a:solidFill>
                  <a:srgbClr val="C00000"/>
                </a:solidFill>
                <a:latin typeface="+mn-lt"/>
              </a:rPr>
              <a:t>Прокопьева Татьяна Александровна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2843808" y="5696278"/>
            <a:ext cx="4248472" cy="83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463967" y="5660062"/>
            <a:ext cx="6400800" cy="75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Великий Новгород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2011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820773" y="332656"/>
            <a:ext cx="6400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МАОУ «Гимназия «</a:t>
            </a:r>
            <a:r>
              <a:rPr lang="ru-RU" sz="2400" b="1" dirty="0" err="1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Новоскул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42" y="476672"/>
            <a:ext cx="7846682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Тема занятия: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Изменение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цвета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редакторе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Paint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06537"/>
            <a:ext cx="2651522" cy="26449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39974" y="1484784"/>
            <a:ext cx="176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Цели занятия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95536" y="2060848"/>
            <a:ext cx="4786222" cy="1296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Ознакомить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с историей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возникновения и особенностями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хохломской росписи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примерах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иллюстраций, исследуя возможность 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передачи цвета в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изображения  фрагментов данной росписи средствами редактора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Paint</a:t>
            </a:r>
            <a:r>
              <a:rPr lang="en-US" sz="1600" dirty="0" smtClean="0"/>
              <a:t>.</a:t>
            </a:r>
            <a:r>
              <a:rPr lang="ru-RU" sz="1600" dirty="0" smtClean="0"/>
              <a:t> </a:t>
            </a:r>
            <a:endParaRPr lang="en-US" sz="1600" dirty="0"/>
          </a:p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4363" y="3376414"/>
            <a:ext cx="229629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Задачи занятия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3840" y="3933056"/>
            <a:ext cx="5153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365760" fontAlgn="auto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 typeface="Wingdings" pitchFamily="2" charset="2"/>
              <a:buChar char="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Обучающие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–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формировать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графическое умения в рисовании кистью декоративного мотива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9097" y="4640942"/>
            <a:ext cx="4896122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365760" fontAlgn="auto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 typeface="Wingdings" pitchFamily="2" charset="2"/>
              <a:buChar char="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Развивающие –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 расширить знания о народном декоративно-прикладном искусстве;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 </a:t>
            </a:r>
          </a:p>
          <a:p>
            <a:pPr marL="365760" lvl="0" indent="-365760" fontAlgn="auto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 typeface="Wingdings" pitchFamily="2" charset="2"/>
              <a:buChar char="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Воспитательные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–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формировать бережное отношение к культурному наследию нашей страны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4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06396"/>
            <a:ext cx="6897089" cy="558308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Давайте вспомним, что же мы умеем!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9572" y="1988840"/>
            <a:ext cx="3803904" cy="3877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Хохлома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Хохлома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ты моя золотая,</a:t>
            </a:r>
            <a:br>
              <a:rPr lang="ru-RU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Твой характер цветист без прикрас,</a:t>
            </a:r>
            <a:br>
              <a:rPr lang="ru-RU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Над Россией жар-птицей взлетая,</a:t>
            </a:r>
            <a:br>
              <a:rPr lang="ru-RU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Ты волнуешь придирчивый взгляд.</a:t>
            </a:r>
            <a:br>
              <a:rPr lang="ru-RU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Чтоб светлели суровые лица,</a:t>
            </a:r>
            <a:br>
              <a:rPr lang="ru-RU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Украшай вдохновенно дома,</a:t>
            </a:r>
            <a:br>
              <a:rPr lang="ru-RU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Чудодействуй в веках, мастерица,</a:t>
            </a:r>
            <a:br>
              <a:rPr lang="ru-RU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Золотая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моя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Хохлома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! </a:t>
            </a:r>
            <a:endParaRPr lang="ru-RU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Задание</a:t>
            </a:r>
            <a:r>
              <a:rPr lang="ru-RU" sz="1600" b="1" dirty="0">
                <a:solidFill>
                  <a:srgbClr val="C00000"/>
                </a:solidFill>
              </a:rPr>
              <a:t>: </a:t>
            </a:r>
            <a:r>
              <a:rPr lang="ru-RU" sz="1600" dirty="0">
                <a:solidFill>
                  <a:srgbClr val="C00000"/>
                </a:solidFill>
              </a:rPr>
              <a:t>Выбери из ряда предложенных </a:t>
            </a:r>
            <a:r>
              <a:rPr lang="ru-RU" sz="1600" dirty="0" smtClean="0">
                <a:solidFill>
                  <a:srgbClr val="C00000"/>
                </a:solidFill>
              </a:rPr>
              <a:t>фрагментов </a:t>
            </a:r>
            <a:r>
              <a:rPr lang="ru-RU" sz="1600" dirty="0">
                <a:solidFill>
                  <a:srgbClr val="C00000"/>
                </a:solidFill>
              </a:rPr>
              <a:t>хохломскую роспись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</a:p>
          <a:p>
            <a:pPr marL="0" indent="0" algn="ctr">
              <a:buNone/>
            </a:pPr>
            <a:endParaRPr lang="ru-RU" sz="1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58708" y="1988839"/>
            <a:ext cx="4205780" cy="4191167"/>
          </a:xfrm>
        </p:spPr>
        <p:txBody>
          <a:bodyPr/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Задание: </a:t>
            </a:r>
            <a:r>
              <a:rPr lang="ru-RU" sz="1600" dirty="0" smtClean="0">
                <a:solidFill>
                  <a:srgbClr val="C00000"/>
                </a:solidFill>
              </a:rPr>
              <a:t>Назови элементы росписи и их характерные особенности.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17087"/>
            <a:ext cx="8358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365760" fontAlgn="auto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 typeface="Wingdings" pitchFamily="2" charset="2"/>
              <a:buChar char="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Задание на интерактивной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доске:  Сделай две картинки  одинаковыми с помощью инструментов  «Заливка» и ... Какой ещё инструмент необходим для точного выбора необходимого цвета? </a:t>
            </a:r>
            <a:endParaRPr lang="ru-RU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46" y="4937147"/>
            <a:ext cx="774602" cy="11135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42" y="5455813"/>
            <a:ext cx="936104" cy="1113595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/>
          <a:stretch/>
        </p:blipFill>
        <p:spPr bwMode="auto">
          <a:xfrm>
            <a:off x="5004048" y="2780928"/>
            <a:ext cx="3749738" cy="2272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46129"/>
            <a:ext cx="834286" cy="1205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0296">
            <a:off x="877471" y="5722253"/>
            <a:ext cx="1163783" cy="91550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32312" y="4825552"/>
            <a:ext cx="1139774" cy="820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96" y="5946850"/>
            <a:ext cx="1008112" cy="824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40151" y="5282168"/>
            <a:ext cx="3024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365760" fontAlgn="auto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 typeface="Wingdings" pitchFamily="2" charset="2"/>
              <a:buChar char=""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Какие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инструменты графического редактора помогут выполнить эту роспись ?</a:t>
            </a:r>
          </a:p>
        </p:txBody>
      </p:sp>
    </p:spTree>
    <p:extLst>
      <p:ext uri="{BB962C8B-B14F-4D97-AF65-F5344CB8AC3E}">
        <p14:creationId xmlns:p14="http://schemas.microsoft.com/office/powerpoint/2010/main" val="203226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96223" cy="936104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Практическая часть. </a:t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Подарим </a:t>
            </a:r>
            <a:r>
              <a:rPr lang="ru-RU" sz="3200" dirty="0" smtClean="0">
                <a:solidFill>
                  <a:srgbClr val="C00000"/>
                </a:solidFill>
              </a:rPr>
              <a:t>друг другу радость!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490503"/>
            <a:ext cx="3526160" cy="255687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Откройте  редактор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Paint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Нарисуйте контуры волшебных цветов или воспользуйтесь готовыми шаблонами.</a:t>
            </a:r>
          </a:p>
          <a:p>
            <a:r>
              <a:rPr lang="ru-RU" sz="1600" dirty="0" smtClean="0"/>
              <a:t>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Выполните заливку, изменяя цвета палитры.</a:t>
            </a:r>
          </a:p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Добавьте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детали, закончите рисунок.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2479068"/>
            <a:ext cx="4392488" cy="2442889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Давайте полюбуемся нашими работами.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Как вы думаете, почему нам всем стало теплее и радостней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Как вы думаете, кому лучше удалось передать тепло хохломской росписи?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Какие приемы автор применил в своей работе?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Кто хочет в дальнейшем применить этот приём в своих работах?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1975012"/>
            <a:ext cx="39582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err="1" smtClean="0">
                <a:solidFill>
                  <a:srgbClr val="C00000"/>
                </a:solidFill>
              </a:rPr>
              <a:t>Инструкционно</a:t>
            </a:r>
            <a:r>
              <a:rPr lang="ru-RU" sz="1600" b="1" dirty="0" smtClean="0">
                <a:solidFill>
                  <a:srgbClr val="C00000"/>
                </a:solidFill>
              </a:rPr>
              <a:t>-технологическая карта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932040" y="2060848"/>
            <a:ext cx="39582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Диагностика результативности занятия.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012738"/>
            <a:ext cx="2751820" cy="148822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Овал 7"/>
          <p:cNvSpPr/>
          <p:nvPr/>
        </p:nvSpPr>
        <p:spPr>
          <a:xfrm>
            <a:off x="4460243" y="5012738"/>
            <a:ext cx="216024" cy="216024"/>
          </a:xfrm>
          <a:prstGeom prst="ellipse">
            <a:avLst/>
          </a:prstGeom>
          <a:gradFill flip="none" rotWithShape="1">
            <a:gsLst>
              <a:gs pos="87097">
                <a:srgbClr val="FFFF00"/>
              </a:gs>
              <a:gs pos="44000">
                <a:srgbClr val="FFC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60243" y="6072260"/>
            <a:ext cx="216024" cy="216024"/>
          </a:xfrm>
          <a:prstGeom prst="ellipse">
            <a:avLst/>
          </a:prstGeom>
          <a:gradFill flip="none" rotWithShape="1">
            <a:gsLst>
              <a:gs pos="87097">
                <a:srgbClr val="FFFF00"/>
              </a:gs>
              <a:gs pos="44000">
                <a:srgbClr val="FFC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25752" y="6271759"/>
            <a:ext cx="216024" cy="216024"/>
          </a:xfrm>
          <a:prstGeom prst="ellipse">
            <a:avLst/>
          </a:prstGeom>
          <a:gradFill flip="none" rotWithShape="1">
            <a:gsLst>
              <a:gs pos="87097">
                <a:srgbClr val="FFFF00"/>
              </a:gs>
              <a:gs pos="44000">
                <a:srgbClr val="FFC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98573" y="6117756"/>
            <a:ext cx="202330" cy="216024"/>
          </a:xfrm>
          <a:prstGeom prst="ellipse">
            <a:avLst/>
          </a:prstGeom>
          <a:gradFill flip="none" rotWithShape="1">
            <a:gsLst>
              <a:gs pos="87097">
                <a:srgbClr val="FFFF00"/>
              </a:gs>
              <a:gs pos="44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91726" y="5153655"/>
            <a:ext cx="216024" cy="216024"/>
          </a:xfrm>
          <a:prstGeom prst="ellipse">
            <a:avLst/>
          </a:prstGeom>
          <a:gradFill flip="none" rotWithShape="1">
            <a:gsLst>
              <a:gs pos="87097">
                <a:srgbClr val="FFFF00"/>
              </a:gs>
              <a:gs pos="44000">
                <a:srgbClr val="FFC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38936" y="5917661"/>
            <a:ext cx="216024" cy="216024"/>
          </a:xfrm>
          <a:prstGeom prst="ellipse">
            <a:avLst/>
          </a:prstGeom>
          <a:gradFill flip="none" rotWithShape="1">
            <a:gsLst>
              <a:gs pos="87097">
                <a:srgbClr val="FFFF00"/>
              </a:gs>
              <a:gs pos="44000">
                <a:srgbClr val="FFC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66789" y="6058826"/>
            <a:ext cx="216024" cy="216024"/>
          </a:xfrm>
          <a:prstGeom prst="ellipse">
            <a:avLst/>
          </a:prstGeom>
          <a:gradFill flip="none" rotWithShape="1">
            <a:gsLst>
              <a:gs pos="87097">
                <a:srgbClr val="FFFF00"/>
              </a:gs>
              <a:gs pos="44000">
                <a:srgbClr val="FFC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65869" y="6092364"/>
            <a:ext cx="216024" cy="195920"/>
          </a:xfrm>
          <a:prstGeom prst="ellipse">
            <a:avLst/>
          </a:prstGeom>
          <a:gradFill flip="none" rotWithShape="1">
            <a:gsLst>
              <a:gs pos="87097">
                <a:srgbClr val="FFFF00"/>
              </a:gs>
              <a:gs pos="44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77823" y="5183643"/>
            <a:ext cx="198444" cy="216024"/>
          </a:xfrm>
          <a:prstGeom prst="ellipse">
            <a:avLst/>
          </a:prstGeom>
          <a:gradFill flip="none" rotWithShape="1">
            <a:gsLst>
              <a:gs pos="87097">
                <a:srgbClr val="FFFF00"/>
              </a:gs>
              <a:gs pos="44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864919" y="5445223"/>
            <a:ext cx="134242" cy="140479"/>
          </a:xfrm>
          <a:prstGeom prst="ellipse">
            <a:avLst/>
          </a:prstGeom>
          <a:gradFill flip="none" rotWithShape="1">
            <a:gsLst>
              <a:gs pos="87097">
                <a:srgbClr val="FFFF00"/>
              </a:gs>
              <a:gs pos="44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999668" y="5445222"/>
            <a:ext cx="134242" cy="140479"/>
          </a:xfrm>
          <a:prstGeom prst="ellipse">
            <a:avLst/>
          </a:prstGeom>
          <a:gradFill flip="none" rotWithShape="1">
            <a:gsLst>
              <a:gs pos="87097">
                <a:srgbClr val="FFFF00"/>
              </a:gs>
              <a:gs pos="44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826332" y="5585702"/>
            <a:ext cx="128024" cy="131275"/>
          </a:xfrm>
          <a:prstGeom prst="ellipse">
            <a:avLst/>
          </a:prstGeom>
          <a:gradFill flip="none" rotWithShape="1">
            <a:gsLst>
              <a:gs pos="87097">
                <a:srgbClr val="FFFF00"/>
              </a:gs>
              <a:gs pos="44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050234" y="5587003"/>
            <a:ext cx="128024" cy="131275"/>
          </a:xfrm>
          <a:prstGeom prst="ellipse">
            <a:avLst/>
          </a:prstGeom>
          <a:gradFill flip="none" rotWithShape="1">
            <a:gsLst>
              <a:gs pos="87097">
                <a:srgbClr val="FFFF00"/>
              </a:gs>
              <a:gs pos="44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932040" y="5667667"/>
            <a:ext cx="128024" cy="131275"/>
          </a:xfrm>
          <a:prstGeom prst="ellipse">
            <a:avLst/>
          </a:prstGeom>
          <a:gradFill flip="none" rotWithShape="1">
            <a:gsLst>
              <a:gs pos="87097">
                <a:srgbClr val="FFFF00"/>
              </a:gs>
              <a:gs pos="44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 rot="19657247">
            <a:off x="4244966" y="6352163"/>
            <a:ext cx="212768" cy="101307"/>
          </a:xfrm>
          <a:prstGeom prst="cloud">
            <a:avLst/>
          </a:prstGeom>
          <a:gradFill>
            <a:gsLst>
              <a:gs pos="38000">
                <a:srgbClr val="00B050"/>
              </a:gs>
              <a:gs pos="85000">
                <a:srgbClr val="0CF40C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 rot="10800000">
            <a:off x="5122440" y="5036061"/>
            <a:ext cx="449017" cy="169377"/>
          </a:xfrm>
          <a:prstGeom prst="cloud">
            <a:avLst/>
          </a:prstGeom>
          <a:gradFill>
            <a:gsLst>
              <a:gs pos="38000">
                <a:srgbClr val="00B050"/>
              </a:gs>
              <a:gs pos="85000">
                <a:srgbClr val="0CF40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лако 25"/>
          <p:cNvSpPr/>
          <p:nvPr/>
        </p:nvSpPr>
        <p:spPr>
          <a:xfrm rot="17224950">
            <a:off x="5322508" y="5230331"/>
            <a:ext cx="420861" cy="181959"/>
          </a:xfrm>
          <a:prstGeom prst="cloud">
            <a:avLst/>
          </a:prstGeom>
          <a:gradFill>
            <a:gsLst>
              <a:gs pos="38000">
                <a:srgbClr val="00B050"/>
              </a:gs>
              <a:gs pos="85000">
                <a:srgbClr val="0CF40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 rot="13377262">
            <a:off x="4277211" y="5057713"/>
            <a:ext cx="212768" cy="101307"/>
          </a:xfrm>
          <a:prstGeom prst="cloud">
            <a:avLst/>
          </a:prstGeom>
          <a:gradFill>
            <a:gsLst>
              <a:gs pos="38000">
                <a:srgbClr val="00B050"/>
              </a:gs>
              <a:gs pos="85000">
                <a:srgbClr val="0CF40C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лако 27"/>
          <p:cNvSpPr/>
          <p:nvPr/>
        </p:nvSpPr>
        <p:spPr>
          <a:xfrm rot="8285311">
            <a:off x="5158564" y="5278912"/>
            <a:ext cx="348889" cy="57087"/>
          </a:xfrm>
          <a:prstGeom prst="cloud">
            <a:avLst/>
          </a:prstGeom>
          <a:gradFill>
            <a:gsLst>
              <a:gs pos="38000">
                <a:srgbClr val="00B050"/>
              </a:gs>
              <a:gs pos="85000">
                <a:srgbClr val="0CF40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 rot="13601321">
            <a:off x="5391980" y="6306782"/>
            <a:ext cx="225791" cy="88441"/>
          </a:xfrm>
          <a:prstGeom prst="cloud">
            <a:avLst/>
          </a:prstGeom>
          <a:gradFill>
            <a:gsLst>
              <a:gs pos="38000">
                <a:srgbClr val="00B050"/>
              </a:gs>
              <a:gs pos="85000">
                <a:srgbClr val="0CF40C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61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1298</TotalTime>
  <Words>231</Words>
  <Application>Microsoft Office PowerPoint</Application>
  <PresentationFormat>Экран (4:3)</PresentationFormat>
  <Paragraphs>36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Твердый переплет</vt:lpstr>
      <vt:lpstr>Цветы Хохломы</vt:lpstr>
      <vt:lpstr>Тема занятия:  Изменение  цвета в редакторе Paint </vt:lpstr>
      <vt:lpstr>Давайте вспомним, что же мы умеем!</vt:lpstr>
      <vt:lpstr>Практическая часть.  Подарим друг другу радость!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компьютерного дизайна</dc:title>
  <dc:creator>Admin</dc:creator>
  <cp:lastModifiedBy>Admin</cp:lastModifiedBy>
  <cp:revision>101</cp:revision>
  <dcterms:created xsi:type="dcterms:W3CDTF">2011-03-20T14:20:08Z</dcterms:created>
  <dcterms:modified xsi:type="dcterms:W3CDTF">2011-09-08T22:07:02Z</dcterms:modified>
</cp:coreProperties>
</file>