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8" r:id="rId3"/>
    <p:sldId id="273" r:id="rId4"/>
    <p:sldId id="274" r:id="rId5"/>
    <p:sldId id="276" r:id="rId6"/>
    <p:sldId id="277" r:id="rId7"/>
    <p:sldId id="279" r:id="rId8"/>
    <p:sldId id="280" r:id="rId9"/>
    <p:sldId id="281" r:id="rId10"/>
    <p:sldId id="275" r:id="rId11"/>
    <p:sldId id="285" r:id="rId12"/>
    <p:sldId id="278" r:id="rId13"/>
    <p:sldId id="267" r:id="rId14"/>
    <p:sldId id="282" r:id="rId15"/>
    <p:sldId id="283" r:id="rId16"/>
    <p:sldId id="284" r:id="rId17"/>
    <p:sldId id="287" r:id="rId18"/>
    <p:sldId id="286" r:id="rId19"/>
    <p:sldId id="268" r:id="rId20"/>
    <p:sldId id="288" r:id="rId21"/>
    <p:sldId id="289" r:id="rId22"/>
    <p:sldId id="290" r:id="rId23"/>
    <p:sldId id="291" r:id="rId24"/>
    <p:sldId id="269" r:id="rId25"/>
    <p:sldId id="293" r:id="rId26"/>
    <p:sldId id="270" r:id="rId27"/>
    <p:sldId id="294" r:id="rId28"/>
    <p:sldId id="292" r:id="rId29"/>
    <p:sldId id="272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66FFFF"/>
    <a:srgbClr val="EAEAEA"/>
    <a:srgbClr val="FFCCFF"/>
    <a:srgbClr val="0099CC"/>
    <a:srgbClr val="33CCCC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1200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DBA4FD7-4257-4A98-A36F-74C436062F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6876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FCB1CC-8053-41E1-A35D-77DD22B1EDA0}" type="slidenum">
              <a:rPr lang="ru-RU" smtClean="0"/>
              <a:pPr eaLnBrk="1" hangingPunct="1"/>
              <a:t>1</a:t>
            </a:fld>
            <a:endParaRPr lang="ru-RU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FDDEA-2000-4D62-A45D-2D3AA8951D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165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BEAD2-540A-4EBC-880D-DD3A2C5F35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052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2D049-F89C-406A-B608-F479ED77D0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87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EFA0A-CB75-4412-9653-28BD8C41CF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26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38F9E-C83D-4A14-B457-829B417EF1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630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94A67-420D-425E-9408-30703D5C08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789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4BA2E-9233-468F-8EFB-C4638CA2D3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5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249BE-6F98-48FB-A035-7E5993C20F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002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46EE8-30E8-4E9E-B91C-AC50F7494E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9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E20FC-78AC-43A2-87A0-5C7ECB6139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853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09036-B754-426F-8568-ADFB49E5C8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85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705B1CA-3AAD-43D0-A31B-4664091243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B79172-C8DE-4B5A-87A8-A9CB9FFBFA86}" type="datetime1">
              <a:rPr lang="ru-RU" smtClean="0"/>
              <a:pPr eaLnBrk="1" hangingPunct="1"/>
              <a:t>15.11.2012</a:t>
            </a:fld>
            <a:endParaRPr lang="ru-RU" smtClean="0"/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395288" y="620713"/>
            <a:ext cx="28876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 i="1" u="sng">
                <a:solidFill>
                  <a:srgbClr val="006600"/>
                </a:solidFill>
              </a:rPr>
              <a:t>Тема урока:</a:t>
            </a:r>
          </a:p>
        </p:txBody>
      </p:sp>
      <p:sp>
        <p:nvSpPr>
          <p:cNvPr id="2052" name="WordArt 6"/>
          <p:cNvSpPr>
            <a:spLocks noChangeArrowheads="1" noChangeShapeType="1" noTextEdit="1"/>
          </p:cNvSpPr>
          <p:nvPr/>
        </p:nvSpPr>
        <p:spPr bwMode="auto">
          <a:xfrm>
            <a:off x="39688" y="1773238"/>
            <a:ext cx="9285287" cy="2592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99FF">
                        <a:alpha val="50000"/>
                      </a:srgbClr>
                    </a:gs>
                    <a:gs pos="100000">
                      <a:schemeClr val="accent2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ОСНОВНЫЕ ТИПЫ </a:t>
            </a:r>
          </a:p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99FF">
                        <a:alpha val="50000"/>
                      </a:srgbClr>
                    </a:gs>
                    <a:gs pos="100000">
                      <a:schemeClr val="accent2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АЛГОРИТМИЧЕСКИХ </a:t>
            </a:r>
          </a:p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99FF">
                        <a:alpha val="50000"/>
                      </a:srgbClr>
                    </a:gs>
                    <a:gs pos="100000">
                      <a:schemeClr val="accent2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СТРУКТУР</a:t>
            </a:r>
          </a:p>
        </p:txBody>
      </p:sp>
      <p:pic>
        <p:nvPicPr>
          <p:cNvPr id="2053" name="Picture 8" descr="BD10307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150938"/>
            <a:ext cx="4175125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9" descr="BD21315_"/>
          <p:cNvPicPr>
            <a:picLocks noChangeAspect="1" noChangeArrowheads="1"/>
          </p:cNvPicPr>
          <p:nvPr/>
        </p:nvPicPr>
        <p:blipFill>
          <a:blip r:embed="rId4">
            <a:lum bright="100000"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724400"/>
            <a:ext cx="7416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0"/>
            <a:ext cx="439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dobe Caslon Pro" pitchFamily="18" charset="0"/>
              </a:rPr>
              <a:t>Московское суворовское военное училище</a:t>
            </a:r>
          </a:p>
        </p:txBody>
      </p:sp>
      <p:sp>
        <p:nvSpPr>
          <p:cNvPr id="2056" name="Text Box 11"/>
          <p:cNvSpPr txBox="1">
            <a:spLocks noChangeArrowheads="1"/>
          </p:cNvSpPr>
          <p:nvPr/>
        </p:nvSpPr>
        <p:spPr bwMode="auto">
          <a:xfrm>
            <a:off x="4886325" y="6305550"/>
            <a:ext cx="3973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i="1">
                <a:solidFill>
                  <a:schemeClr val="bg1"/>
                </a:solidFill>
              </a:rPr>
              <a:t>Преподаватель Салимуллина Л.Н.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0601" y="1207052"/>
            <a:ext cx="8903399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200000"/>
              </a:lnSpc>
            </a:pP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 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Private Sub Command1_Click()</a:t>
            </a:r>
          </a:p>
          <a:p>
            <a:pPr>
              <a:lnSpc>
                <a:spcPct val="200000"/>
              </a:lnSpc>
            </a:pPr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 Print </a:t>
            </a:r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«Привет!»</a:t>
            </a:r>
          </a:p>
          <a:p>
            <a:pPr>
              <a:lnSpc>
                <a:spcPct val="200000"/>
              </a:lnSpc>
            </a:pP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 End Sub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2673" y="359895"/>
            <a:ext cx="4109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latin typeface="Georgia" pitchFamily="18" charset="0"/>
              </a:rPr>
              <a:t>Код программы:</a:t>
            </a:r>
            <a:endParaRPr lang="ru-RU" sz="3600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10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19883" y="1299315"/>
            <a:ext cx="1019831" cy="12364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200000"/>
              </a:lnSpc>
            </a:pP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 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F5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2673" y="359895"/>
            <a:ext cx="6724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u="sng" dirty="0" smtClean="0">
                <a:latin typeface="Georgia" pitchFamily="18" charset="0"/>
              </a:rPr>
              <a:t>Запустить программу:</a:t>
            </a:r>
            <a:endParaRPr lang="ru-RU" sz="3600" b="1" i="1" u="sng" dirty="0">
              <a:latin typeface="Georg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905" y="5112884"/>
            <a:ext cx="6801869" cy="1745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40228" y="1403720"/>
            <a:ext cx="45796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latin typeface="Georgia" pitchFamily="18" charset="0"/>
              </a:rPr>
              <a:t>Нажать на кнопку ( на клавиатуре) :</a:t>
            </a:r>
            <a:endParaRPr lang="ru-RU" sz="3600" i="1" dirty="0"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7371" y="3675525"/>
            <a:ext cx="82731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latin typeface="Georgia" pitchFamily="18" charset="0"/>
              </a:rPr>
              <a:t>ИЛИ выбрать кнопку на панели инструментов </a:t>
            </a:r>
            <a:r>
              <a:rPr lang="ru-RU" sz="3600" b="1" i="1" dirty="0" smtClean="0">
                <a:latin typeface="Georgia" pitchFamily="18" charset="0"/>
              </a:rPr>
              <a:t>ЗАПУСК</a:t>
            </a:r>
            <a:r>
              <a:rPr lang="ru-RU" sz="3600" i="1" dirty="0" smtClean="0">
                <a:latin typeface="Georgia" pitchFamily="18" charset="0"/>
              </a:rPr>
              <a:t>:</a:t>
            </a:r>
            <a:endParaRPr lang="ru-RU" sz="3600" i="1" dirty="0">
              <a:latin typeface="Georgia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5064924" y="4875854"/>
            <a:ext cx="509915" cy="1263689"/>
          </a:xfrm>
          <a:prstGeom prst="downArrow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949767" y="6139543"/>
            <a:ext cx="740228" cy="47897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39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6526" y="217714"/>
            <a:ext cx="9103774" cy="646331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Результат выполнения программы:</a:t>
            </a:r>
            <a:endParaRPr lang="ru-RU" sz="3600" b="1" dirty="0">
              <a:latin typeface="Georgia" pitchFamily="18" charset="0"/>
            </a:endParaRP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247" y="3061377"/>
            <a:ext cx="4830046" cy="3640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4019" y="1025481"/>
            <a:ext cx="88887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Georgia" pitchFamily="18" charset="0"/>
              </a:rPr>
              <a:t>После нажатия на кнопку </a:t>
            </a:r>
            <a:r>
              <a:rPr lang="en-US" sz="3600" b="1" dirty="0" smtClean="0">
                <a:latin typeface="Georgia" pitchFamily="18" charset="0"/>
              </a:rPr>
              <a:t>Command</a:t>
            </a:r>
            <a:r>
              <a:rPr lang="en-US" sz="4800" b="1" dirty="0" smtClean="0">
                <a:latin typeface="Georgia" pitchFamily="18" charset="0"/>
              </a:rPr>
              <a:t>1</a:t>
            </a:r>
            <a:r>
              <a:rPr lang="en-US" sz="3600" dirty="0" smtClean="0">
                <a:latin typeface="Georgia" pitchFamily="18" charset="0"/>
              </a:rPr>
              <a:t> </a:t>
            </a:r>
            <a:r>
              <a:rPr lang="ru-RU" sz="3600" dirty="0" smtClean="0">
                <a:latin typeface="Georgia" pitchFamily="18" charset="0"/>
              </a:rPr>
              <a:t>появляется надпись: «Привет!»</a:t>
            </a:r>
            <a:endParaRPr lang="ru-RU" sz="3600" dirty="0">
              <a:latin typeface="Georgia" pitchFamily="18" charset="0"/>
            </a:endParaRPr>
          </a:p>
        </p:txBody>
      </p:sp>
      <p:sp>
        <p:nvSpPr>
          <p:cNvPr id="7" name="Стрелка вверх 6"/>
          <p:cNvSpPr/>
          <p:nvPr/>
        </p:nvSpPr>
        <p:spPr>
          <a:xfrm rot="20549086">
            <a:off x="6421734" y="5556648"/>
            <a:ext cx="501063" cy="711200"/>
          </a:xfrm>
          <a:prstGeom prst="upArrow">
            <a:avLst>
              <a:gd name="adj1" fmla="val 15239"/>
              <a:gd name="adj2" fmla="val 8838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015977" y="3781363"/>
            <a:ext cx="2209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Привет!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50400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663575" y="352425"/>
            <a:ext cx="7364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-85725" y="0"/>
            <a:ext cx="9229725" cy="215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ru-RU" sz="3400" b="1">
                <a:solidFill>
                  <a:srgbClr val="006600"/>
                </a:solidFill>
                <a:latin typeface="Times New Roman" charset="0"/>
              </a:rPr>
              <a:t> 2. Алгоритмическая структура «Ветвление».</a:t>
            </a:r>
          </a:p>
          <a:p>
            <a:pPr algn="just" eaLnBrk="1" hangingPunct="1">
              <a:lnSpc>
                <a:spcPct val="150000"/>
              </a:lnSpc>
            </a:pPr>
            <a:r>
              <a:rPr lang="ru-RU" sz="2400">
                <a:solidFill>
                  <a:srgbClr val="FF0000"/>
                </a:solidFill>
              </a:rPr>
              <a:t>-определение –</a:t>
            </a:r>
            <a:r>
              <a:rPr lang="ru-RU">
                <a:solidFill>
                  <a:schemeClr val="hlink"/>
                </a:solidFill>
              </a:rPr>
              <a:t> </a:t>
            </a:r>
            <a:r>
              <a:rPr lang="ru-RU" sz="2800" b="1">
                <a:latin typeface="Times New Roman" charset="0"/>
              </a:rPr>
              <a:t>Та или иная серия команд выполняется в зависимости от истинности условия.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14325" y="2214563"/>
            <a:ext cx="360997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ru-RU" sz="3200" b="1">
                <a:solidFill>
                  <a:srgbClr val="FF0000"/>
                </a:solidFill>
              </a:rPr>
              <a:t>– Блок - схема –</a:t>
            </a:r>
            <a:r>
              <a:rPr lang="ru-RU" sz="3200" b="1">
                <a:solidFill>
                  <a:srgbClr val="0099FF"/>
                </a:solidFill>
              </a:rPr>
              <a:t> </a:t>
            </a:r>
            <a:endParaRPr lang="ru-RU" sz="3200" b="1">
              <a:solidFill>
                <a:srgbClr val="0099FF"/>
              </a:solidFill>
              <a:latin typeface="Times New Roman" charset="0"/>
            </a:endParaRP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4986338" y="2214563"/>
            <a:ext cx="36385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ru-RU" sz="3200" b="1">
                <a:solidFill>
                  <a:srgbClr val="FF0000"/>
                </a:solidFill>
              </a:rPr>
              <a:t>– Запись на </a:t>
            </a:r>
            <a:r>
              <a:rPr lang="en-US" sz="3200" b="1">
                <a:solidFill>
                  <a:srgbClr val="FF0000"/>
                </a:solidFill>
              </a:rPr>
              <a:t>VB – </a:t>
            </a:r>
            <a:endParaRPr lang="ru-RU" sz="3200" b="1">
              <a:solidFill>
                <a:srgbClr val="0099FF"/>
              </a:solidFill>
              <a:latin typeface="Times New Roman" charset="0"/>
            </a:endParaRPr>
          </a:p>
        </p:txBody>
      </p:sp>
      <p:sp>
        <p:nvSpPr>
          <p:cNvPr id="4102" name="Text Box 14"/>
          <p:cNvSpPr txBox="1">
            <a:spLocks noChangeArrowheads="1"/>
          </p:cNvSpPr>
          <p:nvPr/>
        </p:nvSpPr>
        <p:spPr bwMode="auto">
          <a:xfrm>
            <a:off x="5062538" y="2795588"/>
            <a:ext cx="3781425" cy="366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4800" b="1">
                <a:solidFill>
                  <a:srgbClr val="0000FF"/>
                </a:solidFill>
                <a:latin typeface="Times New Roman" charset="0"/>
              </a:rPr>
              <a:t>If </a:t>
            </a:r>
            <a:r>
              <a:rPr lang="ru-RU" sz="3600" b="1">
                <a:solidFill>
                  <a:schemeClr val="bg1"/>
                </a:solidFill>
                <a:latin typeface="Times New Roman" charset="0"/>
              </a:rPr>
              <a:t>Условие</a:t>
            </a:r>
            <a:r>
              <a:rPr lang="ru-RU" sz="3600" b="1">
                <a:solidFill>
                  <a:schemeClr val="bg2"/>
                </a:solidFill>
                <a:latin typeface="Times New Roman" charset="0"/>
              </a:rPr>
              <a:t> </a:t>
            </a:r>
            <a:r>
              <a:rPr lang="en-US" sz="3600" b="1">
                <a:solidFill>
                  <a:srgbClr val="0000FF"/>
                </a:solidFill>
                <a:latin typeface="Times New Roman" charset="0"/>
              </a:rPr>
              <a:t>Then</a:t>
            </a:r>
            <a:r>
              <a:rPr lang="ru-RU" sz="3600" b="1">
                <a:solidFill>
                  <a:schemeClr val="bg1"/>
                </a:solidFill>
                <a:latin typeface="Times New Roman" charset="0"/>
              </a:rPr>
              <a:t> </a:t>
            </a:r>
            <a:endParaRPr lang="en-US" sz="3600" b="1">
              <a:solidFill>
                <a:schemeClr val="bg1"/>
              </a:solidFill>
              <a:latin typeface="Times New Roman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ru-RU" sz="3600" b="1">
                <a:solidFill>
                  <a:schemeClr val="bg1"/>
                </a:solidFill>
                <a:latin typeface="Times New Roman" charset="0"/>
              </a:rPr>
              <a:t>Серия 1</a:t>
            </a:r>
          </a:p>
          <a:p>
            <a:pPr eaLnBrk="1" hangingPunct="1">
              <a:lnSpc>
                <a:spcPct val="150000"/>
              </a:lnSpc>
            </a:pPr>
            <a:r>
              <a:rPr lang="en-US" sz="3600" b="1">
                <a:solidFill>
                  <a:schemeClr val="bg1"/>
                </a:solidFill>
                <a:latin typeface="Times New Roman" charset="0"/>
              </a:rPr>
              <a:t>[</a:t>
            </a:r>
            <a:r>
              <a:rPr lang="en-US" sz="3600" b="1">
                <a:solidFill>
                  <a:srgbClr val="0000FF"/>
                </a:solidFill>
                <a:latin typeface="Times New Roman" charset="0"/>
              </a:rPr>
              <a:t>Else</a:t>
            </a:r>
            <a:r>
              <a:rPr lang="ru-RU" sz="3600" b="1">
                <a:solidFill>
                  <a:schemeClr val="bg1"/>
                </a:solidFill>
                <a:latin typeface="Times New Roman" charset="0"/>
              </a:rPr>
              <a:t> Серия 2</a:t>
            </a:r>
            <a:r>
              <a:rPr lang="en-US" sz="3600" b="1">
                <a:solidFill>
                  <a:schemeClr val="bg1"/>
                </a:solidFill>
                <a:latin typeface="Times New Roman" charset="0"/>
              </a:rPr>
              <a:t>]</a:t>
            </a:r>
            <a:endParaRPr lang="ru-RU" sz="3600" b="1">
              <a:solidFill>
                <a:schemeClr val="bg1"/>
              </a:solidFill>
              <a:latin typeface="Times New Roman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3600" b="1">
                <a:solidFill>
                  <a:srgbClr val="0000FF"/>
                </a:solidFill>
                <a:latin typeface="Times New Roman" charset="0"/>
              </a:rPr>
              <a:t>End If</a:t>
            </a:r>
            <a:endParaRPr lang="ru-RU" sz="3600" b="1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2071688" y="3529013"/>
            <a:ext cx="0" cy="2571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4" name="Line 11"/>
          <p:cNvSpPr>
            <a:spLocks noChangeShapeType="1"/>
          </p:cNvSpPr>
          <p:nvPr/>
        </p:nvSpPr>
        <p:spPr bwMode="auto">
          <a:xfrm>
            <a:off x="804863" y="4162425"/>
            <a:ext cx="0" cy="7715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5" name="AutoShape 15"/>
          <p:cNvSpPr>
            <a:spLocks noChangeArrowheads="1"/>
          </p:cNvSpPr>
          <p:nvPr/>
        </p:nvSpPr>
        <p:spPr bwMode="auto">
          <a:xfrm>
            <a:off x="1085850" y="3800475"/>
            <a:ext cx="1957388" cy="742950"/>
          </a:xfrm>
          <a:prstGeom prst="flowChartDecision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ru-RU">
                <a:solidFill>
                  <a:srgbClr val="0000FF"/>
                </a:solidFill>
              </a:rPr>
              <a:t>Условие</a:t>
            </a:r>
          </a:p>
        </p:txBody>
      </p:sp>
      <p:sp>
        <p:nvSpPr>
          <p:cNvPr id="4106" name="Line 16"/>
          <p:cNvSpPr>
            <a:spLocks noChangeShapeType="1"/>
          </p:cNvSpPr>
          <p:nvPr/>
        </p:nvSpPr>
        <p:spPr bwMode="auto">
          <a:xfrm flipV="1">
            <a:off x="785813" y="4171950"/>
            <a:ext cx="27146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7" name="Line 17"/>
          <p:cNvSpPr>
            <a:spLocks noChangeShapeType="1"/>
          </p:cNvSpPr>
          <p:nvPr/>
        </p:nvSpPr>
        <p:spPr bwMode="auto">
          <a:xfrm flipV="1">
            <a:off x="3090863" y="4171950"/>
            <a:ext cx="35718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8" name="Line 18"/>
          <p:cNvSpPr>
            <a:spLocks noChangeShapeType="1"/>
          </p:cNvSpPr>
          <p:nvPr/>
        </p:nvSpPr>
        <p:spPr bwMode="auto">
          <a:xfrm>
            <a:off x="3433763" y="4162425"/>
            <a:ext cx="0" cy="7715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9" name="AutoShape 19"/>
          <p:cNvSpPr>
            <a:spLocks noChangeArrowheads="1"/>
          </p:cNvSpPr>
          <p:nvPr/>
        </p:nvSpPr>
        <p:spPr bwMode="auto">
          <a:xfrm>
            <a:off x="257175" y="4937125"/>
            <a:ext cx="1098550" cy="461963"/>
          </a:xfrm>
          <a:prstGeom prst="flowChartProcess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ru-RU"/>
              <a:t>Серия 1</a:t>
            </a:r>
          </a:p>
        </p:txBody>
      </p:sp>
      <p:sp>
        <p:nvSpPr>
          <p:cNvPr id="4110" name="Line 21"/>
          <p:cNvSpPr>
            <a:spLocks noChangeShapeType="1"/>
          </p:cNvSpPr>
          <p:nvPr/>
        </p:nvSpPr>
        <p:spPr bwMode="auto">
          <a:xfrm>
            <a:off x="814388" y="5424488"/>
            <a:ext cx="0" cy="2571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1" name="Line 24"/>
          <p:cNvSpPr>
            <a:spLocks noChangeShapeType="1"/>
          </p:cNvSpPr>
          <p:nvPr/>
        </p:nvSpPr>
        <p:spPr bwMode="auto">
          <a:xfrm>
            <a:off x="3443288" y="5434013"/>
            <a:ext cx="0" cy="2571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2" name="Line 25"/>
          <p:cNvSpPr>
            <a:spLocks noChangeShapeType="1"/>
          </p:cNvSpPr>
          <p:nvPr/>
        </p:nvSpPr>
        <p:spPr bwMode="auto">
          <a:xfrm>
            <a:off x="804863" y="5686425"/>
            <a:ext cx="2652712" cy="95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3" name="Line 26"/>
          <p:cNvSpPr>
            <a:spLocks noChangeShapeType="1"/>
          </p:cNvSpPr>
          <p:nvPr/>
        </p:nvSpPr>
        <p:spPr bwMode="auto">
          <a:xfrm>
            <a:off x="2128838" y="5691188"/>
            <a:ext cx="0" cy="3714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4" name="AutoShape 28"/>
          <p:cNvSpPr>
            <a:spLocks noChangeArrowheads="1"/>
          </p:cNvSpPr>
          <p:nvPr/>
        </p:nvSpPr>
        <p:spPr bwMode="auto">
          <a:xfrm>
            <a:off x="1185863" y="3016250"/>
            <a:ext cx="1820862" cy="506413"/>
          </a:xfrm>
          <a:prstGeom prst="flowChartTerminator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ru-RU"/>
              <a:t>Начало</a:t>
            </a:r>
          </a:p>
        </p:txBody>
      </p:sp>
      <p:sp>
        <p:nvSpPr>
          <p:cNvPr id="4115" name="AutoShape 29"/>
          <p:cNvSpPr>
            <a:spLocks noChangeArrowheads="1"/>
          </p:cNvSpPr>
          <p:nvPr/>
        </p:nvSpPr>
        <p:spPr bwMode="auto">
          <a:xfrm>
            <a:off x="1200150" y="6059488"/>
            <a:ext cx="1820863" cy="506412"/>
          </a:xfrm>
          <a:prstGeom prst="flowChartTerminator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ru-RU"/>
              <a:t>Конец</a:t>
            </a:r>
          </a:p>
        </p:txBody>
      </p:sp>
      <p:sp>
        <p:nvSpPr>
          <p:cNvPr id="4116" name="AutoShape 30"/>
          <p:cNvSpPr>
            <a:spLocks noChangeArrowheads="1"/>
          </p:cNvSpPr>
          <p:nvPr/>
        </p:nvSpPr>
        <p:spPr bwMode="auto">
          <a:xfrm>
            <a:off x="2838450" y="4922838"/>
            <a:ext cx="1141413" cy="461962"/>
          </a:xfrm>
          <a:prstGeom prst="flowChartProcess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ru-RU"/>
              <a:t>Серия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51201" y="700535"/>
            <a:ext cx="2661306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Задание 2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600" y="1802438"/>
            <a:ext cx="9256006" cy="3407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800" b="1" dirty="0" smtClean="0">
                <a:latin typeface="Georgia" pitchFamily="18" charset="0"/>
              </a:rPr>
              <a:t> Разместить на форме 2 текстовых поля и 1 кнопку. Написать программу : после ввода в 1 текстовое поле слова «Дождь», во 2 текстовом поле должна появиться надпись «Беру зонт»</a:t>
            </a:r>
            <a:endParaRPr lang="ru-RU" sz="28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2672" y="217714"/>
            <a:ext cx="8212505" cy="646331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Алгоритм выполнения задания:</a:t>
            </a:r>
            <a:endParaRPr lang="ru-RU" sz="3600" b="1" dirty="0">
              <a:latin typeface="Georgia" pitchFamily="18" charset="0"/>
            </a:endParaRP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229" y="2164217"/>
            <a:ext cx="6110514" cy="430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4019" y="1025481"/>
            <a:ext cx="88887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Georgia" pitchFamily="18" charset="0"/>
              </a:rPr>
              <a:t>1. Добавим 2 текстовых поля и 1 кнопку:</a:t>
            </a:r>
            <a:endParaRPr lang="ru-RU" sz="3600" dirty="0">
              <a:latin typeface="Georgia" pitchFamily="18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1553029" y="3077030"/>
            <a:ext cx="1683657" cy="6966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698172" y="3077030"/>
            <a:ext cx="1683657" cy="6966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229" y="2033588"/>
            <a:ext cx="6110514" cy="430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Прямая со стрелкой 13"/>
          <p:cNvCxnSpPr/>
          <p:nvPr/>
        </p:nvCxnSpPr>
        <p:spPr>
          <a:xfrm>
            <a:off x="1698172" y="2946401"/>
            <a:ext cx="2031999" cy="3483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228" y="1990046"/>
            <a:ext cx="6110514" cy="430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Прямая со стрелкой 16"/>
          <p:cNvCxnSpPr/>
          <p:nvPr/>
        </p:nvCxnSpPr>
        <p:spPr>
          <a:xfrm>
            <a:off x="1698171" y="2902859"/>
            <a:ext cx="3541486" cy="522513"/>
          </a:xfrm>
          <a:prstGeom prst="straightConnector1">
            <a:avLst/>
          </a:prstGeom>
          <a:ln w="762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698169" y="2946402"/>
            <a:ext cx="1770745" cy="624112"/>
          </a:xfrm>
          <a:prstGeom prst="straightConnector1">
            <a:avLst/>
          </a:prstGeom>
          <a:ln w="762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6618514" y="1671812"/>
            <a:ext cx="1306286" cy="3204988"/>
          </a:xfrm>
          <a:prstGeom prst="straightConnector1">
            <a:avLst/>
          </a:prstGeom>
          <a:ln w="762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604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456" y="1886026"/>
            <a:ext cx="7024915" cy="4813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4019" y="198167"/>
            <a:ext cx="8888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Georgia" pitchFamily="18" charset="0"/>
              </a:rPr>
              <a:t>3. В окне свойств для текстовых полей очистим свойство </a:t>
            </a:r>
            <a:r>
              <a:rPr lang="en-US" sz="3600" dirty="0" smtClean="0">
                <a:latin typeface="Georgia" pitchFamily="18" charset="0"/>
              </a:rPr>
              <a:t>Text</a:t>
            </a:r>
            <a:r>
              <a:rPr lang="ru-RU" sz="3600" dirty="0" smtClean="0">
                <a:latin typeface="Georgia" pitchFamily="18" charset="0"/>
              </a:rPr>
              <a:t>:</a:t>
            </a:r>
            <a:endParaRPr lang="ru-RU" sz="3600" dirty="0">
              <a:latin typeface="Georgi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646057" y="1862251"/>
            <a:ext cx="1393371" cy="54512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762172" y="5982555"/>
            <a:ext cx="1959428" cy="54512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1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207052"/>
            <a:ext cx="8903399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200000"/>
              </a:lnSpc>
            </a:pP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 </a:t>
            </a:r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Private Sub Command1_Click()</a:t>
            </a:r>
          </a:p>
          <a:p>
            <a:pPr>
              <a:lnSpc>
                <a:spcPct val="200000"/>
              </a:lnSpc>
            </a:pPr>
            <a:r>
              <a:rPr lang="en-US" sz="3200" b="1" spc="-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If </a:t>
            </a:r>
            <a:r>
              <a:rPr lang="ru-RU" sz="3200" b="1" spc="-3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 </a:t>
            </a:r>
            <a:r>
              <a:rPr lang="en-US" sz="3200" b="1" spc="-3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Text1.Text </a:t>
            </a:r>
            <a:r>
              <a:rPr lang="en-US" sz="3200" b="1" spc="-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= "</a:t>
            </a:r>
            <a:r>
              <a:rPr lang="en-US" sz="3200" b="1" spc="-3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Дождь</a:t>
            </a:r>
            <a:r>
              <a:rPr lang="en-US" sz="3200" b="1" spc="-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" </a:t>
            </a:r>
            <a:r>
              <a:rPr lang="ru-RU" sz="3200" b="1" spc="-3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 </a:t>
            </a:r>
            <a:r>
              <a:rPr lang="en-US" sz="3200" b="1" spc="-3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Then </a:t>
            </a:r>
            <a:r>
              <a:rPr lang="ru-RU" sz="3200" b="1" spc="-3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 </a:t>
            </a:r>
            <a:r>
              <a:rPr lang="en-US" sz="3200" b="1" spc="-3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Text2.Text </a:t>
            </a:r>
            <a:r>
              <a:rPr lang="en-US" sz="3200" b="1" spc="-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= "</a:t>
            </a:r>
            <a:r>
              <a:rPr lang="en-US" sz="3200" b="1" spc="-3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Беру</a:t>
            </a:r>
            <a:r>
              <a:rPr lang="en-US" sz="3200" b="1" spc="-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 </a:t>
            </a:r>
            <a:r>
              <a:rPr lang="en-US" sz="3200" b="1" spc="-3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зонт</a:t>
            </a:r>
            <a:r>
              <a:rPr lang="en-US" sz="3200" b="1" spc="-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"</a:t>
            </a:r>
          </a:p>
          <a:p>
            <a:pPr>
              <a:lnSpc>
                <a:spcPct val="200000"/>
              </a:lnSpc>
            </a:pPr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End Sub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2673" y="359895"/>
            <a:ext cx="7595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Georgia" pitchFamily="18" charset="0"/>
              </a:rPr>
              <a:t>Запишем код программы:</a:t>
            </a:r>
            <a:endParaRPr lang="ru-RU" sz="3600" b="1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69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456" y="1886026"/>
            <a:ext cx="7024915" cy="4813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4019" y="198167"/>
            <a:ext cx="8888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latin typeface="Georgia" pitchFamily="18" charset="0"/>
              </a:rPr>
              <a:t>2</a:t>
            </a:r>
            <a:r>
              <a:rPr lang="ru-RU" sz="3600" dirty="0" smtClean="0">
                <a:latin typeface="Georgia" pitchFamily="18" charset="0"/>
              </a:rPr>
              <a:t>. В окне свойств для текстовых полей очистим свойство </a:t>
            </a:r>
            <a:r>
              <a:rPr lang="en-US" sz="3600" dirty="0" smtClean="0">
                <a:latin typeface="Georgia" pitchFamily="18" charset="0"/>
              </a:rPr>
              <a:t>Text</a:t>
            </a:r>
            <a:r>
              <a:rPr lang="ru-RU" sz="3600" dirty="0" smtClean="0">
                <a:latin typeface="Georgia" pitchFamily="18" charset="0"/>
              </a:rPr>
              <a:t>:</a:t>
            </a:r>
            <a:endParaRPr lang="ru-RU" sz="3600" dirty="0">
              <a:latin typeface="Georgi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646057" y="1862251"/>
            <a:ext cx="1393371" cy="54512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762172" y="5982555"/>
            <a:ext cx="1959428" cy="54512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31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63575" y="352425"/>
            <a:ext cx="7364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74625" y="-157163"/>
            <a:ext cx="8969375" cy="2654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ru-RU" sz="3400" b="1">
                <a:solidFill>
                  <a:srgbClr val="006600"/>
                </a:solidFill>
                <a:latin typeface="Times New Roman" charset="0"/>
              </a:rPr>
              <a:t> 3. Алгоритмическая структура «Выбор».</a:t>
            </a:r>
          </a:p>
          <a:p>
            <a:pPr algn="just" eaLnBrk="1" hangingPunct="1">
              <a:lnSpc>
                <a:spcPct val="150000"/>
              </a:lnSpc>
            </a:pPr>
            <a:r>
              <a:rPr lang="ru-RU" sz="2400">
                <a:solidFill>
                  <a:srgbClr val="FF0000"/>
                </a:solidFill>
              </a:rPr>
              <a:t>-определение – </a:t>
            </a:r>
            <a:r>
              <a:rPr lang="ru-RU" sz="2600" b="1">
                <a:latin typeface="Times New Roman" charset="0"/>
              </a:rPr>
              <a:t>Выполняется одна из нескольких последовательностей команд, при истинности соответствующего условия.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14325" y="2214563"/>
            <a:ext cx="360997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ru-RU" sz="3200" b="1">
                <a:solidFill>
                  <a:srgbClr val="FF0000"/>
                </a:solidFill>
              </a:rPr>
              <a:t>– Блок - схема –</a:t>
            </a:r>
            <a:r>
              <a:rPr lang="ru-RU" sz="3200" b="1">
                <a:solidFill>
                  <a:srgbClr val="0099FF"/>
                </a:solidFill>
              </a:rPr>
              <a:t> </a:t>
            </a:r>
            <a:endParaRPr lang="ru-RU" sz="3200" b="1">
              <a:solidFill>
                <a:srgbClr val="0099FF"/>
              </a:solidFill>
              <a:latin typeface="Times New Roman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986338" y="2214563"/>
            <a:ext cx="36385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ru-RU" sz="3200" b="1">
                <a:solidFill>
                  <a:srgbClr val="FF0000"/>
                </a:solidFill>
              </a:rPr>
              <a:t>– Запись на </a:t>
            </a:r>
            <a:r>
              <a:rPr lang="en-US" sz="3200" b="1">
                <a:solidFill>
                  <a:srgbClr val="FF0000"/>
                </a:solidFill>
              </a:rPr>
              <a:t>VB – </a:t>
            </a:r>
            <a:endParaRPr lang="ru-RU" sz="3200" b="1">
              <a:solidFill>
                <a:srgbClr val="0099FF"/>
              </a:solidFill>
              <a:latin typeface="Times New Roman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226050" y="3173413"/>
            <a:ext cx="4267200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00FF"/>
                </a:solidFill>
                <a:latin typeface="Times New Roman" charset="0"/>
              </a:rPr>
              <a:t>Select Case </a:t>
            </a:r>
            <a:r>
              <a:rPr lang="ru-RU" sz="2800" b="1">
                <a:solidFill>
                  <a:schemeClr val="bg1"/>
                </a:solidFill>
                <a:latin typeface="Times New Roman" charset="0"/>
              </a:rPr>
              <a:t>Выражение</a:t>
            </a:r>
            <a:r>
              <a:rPr lang="ru-RU" sz="2800" b="1">
                <a:solidFill>
                  <a:schemeClr val="bg2"/>
                </a:solidFill>
                <a:latin typeface="Times New Roman" charset="0"/>
              </a:rPr>
              <a:t> </a:t>
            </a:r>
            <a:endParaRPr lang="en-US" sz="2800" b="1">
              <a:solidFill>
                <a:schemeClr val="bg2"/>
              </a:solidFill>
              <a:latin typeface="Times New Roman" charset="0"/>
            </a:endParaRPr>
          </a:p>
          <a:p>
            <a:pPr eaLnBrk="1" hangingPunct="1"/>
            <a:r>
              <a:rPr lang="en-US" sz="2800" b="1">
                <a:solidFill>
                  <a:srgbClr val="0000FF"/>
                </a:solidFill>
                <a:latin typeface="Times New Roman" charset="0"/>
              </a:rPr>
              <a:t>Case</a:t>
            </a:r>
            <a:r>
              <a:rPr lang="ru-RU" sz="2800" b="1">
                <a:solidFill>
                  <a:schemeClr val="bg1"/>
                </a:solidFill>
                <a:latin typeface="Times New Roman" charset="0"/>
              </a:rPr>
              <a:t> Условие 1</a:t>
            </a:r>
            <a:endParaRPr lang="en-US" sz="2800" b="1">
              <a:solidFill>
                <a:schemeClr val="bg1"/>
              </a:solidFill>
              <a:latin typeface="Times New Roman" charset="0"/>
            </a:endParaRPr>
          </a:p>
          <a:p>
            <a:pPr eaLnBrk="1" hangingPunct="1"/>
            <a:r>
              <a:rPr lang="ru-RU" sz="2800" b="1">
                <a:solidFill>
                  <a:schemeClr val="bg1"/>
                </a:solidFill>
                <a:latin typeface="Times New Roman" charset="0"/>
              </a:rPr>
              <a:t>Серия 1</a:t>
            </a:r>
          </a:p>
          <a:p>
            <a:pPr eaLnBrk="1" hangingPunct="1"/>
            <a:r>
              <a:rPr lang="en-US" sz="2800" b="1">
                <a:solidFill>
                  <a:srgbClr val="0000FF"/>
                </a:solidFill>
                <a:latin typeface="Times New Roman" charset="0"/>
              </a:rPr>
              <a:t>Case</a:t>
            </a:r>
            <a:r>
              <a:rPr lang="ru-RU" sz="2800" b="1">
                <a:solidFill>
                  <a:schemeClr val="bg1"/>
                </a:solidFill>
                <a:latin typeface="Times New Roman" charset="0"/>
              </a:rPr>
              <a:t> Условие 2</a:t>
            </a:r>
            <a:endParaRPr lang="en-US" sz="2800" b="1">
              <a:solidFill>
                <a:schemeClr val="bg1"/>
              </a:solidFill>
              <a:latin typeface="Times New Roman" charset="0"/>
            </a:endParaRPr>
          </a:p>
          <a:p>
            <a:pPr eaLnBrk="1" hangingPunct="1"/>
            <a:r>
              <a:rPr lang="ru-RU" sz="2800" b="1">
                <a:solidFill>
                  <a:schemeClr val="bg1"/>
                </a:solidFill>
                <a:latin typeface="Times New Roman" charset="0"/>
              </a:rPr>
              <a:t>Серия 2</a:t>
            </a:r>
          </a:p>
          <a:p>
            <a:pPr eaLnBrk="1" hangingPunct="1"/>
            <a:r>
              <a:rPr lang="en-US" sz="2800" b="1">
                <a:solidFill>
                  <a:srgbClr val="0000FF"/>
                </a:solidFill>
                <a:latin typeface="Times New Roman" charset="0"/>
              </a:rPr>
              <a:t>Case</a:t>
            </a:r>
            <a:r>
              <a:rPr lang="ru-RU" sz="2800" b="1">
                <a:solidFill>
                  <a:srgbClr val="0000FF"/>
                </a:solidFill>
                <a:latin typeface="Times New Roman" charset="0"/>
              </a:rPr>
              <a:t> </a:t>
            </a:r>
            <a:r>
              <a:rPr lang="en-US" sz="2800" b="1">
                <a:solidFill>
                  <a:srgbClr val="0000FF"/>
                </a:solidFill>
                <a:latin typeface="Times New Roman" charset="0"/>
              </a:rPr>
              <a:t>Else</a:t>
            </a:r>
            <a:endParaRPr lang="ru-RU" sz="2800" b="1">
              <a:solidFill>
                <a:schemeClr val="bg1"/>
              </a:solidFill>
              <a:latin typeface="Times New Roman" charset="0"/>
            </a:endParaRPr>
          </a:p>
          <a:p>
            <a:pPr eaLnBrk="1" hangingPunct="1"/>
            <a:r>
              <a:rPr lang="ru-RU" sz="2800" b="1">
                <a:solidFill>
                  <a:schemeClr val="bg1"/>
                </a:solidFill>
                <a:latin typeface="Times New Roman" charset="0"/>
              </a:rPr>
              <a:t>Серия 3</a:t>
            </a:r>
          </a:p>
          <a:p>
            <a:pPr eaLnBrk="1" hangingPunct="1"/>
            <a:r>
              <a:rPr lang="en-US" sz="2800" b="1">
                <a:solidFill>
                  <a:srgbClr val="0000FF"/>
                </a:solidFill>
                <a:latin typeface="Times New Roman" charset="0"/>
              </a:rPr>
              <a:t>End Select</a:t>
            </a:r>
            <a:endParaRPr lang="ru-RU" sz="2800" b="1">
              <a:solidFill>
                <a:srgbClr val="0000FF"/>
              </a:solidFill>
              <a:latin typeface="Times New Roman" charset="0"/>
            </a:endParaRPr>
          </a:p>
        </p:txBody>
      </p:sp>
      <p:grpSp>
        <p:nvGrpSpPr>
          <p:cNvPr id="5127" name="Group 34"/>
          <p:cNvGrpSpPr>
            <a:grpSpLocks/>
          </p:cNvGrpSpPr>
          <p:nvPr/>
        </p:nvGrpSpPr>
        <p:grpSpPr bwMode="auto">
          <a:xfrm>
            <a:off x="223838" y="2916238"/>
            <a:ext cx="4870450" cy="3763962"/>
            <a:chOff x="24" y="1882"/>
            <a:chExt cx="3068" cy="2371"/>
          </a:xfrm>
        </p:grpSpPr>
        <p:sp>
          <p:nvSpPr>
            <p:cNvPr id="5128" name="AutoShape 8"/>
            <p:cNvSpPr>
              <a:spLocks noChangeArrowheads="1"/>
            </p:cNvSpPr>
            <p:nvPr/>
          </p:nvSpPr>
          <p:spPr bwMode="auto">
            <a:xfrm>
              <a:off x="558" y="1882"/>
              <a:ext cx="1147" cy="319"/>
            </a:xfrm>
            <a:prstGeom prst="flowChartTerminator">
              <a:avLst/>
            </a:prstGeom>
            <a:noFill/>
            <a:ln w="5715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ru-RU"/>
                <a:t>Начало</a:t>
              </a:r>
            </a:p>
          </p:txBody>
        </p:sp>
        <p:sp>
          <p:nvSpPr>
            <p:cNvPr id="5129" name="Line 9"/>
            <p:cNvSpPr>
              <a:spLocks noChangeShapeType="1"/>
            </p:cNvSpPr>
            <p:nvPr/>
          </p:nvSpPr>
          <p:spPr bwMode="auto">
            <a:xfrm>
              <a:off x="1143" y="2223"/>
              <a:ext cx="0" cy="16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0" name="Line 10"/>
            <p:cNvSpPr>
              <a:spLocks noChangeShapeType="1"/>
            </p:cNvSpPr>
            <p:nvPr/>
          </p:nvSpPr>
          <p:spPr bwMode="auto">
            <a:xfrm>
              <a:off x="345" y="2622"/>
              <a:ext cx="0" cy="48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1" name="AutoShape 12"/>
            <p:cNvSpPr>
              <a:spLocks noChangeArrowheads="1"/>
            </p:cNvSpPr>
            <p:nvPr/>
          </p:nvSpPr>
          <p:spPr bwMode="auto">
            <a:xfrm>
              <a:off x="522" y="2394"/>
              <a:ext cx="1233" cy="468"/>
            </a:xfrm>
            <a:prstGeom prst="flowChartDecision">
              <a:avLst/>
            </a:prstGeom>
            <a:noFill/>
            <a:ln w="5715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ru-RU">
                  <a:solidFill>
                    <a:srgbClr val="0000FF"/>
                  </a:solidFill>
                </a:rPr>
                <a:t>Условие 1</a:t>
              </a:r>
            </a:p>
          </p:txBody>
        </p:sp>
        <p:sp>
          <p:nvSpPr>
            <p:cNvPr id="5132" name="Line 13"/>
            <p:cNvSpPr>
              <a:spLocks noChangeShapeType="1"/>
            </p:cNvSpPr>
            <p:nvPr/>
          </p:nvSpPr>
          <p:spPr bwMode="auto">
            <a:xfrm flipV="1">
              <a:off x="333" y="2628"/>
              <a:ext cx="171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3" name="Line 14"/>
            <p:cNvSpPr>
              <a:spLocks noChangeShapeType="1"/>
            </p:cNvSpPr>
            <p:nvPr/>
          </p:nvSpPr>
          <p:spPr bwMode="auto">
            <a:xfrm flipV="1">
              <a:off x="1785" y="2628"/>
              <a:ext cx="225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4" name="Line 15"/>
            <p:cNvSpPr>
              <a:spLocks noChangeShapeType="1"/>
            </p:cNvSpPr>
            <p:nvPr/>
          </p:nvSpPr>
          <p:spPr bwMode="auto">
            <a:xfrm flipH="1">
              <a:off x="1992" y="2622"/>
              <a:ext cx="9" cy="22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5" name="AutoShape 16"/>
            <p:cNvSpPr>
              <a:spLocks noChangeArrowheads="1"/>
            </p:cNvSpPr>
            <p:nvPr/>
          </p:nvSpPr>
          <p:spPr bwMode="auto">
            <a:xfrm>
              <a:off x="24" y="3110"/>
              <a:ext cx="620" cy="219"/>
            </a:xfrm>
            <a:prstGeom prst="flowChartProcess">
              <a:avLst/>
            </a:prstGeom>
            <a:noFill/>
            <a:ln w="5715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ru-RU"/>
                <a:t>Серия 1</a:t>
              </a:r>
            </a:p>
          </p:txBody>
        </p:sp>
        <p:sp>
          <p:nvSpPr>
            <p:cNvPr id="5136" name="Line 18"/>
            <p:cNvSpPr>
              <a:spLocks noChangeShapeType="1"/>
            </p:cNvSpPr>
            <p:nvPr/>
          </p:nvSpPr>
          <p:spPr bwMode="auto">
            <a:xfrm>
              <a:off x="351" y="3318"/>
              <a:ext cx="0" cy="50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7" name="Line 19"/>
            <p:cNvSpPr>
              <a:spLocks noChangeShapeType="1"/>
            </p:cNvSpPr>
            <p:nvPr/>
          </p:nvSpPr>
          <p:spPr bwMode="auto">
            <a:xfrm>
              <a:off x="2007" y="3657"/>
              <a:ext cx="0" cy="16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8" name="Line 20"/>
            <p:cNvSpPr>
              <a:spLocks noChangeShapeType="1"/>
            </p:cNvSpPr>
            <p:nvPr/>
          </p:nvSpPr>
          <p:spPr bwMode="auto">
            <a:xfrm>
              <a:off x="345" y="3807"/>
              <a:ext cx="1671" cy="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9" name="Line 21"/>
            <p:cNvSpPr>
              <a:spLocks noChangeShapeType="1"/>
            </p:cNvSpPr>
            <p:nvPr/>
          </p:nvSpPr>
          <p:spPr bwMode="auto">
            <a:xfrm flipH="1">
              <a:off x="1179" y="3801"/>
              <a:ext cx="9" cy="153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0" name="AutoShape 22"/>
            <p:cNvSpPr>
              <a:spLocks noChangeArrowheads="1"/>
            </p:cNvSpPr>
            <p:nvPr/>
          </p:nvSpPr>
          <p:spPr bwMode="auto">
            <a:xfrm>
              <a:off x="1368" y="2835"/>
              <a:ext cx="1233" cy="468"/>
            </a:xfrm>
            <a:prstGeom prst="flowChartDecision">
              <a:avLst/>
            </a:prstGeom>
            <a:noFill/>
            <a:ln w="5715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ru-RU">
                  <a:solidFill>
                    <a:srgbClr val="0000FF"/>
                  </a:solidFill>
                </a:rPr>
                <a:t>Условие 2</a:t>
              </a:r>
            </a:p>
          </p:txBody>
        </p:sp>
        <p:sp>
          <p:nvSpPr>
            <p:cNvPr id="5141" name="Line 24"/>
            <p:cNvSpPr>
              <a:spLocks noChangeShapeType="1"/>
            </p:cNvSpPr>
            <p:nvPr/>
          </p:nvSpPr>
          <p:spPr bwMode="auto">
            <a:xfrm flipV="1">
              <a:off x="2595" y="3069"/>
              <a:ext cx="225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2" name="Line 25"/>
            <p:cNvSpPr>
              <a:spLocks noChangeShapeType="1"/>
            </p:cNvSpPr>
            <p:nvPr/>
          </p:nvSpPr>
          <p:spPr bwMode="auto">
            <a:xfrm>
              <a:off x="2811" y="3063"/>
              <a:ext cx="9" cy="21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3" name="Line 26"/>
            <p:cNvSpPr>
              <a:spLocks noChangeShapeType="1"/>
            </p:cNvSpPr>
            <p:nvPr/>
          </p:nvSpPr>
          <p:spPr bwMode="auto">
            <a:xfrm flipV="1">
              <a:off x="1191" y="3069"/>
              <a:ext cx="225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4" name="Line 27"/>
            <p:cNvSpPr>
              <a:spLocks noChangeShapeType="1"/>
            </p:cNvSpPr>
            <p:nvPr/>
          </p:nvSpPr>
          <p:spPr bwMode="auto">
            <a:xfrm flipH="1">
              <a:off x="1200" y="3072"/>
              <a:ext cx="0" cy="20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5" name="AutoShape 28"/>
            <p:cNvSpPr>
              <a:spLocks noChangeArrowheads="1"/>
            </p:cNvSpPr>
            <p:nvPr/>
          </p:nvSpPr>
          <p:spPr bwMode="auto">
            <a:xfrm>
              <a:off x="906" y="3281"/>
              <a:ext cx="566" cy="228"/>
            </a:xfrm>
            <a:prstGeom prst="flowChartProcess">
              <a:avLst/>
            </a:prstGeom>
            <a:noFill/>
            <a:ln w="5715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ru-RU"/>
                <a:t>Серия 2</a:t>
              </a:r>
            </a:p>
          </p:txBody>
        </p:sp>
        <p:sp>
          <p:nvSpPr>
            <p:cNvPr id="5146" name="AutoShape 29"/>
            <p:cNvSpPr>
              <a:spLocks noChangeArrowheads="1"/>
            </p:cNvSpPr>
            <p:nvPr/>
          </p:nvSpPr>
          <p:spPr bwMode="auto">
            <a:xfrm>
              <a:off x="2526" y="3272"/>
              <a:ext cx="566" cy="228"/>
            </a:xfrm>
            <a:prstGeom prst="flowChartProcess">
              <a:avLst/>
            </a:prstGeom>
            <a:noFill/>
            <a:ln w="5715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ru-RU"/>
                <a:t>Серия3</a:t>
              </a:r>
            </a:p>
          </p:txBody>
        </p:sp>
        <p:sp>
          <p:nvSpPr>
            <p:cNvPr id="5147" name="Line 30"/>
            <p:cNvSpPr>
              <a:spLocks noChangeShapeType="1"/>
            </p:cNvSpPr>
            <p:nvPr/>
          </p:nvSpPr>
          <p:spPr bwMode="auto">
            <a:xfrm>
              <a:off x="1173" y="3672"/>
              <a:ext cx="1662" cy="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8" name="Line 31"/>
            <p:cNvSpPr>
              <a:spLocks noChangeShapeType="1"/>
            </p:cNvSpPr>
            <p:nvPr/>
          </p:nvSpPr>
          <p:spPr bwMode="auto">
            <a:xfrm>
              <a:off x="2817" y="3522"/>
              <a:ext cx="0" cy="16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9" name="Line 32"/>
            <p:cNvSpPr>
              <a:spLocks noChangeShapeType="1"/>
            </p:cNvSpPr>
            <p:nvPr/>
          </p:nvSpPr>
          <p:spPr bwMode="auto">
            <a:xfrm>
              <a:off x="1179" y="3531"/>
              <a:ext cx="0" cy="16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50" name="AutoShape 33"/>
            <p:cNvSpPr>
              <a:spLocks noChangeArrowheads="1"/>
            </p:cNvSpPr>
            <p:nvPr/>
          </p:nvSpPr>
          <p:spPr bwMode="auto">
            <a:xfrm>
              <a:off x="612" y="3934"/>
              <a:ext cx="1147" cy="319"/>
            </a:xfrm>
            <a:prstGeom prst="flowChartTerminator">
              <a:avLst/>
            </a:prstGeom>
            <a:noFill/>
            <a:ln w="5715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ru-RU"/>
                <a:t>Конец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63575" y="352425"/>
            <a:ext cx="7364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371475" y="0"/>
            <a:ext cx="8429625" cy="259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ru-RU" sz="3600" b="1">
                <a:solidFill>
                  <a:srgbClr val="006600"/>
                </a:solidFill>
                <a:latin typeface="Times New Roman" charset="0"/>
              </a:rPr>
              <a:t>1. Линейный алгоритм.</a:t>
            </a:r>
          </a:p>
          <a:p>
            <a:pPr algn="just" eaLnBrk="1" hangingPunct="1">
              <a:lnSpc>
                <a:spcPct val="115000"/>
              </a:lnSpc>
            </a:pPr>
            <a:r>
              <a:rPr lang="ru-RU" sz="2400">
                <a:solidFill>
                  <a:srgbClr val="FF0000"/>
                </a:solidFill>
              </a:rPr>
              <a:t>-определение –</a:t>
            </a:r>
            <a:r>
              <a:rPr lang="ru-RU">
                <a:solidFill>
                  <a:schemeClr val="hlink"/>
                </a:solidFill>
              </a:rPr>
              <a:t> </a:t>
            </a:r>
            <a:r>
              <a:rPr lang="ru-RU" sz="3200" b="1">
                <a:latin typeface="Times New Roman" charset="0"/>
              </a:rPr>
              <a:t>Алгоритм, в котором команды выполняются последовательно одна за другой.</a:t>
            </a: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2628900" y="2471738"/>
            <a:ext cx="35242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ru-RU" sz="3200" b="1">
                <a:solidFill>
                  <a:srgbClr val="FF0000"/>
                </a:solidFill>
                <a:latin typeface="Times New Roman" charset="0"/>
              </a:rPr>
              <a:t>– Блок - схема –</a:t>
            </a:r>
            <a:r>
              <a:rPr lang="ru-RU" sz="3200" b="1">
                <a:solidFill>
                  <a:srgbClr val="0099FF"/>
                </a:solidFill>
                <a:latin typeface="Times New Roman" charset="0"/>
              </a:rPr>
              <a:t> </a:t>
            </a:r>
          </a:p>
        </p:txBody>
      </p:sp>
      <p:grpSp>
        <p:nvGrpSpPr>
          <p:cNvPr id="3077" name="Group 21"/>
          <p:cNvGrpSpPr>
            <a:grpSpLocks/>
          </p:cNvGrpSpPr>
          <p:nvPr/>
        </p:nvGrpSpPr>
        <p:grpSpPr bwMode="auto">
          <a:xfrm>
            <a:off x="3357563" y="3587750"/>
            <a:ext cx="1908175" cy="2806700"/>
            <a:chOff x="387" y="2161"/>
            <a:chExt cx="1202" cy="1768"/>
          </a:xfrm>
        </p:grpSpPr>
        <p:sp>
          <p:nvSpPr>
            <p:cNvPr id="3078" name="Line 9"/>
            <p:cNvSpPr>
              <a:spLocks noChangeShapeType="1"/>
            </p:cNvSpPr>
            <p:nvPr/>
          </p:nvSpPr>
          <p:spPr bwMode="auto">
            <a:xfrm>
              <a:off x="963" y="2502"/>
              <a:ext cx="0" cy="16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9" name="AutoShape 10"/>
            <p:cNvSpPr>
              <a:spLocks noChangeArrowheads="1"/>
            </p:cNvSpPr>
            <p:nvPr/>
          </p:nvSpPr>
          <p:spPr bwMode="auto">
            <a:xfrm>
              <a:off x="387" y="2672"/>
              <a:ext cx="1193" cy="291"/>
            </a:xfrm>
            <a:prstGeom prst="flowChartProcess">
              <a:avLst/>
            </a:prstGeom>
            <a:noFill/>
            <a:ln w="5715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ru-RU"/>
                <a:t>Команда 1</a:t>
              </a:r>
            </a:p>
          </p:txBody>
        </p:sp>
        <p:sp>
          <p:nvSpPr>
            <p:cNvPr id="3080" name="Line 11"/>
            <p:cNvSpPr>
              <a:spLocks noChangeShapeType="1"/>
            </p:cNvSpPr>
            <p:nvPr/>
          </p:nvSpPr>
          <p:spPr bwMode="auto">
            <a:xfrm>
              <a:off x="972" y="2961"/>
              <a:ext cx="0" cy="16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1" name="AutoShape 12"/>
            <p:cNvSpPr>
              <a:spLocks noChangeArrowheads="1"/>
            </p:cNvSpPr>
            <p:nvPr/>
          </p:nvSpPr>
          <p:spPr bwMode="auto">
            <a:xfrm>
              <a:off x="396" y="3131"/>
              <a:ext cx="1193" cy="291"/>
            </a:xfrm>
            <a:prstGeom prst="flowChartProcess">
              <a:avLst/>
            </a:prstGeom>
            <a:noFill/>
            <a:ln w="5715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ru-RU"/>
                <a:t>Команда 2</a:t>
              </a:r>
            </a:p>
          </p:txBody>
        </p:sp>
        <p:sp>
          <p:nvSpPr>
            <p:cNvPr id="3082" name="Line 13"/>
            <p:cNvSpPr>
              <a:spLocks noChangeShapeType="1"/>
            </p:cNvSpPr>
            <p:nvPr/>
          </p:nvSpPr>
          <p:spPr bwMode="auto">
            <a:xfrm>
              <a:off x="972" y="3438"/>
              <a:ext cx="0" cy="16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3" name="AutoShape 19"/>
            <p:cNvSpPr>
              <a:spLocks noChangeArrowheads="1"/>
            </p:cNvSpPr>
            <p:nvPr/>
          </p:nvSpPr>
          <p:spPr bwMode="auto">
            <a:xfrm>
              <a:off x="396" y="2161"/>
              <a:ext cx="1147" cy="319"/>
            </a:xfrm>
            <a:prstGeom prst="flowChartTerminator">
              <a:avLst/>
            </a:prstGeom>
            <a:noFill/>
            <a:ln w="5715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ru-RU"/>
                <a:t>Начало</a:t>
              </a:r>
            </a:p>
          </p:txBody>
        </p:sp>
        <p:sp>
          <p:nvSpPr>
            <p:cNvPr id="3084" name="AutoShape 20"/>
            <p:cNvSpPr>
              <a:spLocks noChangeArrowheads="1"/>
            </p:cNvSpPr>
            <p:nvPr/>
          </p:nvSpPr>
          <p:spPr bwMode="auto">
            <a:xfrm>
              <a:off x="396" y="3610"/>
              <a:ext cx="1147" cy="319"/>
            </a:xfrm>
            <a:prstGeom prst="flowChartTerminator">
              <a:avLst/>
            </a:prstGeom>
            <a:noFill/>
            <a:ln w="5715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ru-RU"/>
                <a:t>Конец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296099"/>
            <a:ext cx="8428096" cy="5174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Задание 1. Написать программу, которая при введении в 1 текстовое поле: 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цифры «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» и нажатии на кнопку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Command1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во втором текстовом поле выводит «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отлично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цифры «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» - «</a:t>
            </a:r>
            <a:r>
              <a:rPr lang="ru-RU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хорошо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цифры «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- «</a:t>
            </a:r>
            <a:r>
              <a:rPr lang="ru-RU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удовлетворительно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».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81600" y="260648"/>
            <a:ext cx="69905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Практическая работа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8795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10290"/>
            <a:ext cx="8152906" cy="5241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8293" y="908719"/>
            <a:ext cx="90647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Добавить на форму 2 текстовых </a:t>
            </a:r>
            <a:r>
              <a:rPr lang="ru-RU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поля и кнопку:</a:t>
            </a:r>
            <a:endParaRPr lang="ru-RU" sz="32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8293" y="73005"/>
            <a:ext cx="6225230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выполнения </a:t>
            </a:r>
            <a:r>
              <a:rPr lang="ru-RU" sz="32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задания</a:t>
            </a:r>
            <a:endParaRPr lang="ru-RU" sz="3200" b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5931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84" y="522504"/>
            <a:ext cx="8939429" cy="6326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179342" y="0"/>
            <a:ext cx="50183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Записать код программы:</a:t>
            </a:r>
          </a:p>
        </p:txBody>
      </p:sp>
    </p:spTree>
    <p:extLst>
      <p:ext uri="{BB962C8B-B14F-4D97-AF65-F5344CB8AC3E}">
        <p14:creationId xmlns:p14="http://schemas.microsoft.com/office/powerpoint/2010/main" val="3149684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7775664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51720" y="260648"/>
            <a:ext cx="5157566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>
              <a:defRPr sz="2800" b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dirty="0"/>
              <a:t>Результат работы программы:</a:t>
            </a:r>
          </a:p>
        </p:txBody>
      </p:sp>
    </p:spTree>
    <p:extLst>
      <p:ext uri="{BB962C8B-B14F-4D97-AF65-F5344CB8AC3E}">
        <p14:creationId xmlns:p14="http://schemas.microsoft.com/office/powerpoint/2010/main" val="25658955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63575" y="352425"/>
            <a:ext cx="7364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4288" y="0"/>
            <a:ext cx="9012237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ru-RU" sz="2800" b="1">
                <a:solidFill>
                  <a:srgbClr val="006600"/>
                </a:solidFill>
                <a:latin typeface="Times New Roman" charset="0"/>
              </a:rPr>
              <a:t>4. Алгоритмическая структура «Цикл со счетчиком».</a:t>
            </a:r>
          </a:p>
          <a:p>
            <a:pPr algn="just" eaLnBrk="1" hangingPunct="1"/>
            <a:r>
              <a:rPr lang="ru-RU" sz="3000">
                <a:solidFill>
                  <a:srgbClr val="FF0000"/>
                </a:solidFill>
              </a:rPr>
              <a:t>-определение –</a:t>
            </a:r>
            <a:r>
              <a:rPr lang="ru-RU" sz="3000">
                <a:solidFill>
                  <a:schemeClr val="hlink"/>
                </a:solidFill>
              </a:rPr>
              <a:t> </a:t>
            </a:r>
            <a:r>
              <a:rPr lang="ru-RU" sz="3000" b="1">
                <a:latin typeface="Times New Roman" charset="0"/>
              </a:rPr>
              <a:t>Цикл, когда заранее известно, какое число повторений тела цикла необходимо выполнить.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14325" y="2214563"/>
            <a:ext cx="360997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ru-RU" sz="3200" b="1">
                <a:solidFill>
                  <a:srgbClr val="FF0000"/>
                </a:solidFill>
              </a:rPr>
              <a:t>– Блок - схема –</a:t>
            </a:r>
            <a:r>
              <a:rPr lang="ru-RU" sz="3200" b="1">
                <a:solidFill>
                  <a:srgbClr val="0099FF"/>
                </a:solidFill>
              </a:rPr>
              <a:t> </a:t>
            </a:r>
            <a:endParaRPr lang="ru-RU" sz="3200" b="1">
              <a:solidFill>
                <a:srgbClr val="0099FF"/>
              </a:solidFill>
              <a:latin typeface="Times New Roman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986338" y="2214563"/>
            <a:ext cx="36385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ru-RU" sz="3200" b="1">
                <a:solidFill>
                  <a:srgbClr val="FF0000"/>
                </a:solidFill>
              </a:rPr>
              <a:t>– Запись на </a:t>
            </a:r>
            <a:r>
              <a:rPr lang="en-US" sz="3200" b="1">
                <a:solidFill>
                  <a:srgbClr val="FF0000"/>
                </a:solidFill>
              </a:rPr>
              <a:t>VB – </a:t>
            </a:r>
            <a:endParaRPr lang="ru-RU" sz="3200" b="1">
              <a:solidFill>
                <a:srgbClr val="0099FF"/>
              </a:solidFill>
              <a:latin typeface="Times New Roman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643313" y="3221038"/>
            <a:ext cx="5500687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3600" b="1">
                <a:solidFill>
                  <a:srgbClr val="0000FF"/>
                </a:solidFill>
                <a:latin typeface="Times New Roman" charset="0"/>
              </a:rPr>
              <a:t>For </a:t>
            </a:r>
            <a:r>
              <a:rPr lang="ru-RU" sz="3600" b="1">
                <a:solidFill>
                  <a:schemeClr val="bg1"/>
                </a:solidFill>
                <a:latin typeface="Times New Roman" charset="0"/>
              </a:rPr>
              <a:t>Счетчик = НачЗнач </a:t>
            </a:r>
            <a:r>
              <a:rPr lang="en-US" sz="3600" b="1">
                <a:solidFill>
                  <a:srgbClr val="0000FF"/>
                </a:solidFill>
                <a:latin typeface="Times New Roman" charset="0"/>
              </a:rPr>
              <a:t>To</a:t>
            </a:r>
            <a:r>
              <a:rPr lang="ru-RU" sz="3600" b="1">
                <a:solidFill>
                  <a:srgbClr val="0000FF"/>
                </a:solidFill>
                <a:latin typeface="Times New Roman" charset="0"/>
              </a:rPr>
              <a:t> </a:t>
            </a:r>
            <a:r>
              <a:rPr lang="ru-RU" sz="3600" b="1">
                <a:solidFill>
                  <a:schemeClr val="bg1"/>
                </a:solidFill>
                <a:latin typeface="Times New Roman" charset="0"/>
              </a:rPr>
              <a:t> КонЗнач </a:t>
            </a:r>
            <a:r>
              <a:rPr lang="en-US" sz="3600" b="1">
                <a:solidFill>
                  <a:schemeClr val="bg1"/>
                </a:solidFill>
                <a:latin typeface="Times New Roman" charset="0"/>
              </a:rPr>
              <a:t>[</a:t>
            </a:r>
            <a:r>
              <a:rPr lang="en-US" sz="3600" b="1">
                <a:solidFill>
                  <a:srgbClr val="0000FF"/>
                </a:solidFill>
                <a:latin typeface="Times New Roman" charset="0"/>
              </a:rPr>
              <a:t>Step</a:t>
            </a:r>
            <a:r>
              <a:rPr lang="en-US" sz="3600" b="1">
                <a:solidFill>
                  <a:schemeClr val="bg1"/>
                </a:solidFill>
                <a:latin typeface="Times New Roman" charset="0"/>
              </a:rPr>
              <a:t> </a:t>
            </a:r>
            <a:r>
              <a:rPr lang="ru-RU" sz="3600" b="1">
                <a:solidFill>
                  <a:schemeClr val="bg1"/>
                </a:solidFill>
                <a:latin typeface="Times New Roman" charset="0"/>
              </a:rPr>
              <a:t>шаг</a:t>
            </a:r>
            <a:r>
              <a:rPr lang="en-US" sz="3600" b="1">
                <a:solidFill>
                  <a:schemeClr val="bg1"/>
                </a:solidFill>
                <a:latin typeface="Times New Roman" charset="0"/>
              </a:rPr>
              <a:t>]</a:t>
            </a:r>
          </a:p>
          <a:p>
            <a:pPr eaLnBrk="1" hangingPunct="1">
              <a:lnSpc>
                <a:spcPct val="150000"/>
              </a:lnSpc>
            </a:pPr>
            <a:r>
              <a:rPr lang="ru-RU" sz="3600" b="1">
                <a:solidFill>
                  <a:schemeClr val="bg1"/>
                </a:solidFill>
                <a:latin typeface="Times New Roman" charset="0"/>
              </a:rPr>
              <a:t>Тело цикла</a:t>
            </a:r>
          </a:p>
          <a:p>
            <a:pPr eaLnBrk="1" hangingPunct="1">
              <a:lnSpc>
                <a:spcPct val="150000"/>
              </a:lnSpc>
            </a:pPr>
            <a:r>
              <a:rPr lang="en-US" sz="3600" b="1">
                <a:solidFill>
                  <a:srgbClr val="0000FF"/>
                </a:solidFill>
                <a:latin typeface="Times New Roman" charset="0"/>
              </a:rPr>
              <a:t>Next</a:t>
            </a:r>
            <a:r>
              <a:rPr lang="ru-RU" sz="3600" b="1">
                <a:solidFill>
                  <a:schemeClr val="bg1"/>
                </a:solidFill>
                <a:latin typeface="Times New Roman" charset="0"/>
              </a:rPr>
              <a:t> </a:t>
            </a:r>
            <a:r>
              <a:rPr lang="en-US" sz="3600" b="1">
                <a:solidFill>
                  <a:schemeClr val="bg1"/>
                </a:solidFill>
                <a:latin typeface="Times New Roman" charset="0"/>
              </a:rPr>
              <a:t>[</a:t>
            </a:r>
            <a:r>
              <a:rPr lang="ru-RU" sz="3600" b="1">
                <a:solidFill>
                  <a:schemeClr val="bg1"/>
                </a:solidFill>
                <a:latin typeface="Times New Roman" charset="0"/>
              </a:rPr>
              <a:t>Счетчик</a:t>
            </a:r>
            <a:r>
              <a:rPr lang="en-US" sz="3600" b="1">
                <a:solidFill>
                  <a:schemeClr val="bg1"/>
                </a:solidFill>
                <a:latin typeface="Times New Roman" charset="0"/>
              </a:rPr>
              <a:t>]</a:t>
            </a:r>
            <a:endParaRPr lang="ru-RU" sz="3600" b="1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151" name="Line 23"/>
          <p:cNvSpPr>
            <a:spLocks noChangeShapeType="1"/>
          </p:cNvSpPr>
          <p:nvPr/>
        </p:nvSpPr>
        <p:spPr bwMode="auto">
          <a:xfrm>
            <a:off x="1728788" y="3529013"/>
            <a:ext cx="0" cy="2571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2" name="Line 25"/>
          <p:cNvSpPr>
            <a:spLocks noChangeShapeType="1"/>
          </p:cNvSpPr>
          <p:nvPr/>
        </p:nvSpPr>
        <p:spPr bwMode="auto">
          <a:xfrm>
            <a:off x="1743075" y="4371975"/>
            <a:ext cx="0" cy="2571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3" name="AutoShape 26"/>
          <p:cNvSpPr>
            <a:spLocks noChangeArrowheads="1"/>
          </p:cNvSpPr>
          <p:nvPr/>
        </p:nvSpPr>
        <p:spPr bwMode="auto">
          <a:xfrm>
            <a:off x="800100" y="4641850"/>
            <a:ext cx="1893888" cy="461963"/>
          </a:xfrm>
          <a:prstGeom prst="flowChartProcess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ru-RU"/>
              <a:t>Тело цикла</a:t>
            </a:r>
          </a:p>
        </p:txBody>
      </p:sp>
      <p:sp>
        <p:nvSpPr>
          <p:cNvPr id="6154" name="Line 27"/>
          <p:cNvSpPr>
            <a:spLocks noChangeShapeType="1"/>
          </p:cNvSpPr>
          <p:nvPr/>
        </p:nvSpPr>
        <p:spPr bwMode="auto">
          <a:xfrm>
            <a:off x="1743075" y="5143500"/>
            <a:ext cx="0" cy="2571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5" name="AutoShape 28"/>
          <p:cNvSpPr>
            <a:spLocks noChangeArrowheads="1"/>
          </p:cNvSpPr>
          <p:nvPr/>
        </p:nvSpPr>
        <p:spPr bwMode="auto">
          <a:xfrm>
            <a:off x="828675" y="2987675"/>
            <a:ext cx="1820863" cy="506413"/>
          </a:xfrm>
          <a:prstGeom prst="flowChartTerminator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ru-RU"/>
              <a:t>Начало</a:t>
            </a:r>
          </a:p>
        </p:txBody>
      </p:sp>
      <p:sp>
        <p:nvSpPr>
          <p:cNvPr id="6156" name="AutoShape 29"/>
          <p:cNvSpPr>
            <a:spLocks noChangeArrowheads="1"/>
          </p:cNvSpPr>
          <p:nvPr/>
        </p:nvSpPr>
        <p:spPr bwMode="auto">
          <a:xfrm>
            <a:off x="828675" y="5902325"/>
            <a:ext cx="1820863" cy="506413"/>
          </a:xfrm>
          <a:prstGeom prst="flowChartTerminator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ru-RU"/>
              <a:t>Конец</a:t>
            </a:r>
          </a:p>
        </p:txBody>
      </p:sp>
      <p:sp>
        <p:nvSpPr>
          <p:cNvPr id="6157" name="AutoShape 31"/>
          <p:cNvSpPr>
            <a:spLocks noChangeArrowheads="1"/>
          </p:cNvSpPr>
          <p:nvPr/>
        </p:nvSpPr>
        <p:spPr bwMode="auto">
          <a:xfrm>
            <a:off x="557213" y="3814763"/>
            <a:ext cx="2328862" cy="557212"/>
          </a:xfrm>
          <a:prstGeom prst="hexagon">
            <a:avLst>
              <a:gd name="adj" fmla="val 104487"/>
              <a:gd name="vf" fmla="val 115470"/>
            </a:avLst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ru-RU"/>
              <a:t>Счётчик</a:t>
            </a:r>
          </a:p>
        </p:txBody>
      </p:sp>
      <p:sp>
        <p:nvSpPr>
          <p:cNvPr id="6158" name="Line 32"/>
          <p:cNvSpPr>
            <a:spLocks noChangeShapeType="1"/>
          </p:cNvSpPr>
          <p:nvPr/>
        </p:nvSpPr>
        <p:spPr bwMode="auto">
          <a:xfrm flipH="1">
            <a:off x="228600" y="5386388"/>
            <a:ext cx="1528763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9" name="Line 33"/>
          <p:cNvSpPr>
            <a:spLocks noChangeShapeType="1"/>
          </p:cNvSpPr>
          <p:nvPr/>
        </p:nvSpPr>
        <p:spPr bwMode="auto">
          <a:xfrm>
            <a:off x="228600" y="4100513"/>
            <a:ext cx="3429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0" name="Line 34"/>
          <p:cNvSpPr>
            <a:spLocks noChangeShapeType="1"/>
          </p:cNvSpPr>
          <p:nvPr/>
        </p:nvSpPr>
        <p:spPr bwMode="auto">
          <a:xfrm flipH="1" flipV="1">
            <a:off x="242888" y="4086225"/>
            <a:ext cx="0" cy="13144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1" name="Line 36"/>
          <p:cNvSpPr>
            <a:spLocks noChangeShapeType="1"/>
          </p:cNvSpPr>
          <p:nvPr/>
        </p:nvSpPr>
        <p:spPr bwMode="auto">
          <a:xfrm flipH="1">
            <a:off x="3243263" y="4086225"/>
            <a:ext cx="0" cy="15573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2" name="Line 38"/>
          <p:cNvSpPr>
            <a:spLocks noChangeShapeType="1"/>
          </p:cNvSpPr>
          <p:nvPr/>
        </p:nvSpPr>
        <p:spPr bwMode="auto">
          <a:xfrm>
            <a:off x="2914650" y="4100513"/>
            <a:ext cx="3429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3" name="Line 39"/>
          <p:cNvSpPr>
            <a:spLocks noChangeShapeType="1"/>
          </p:cNvSpPr>
          <p:nvPr/>
        </p:nvSpPr>
        <p:spPr bwMode="auto">
          <a:xfrm flipH="1">
            <a:off x="1728788" y="5634038"/>
            <a:ext cx="152876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4" name="Line 40"/>
          <p:cNvSpPr>
            <a:spLocks noChangeShapeType="1"/>
          </p:cNvSpPr>
          <p:nvPr/>
        </p:nvSpPr>
        <p:spPr bwMode="auto">
          <a:xfrm>
            <a:off x="1743075" y="5643563"/>
            <a:ext cx="0" cy="2571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399" y="652145"/>
            <a:ext cx="8273143" cy="6204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85662" y="76500"/>
            <a:ext cx="358623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>
              <a:defRPr sz="2800" b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dirty="0"/>
              <a:t>Пример программы:</a:t>
            </a:r>
          </a:p>
        </p:txBody>
      </p:sp>
    </p:spTree>
    <p:extLst>
      <p:ext uri="{BB962C8B-B14F-4D97-AF65-F5344CB8AC3E}">
        <p14:creationId xmlns:p14="http://schemas.microsoft.com/office/powerpoint/2010/main" val="23148799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63575" y="352425"/>
            <a:ext cx="7364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4288" y="0"/>
            <a:ext cx="955040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ru-RU" sz="2800" b="1">
                <a:solidFill>
                  <a:srgbClr val="006600"/>
                </a:solidFill>
                <a:latin typeface="Times New Roman" charset="0"/>
              </a:rPr>
              <a:t>5. Алгоритмическая структура «Цикл с предусловием».</a:t>
            </a:r>
          </a:p>
          <a:p>
            <a:pPr eaLnBrk="1" hangingPunct="1"/>
            <a:r>
              <a:rPr lang="ru-RU" sz="3000">
                <a:solidFill>
                  <a:srgbClr val="FF0000"/>
                </a:solidFill>
              </a:rPr>
              <a:t>-определение –</a:t>
            </a:r>
            <a:r>
              <a:rPr lang="ru-RU" sz="3000">
                <a:solidFill>
                  <a:schemeClr val="hlink"/>
                </a:solidFill>
              </a:rPr>
              <a:t> </a:t>
            </a:r>
            <a:r>
              <a:rPr lang="ru-RU" sz="3000" b="1">
                <a:latin typeface="Times New Roman" charset="0"/>
              </a:rPr>
              <a:t>Когда условие выхода из цикла можно поставить перед телом цикла.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14325" y="2214563"/>
            <a:ext cx="360997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ru-RU" sz="3200" b="1">
                <a:solidFill>
                  <a:srgbClr val="FF0000"/>
                </a:solidFill>
              </a:rPr>
              <a:t>– Блок - схема –</a:t>
            </a:r>
            <a:r>
              <a:rPr lang="ru-RU" sz="3200" b="1">
                <a:solidFill>
                  <a:srgbClr val="0099FF"/>
                </a:solidFill>
              </a:rPr>
              <a:t> </a:t>
            </a:r>
            <a:endParaRPr lang="ru-RU" sz="3200" b="1">
              <a:solidFill>
                <a:srgbClr val="0099FF"/>
              </a:solidFill>
              <a:latin typeface="Times New Roman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986338" y="2214563"/>
            <a:ext cx="36385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ru-RU" sz="3200" b="1">
                <a:solidFill>
                  <a:srgbClr val="FF0000"/>
                </a:solidFill>
              </a:rPr>
              <a:t>– Запись на </a:t>
            </a:r>
            <a:r>
              <a:rPr lang="en-US" sz="3200" b="1">
                <a:solidFill>
                  <a:srgbClr val="FF0000"/>
                </a:solidFill>
              </a:rPr>
              <a:t>VB – </a:t>
            </a:r>
            <a:endParaRPr lang="ru-RU" sz="3200" b="1">
              <a:solidFill>
                <a:srgbClr val="0099FF"/>
              </a:solidFill>
              <a:latin typeface="Times New Roman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541838" y="3089275"/>
            <a:ext cx="4078287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0000FF"/>
                </a:solidFill>
                <a:latin typeface="Times New Roman" charset="0"/>
              </a:rPr>
              <a:t>Do While </a:t>
            </a:r>
            <a:r>
              <a:rPr lang="ru-RU" sz="3600" b="1">
                <a:solidFill>
                  <a:schemeClr val="bg1"/>
                </a:solidFill>
                <a:latin typeface="Times New Roman" charset="0"/>
              </a:rPr>
              <a:t>Условие </a:t>
            </a:r>
          </a:p>
          <a:p>
            <a:pPr eaLnBrk="1" hangingPunct="1"/>
            <a:r>
              <a:rPr lang="ru-RU" sz="3600" b="1">
                <a:solidFill>
                  <a:schemeClr val="bg1"/>
                </a:solidFill>
                <a:latin typeface="Times New Roman" charset="0"/>
              </a:rPr>
              <a:t>Тело цикла</a:t>
            </a:r>
          </a:p>
          <a:p>
            <a:pPr eaLnBrk="1" hangingPunct="1"/>
            <a:r>
              <a:rPr lang="en-US" sz="3600" b="1">
                <a:solidFill>
                  <a:srgbClr val="0000FF"/>
                </a:solidFill>
                <a:latin typeface="Times New Roman" charset="0"/>
              </a:rPr>
              <a:t>Loop</a:t>
            </a:r>
          </a:p>
          <a:p>
            <a:pPr eaLnBrk="1" hangingPunct="1"/>
            <a:r>
              <a:rPr lang="en-US" sz="3600" b="1">
                <a:solidFill>
                  <a:srgbClr val="0000FF"/>
                </a:solidFill>
                <a:latin typeface="Times New Roman" charset="0"/>
              </a:rPr>
              <a:t>Do Until </a:t>
            </a:r>
            <a:r>
              <a:rPr lang="ru-RU" sz="3600" b="1">
                <a:solidFill>
                  <a:schemeClr val="bg1"/>
                </a:solidFill>
                <a:latin typeface="Times New Roman" charset="0"/>
              </a:rPr>
              <a:t>Условие</a:t>
            </a:r>
          </a:p>
          <a:p>
            <a:pPr eaLnBrk="1" hangingPunct="1"/>
            <a:r>
              <a:rPr lang="ru-RU" sz="3600" b="1">
                <a:solidFill>
                  <a:schemeClr val="bg1"/>
                </a:solidFill>
                <a:latin typeface="Times New Roman" charset="0"/>
              </a:rPr>
              <a:t>Тело цикла</a:t>
            </a:r>
          </a:p>
          <a:p>
            <a:pPr eaLnBrk="1" hangingPunct="1"/>
            <a:r>
              <a:rPr lang="en-US" sz="3600" b="1">
                <a:solidFill>
                  <a:srgbClr val="0000FF"/>
                </a:solidFill>
                <a:latin typeface="Times New Roman" charset="0"/>
              </a:rPr>
              <a:t>Loop</a:t>
            </a:r>
            <a:endParaRPr lang="ru-RU" sz="3600" b="1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1728788" y="3529013"/>
            <a:ext cx="0" cy="2571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1714500" y="4586288"/>
            <a:ext cx="0" cy="2571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771525" y="4856163"/>
            <a:ext cx="1893888" cy="461962"/>
          </a:xfrm>
          <a:prstGeom prst="flowChartProcess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ru-RU"/>
              <a:t>Тело цикла</a:t>
            </a: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1714500" y="5357813"/>
            <a:ext cx="0" cy="2571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828675" y="2987675"/>
            <a:ext cx="1820863" cy="506413"/>
          </a:xfrm>
          <a:prstGeom prst="flowChartTerminator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ru-RU"/>
              <a:t>Начало</a:t>
            </a:r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828675" y="6145213"/>
            <a:ext cx="1820863" cy="506412"/>
          </a:xfrm>
          <a:prstGeom prst="flowChartTerminator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ru-RU"/>
              <a:t>Конец</a:t>
            </a:r>
          </a:p>
        </p:txBody>
      </p:sp>
      <p:sp>
        <p:nvSpPr>
          <p:cNvPr id="7181" name="Line 14"/>
          <p:cNvSpPr>
            <a:spLocks noChangeShapeType="1"/>
          </p:cNvSpPr>
          <p:nvPr/>
        </p:nvSpPr>
        <p:spPr bwMode="auto">
          <a:xfrm flipH="1">
            <a:off x="200025" y="5600700"/>
            <a:ext cx="1528763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2" name="Line 15"/>
          <p:cNvSpPr>
            <a:spLocks noChangeShapeType="1"/>
          </p:cNvSpPr>
          <p:nvPr/>
        </p:nvSpPr>
        <p:spPr bwMode="auto">
          <a:xfrm>
            <a:off x="212725" y="4186238"/>
            <a:ext cx="45878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3" name="Line 16"/>
          <p:cNvSpPr>
            <a:spLocks noChangeShapeType="1"/>
          </p:cNvSpPr>
          <p:nvPr/>
        </p:nvSpPr>
        <p:spPr bwMode="auto">
          <a:xfrm flipH="1" flipV="1">
            <a:off x="214313" y="4170363"/>
            <a:ext cx="0" cy="14446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4" name="Line 17"/>
          <p:cNvSpPr>
            <a:spLocks noChangeShapeType="1"/>
          </p:cNvSpPr>
          <p:nvPr/>
        </p:nvSpPr>
        <p:spPr bwMode="auto">
          <a:xfrm flipH="1">
            <a:off x="3243263" y="4170363"/>
            <a:ext cx="0" cy="17160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5" name="Line 18"/>
          <p:cNvSpPr>
            <a:spLocks noChangeShapeType="1"/>
          </p:cNvSpPr>
          <p:nvPr/>
        </p:nvSpPr>
        <p:spPr bwMode="auto">
          <a:xfrm>
            <a:off x="2743200" y="4186238"/>
            <a:ext cx="5016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6" name="Line 19"/>
          <p:cNvSpPr>
            <a:spLocks noChangeShapeType="1"/>
          </p:cNvSpPr>
          <p:nvPr/>
        </p:nvSpPr>
        <p:spPr bwMode="auto">
          <a:xfrm flipH="1">
            <a:off x="1728788" y="5876925"/>
            <a:ext cx="152876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7" name="Line 20"/>
          <p:cNvSpPr>
            <a:spLocks noChangeShapeType="1"/>
          </p:cNvSpPr>
          <p:nvPr/>
        </p:nvSpPr>
        <p:spPr bwMode="auto">
          <a:xfrm>
            <a:off x="1743075" y="5886450"/>
            <a:ext cx="0" cy="2571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8" name="AutoShape 21"/>
          <p:cNvSpPr>
            <a:spLocks noChangeArrowheads="1"/>
          </p:cNvSpPr>
          <p:nvPr/>
        </p:nvSpPr>
        <p:spPr bwMode="auto">
          <a:xfrm>
            <a:off x="738188" y="3800475"/>
            <a:ext cx="1957387" cy="742950"/>
          </a:xfrm>
          <a:prstGeom prst="flowChartDecision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ru-RU">
                <a:solidFill>
                  <a:srgbClr val="0000FF"/>
                </a:solidFill>
              </a:rPr>
              <a:t>Условие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54" y="853091"/>
            <a:ext cx="8006545" cy="6004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85662" y="338110"/>
            <a:ext cx="358623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>
              <a:defRPr sz="2800" b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dirty="0"/>
              <a:t>Пример программы:</a:t>
            </a:r>
          </a:p>
        </p:txBody>
      </p:sp>
    </p:spTree>
    <p:extLst>
      <p:ext uri="{BB962C8B-B14F-4D97-AF65-F5344CB8AC3E}">
        <p14:creationId xmlns:p14="http://schemas.microsoft.com/office/powerpoint/2010/main" val="3440563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5662" y="338110"/>
            <a:ext cx="358623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>
              <a:defRPr sz="2800" b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dirty="0"/>
              <a:t>Пример программы: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63" y="1001265"/>
            <a:ext cx="7808979" cy="5856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59379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63575" y="352425"/>
            <a:ext cx="7364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4288" y="0"/>
            <a:ext cx="95504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ru-RU" sz="2800" b="1">
                <a:solidFill>
                  <a:srgbClr val="006600"/>
                </a:solidFill>
                <a:latin typeface="Times New Roman" charset="0"/>
              </a:rPr>
              <a:t>6. Алгоритмическая структура «Цикл с постусловием».</a:t>
            </a:r>
          </a:p>
          <a:p>
            <a:pPr eaLnBrk="1" hangingPunct="1"/>
            <a:r>
              <a:rPr lang="ru-RU" sz="3000">
                <a:solidFill>
                  <a:srgbClr val="FF0000"/>
                </a:solidFill>
              </a:rPr>
              <a:t>-определение –</a:t>
            </a:r>
            <a:r>
              <a:rPr lang="ru-RU" sz="3000">
                <a:solidFill>
                  <a:schemeClr val="hlink"/>
                </a:solidFill>
              </a:rPr>
              <a:t> </a:t>
            </a:r>
            <a:r>
              <a:rPr lang="ru-RU" sz="3200" b="1">
                <a:latin typeface="Times New Roman" charset="0"/>
              </a:rPr>
              <a:t>когда условие выхода можно поставить в конце, после тела цикла</a:t>
            </a:r>
            <a:r>
              <a:rPr lang="ru-RU" sz="3200">
                <a:latin typeface="Times New Roman" charset="0"/>
              </a:rPr>
              <a:t> </a:t>
            </a:r>
            <a:r>
              <a:rPr lang="ru-RU" sz="3200" b="1">
                <a:latin typeface="Times New Roman" charset="0"/>
              </a:rPr>
              <a:t>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14325" y="2214563"/>
            <a:ext cx="360997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ru-RU" sz="3200" b="1">
                <a:solidFill>
                  <a:srgbClr val="FF0000"/>
                </a:solidFill>
              </a:rPr>
              <a:t>– Блок - схема –</a:t>
            </a:r>
            <a:r>
              <a:rPr lang="ru-RU" sz="3200" b="1">
                <a:solidFill>
                  <a:srgbClr val="0099FF"/>
                </a:solidFill>
              </a:rPr>
              <a:t> </a:t>
            </a:r>
            <a:endParaRPr lang="ru-RU" sz="3200" b="1">
              <a:solidFill>
                <a:srgbClr val="0099FF"/>
              </a:solidFill>
              <a:latin typeface="Times New Roman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986338" y="2214563"/>
            <a:ext cx="36385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ru-RU" sz="3200" b="1">
                <a:solidFill>
                  <a:srgbClr val="FF0000"/>
                </a:solidFill>
              </a:rPr>
              <a:t>– Запись на </a:t>
            </a:r>
            <a:r>
              <a:rPr lang="en-US" sz="3200" b="1">
                <a:solidFill>
                  <a:srgbClr val="FF0000"/>
                </a:solidFill>
              </a:rPr>
              <a:t>VB – </a:t>
            </a:r>
            <a:endParaRPr lang="ru-RU" sz="3200" b="1">
              <a:solidFill>
                <a:srgbClr val="0099FF"/>
              </a:solidFill>
              <a:latin typeface="Times New Roman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149725" y="3089275"/>
            <a:ext cx="4602163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0000FF"/>
                </a:solidFill>
                <a:latin typeface="Times New Roman" charset="0"/>
              </a:rPr>
              <a:t>Do</a:t>
            </a:r>
            <a:endParaRPr lang="ru-RU" sz="3600" b="1">
              <a:solidFill>
                <a:schemeClr val="bg1"/>
              </a:solidFill>
              <a:latin typeface="Times New Roman" charset="0"/>
            </a:endParaRPr>
          </a:p>
          <a:p>
            <a:pPr eaLnBrk="1" hangingPunct="1"/>
            <a:r>
              <a:rPr lang="ru-RU" sz="3600" b="1">
                <a:solidFill>
                  <a:schemeClr val="bg1"/>
                </a:solidFill>
                <a:latin typeface="Times New Roman" charset="0"/>
              </a:rPr>
              <a:t>Тело цикла</a:t>
            </a:r>
          </a:p>
          <a:p>
            <a:pPr eaLnBrk="1" hangingPunct="1"/>
            <a:r>
              <a:rPr lang="en-US" sz="3600" b="1">
                <a:solidFill>
                  <a:srgbClr val="0000FF"/>
                </a:solidFill>
                <a:latin typeface="Times New Roman" charset="0"/>
              </a:rPr>
              <a:t>Loop While </a:t>
            </a:r>
            <a:r>
              <a:rPr lang="ru-RU" sz="3600" b="1">
                <a:solidFill>
                  <a:schemeClr val="bg1"/>
                </a:solidFill>
                <a:latin typeface="Times New Roman" charset="0"/>
              </a:rPr>
              <a:t>Условие </a:t>
            </a:r>
            <a:endParaRPr lang="en-US" sz="3600" b="1">
              <a:solidFill>
                <a:srgbClr val="0000FF"/>
              </a:solidFill>
              <a:latin typeface="Times New Roman" charset="0"/>
            </a:endParaRPr>
          </a:p>
          <a:p>
            <a:pPr eaLnBrk="1" hangingPunct="1"/>
            <a:r>
              <a:rPr lang="en-US" sz="3600" b="1">
                <a:solidFill>
                  <a:srgbClr val="0000FF"/>
                </a:solidFill>
                <a:latin typeface="Times New Roman" charset="0"/>
              </a:rPr>
              <a:t>Do</a:t>
            </a:r>
            <a:endParaRPr lang="ru-RU" sz="3600" b="1">
              <a:solidFill>
                <a:schemeClr val="bg1"/>
              </a:solidFill>
              <a:latin typeface="Times New Roman" charset="0"/>
            </a:endParaRPr>
          </a:p>
          <a:p>
            <a:pPr eaLnBrk="1" hangingPunct="1"/>
            <a:r>
              <a:rPr lang="ru-RU" sz="3600" b="1">
                <a:solidFill>
                  <a:schemeClr val="bg1"/>
                </a:solidFill>
                <a:latin typeface="Times New Roman" charset="0"/>
              </a:rPr>
              <a:t>Тело цикла</a:t>
            </a:r>
          </a:p>
          <a:p>
            <a:pPr eaLnBrk="1" hangingPunct="1"/>
            <a:r>
              <a:rPr lang="en-US" sz="3600" b="1">
                <a:solidFill>
                  <a:srgbClr val="0000FF"/>
                </a:solidFill>
                <a:latin typeface="Times New Roman" charset="0"/>
              </a:rPr>
              <a:t>Loop Until </a:t>
            </a:r>
            <a:r>
              <a:rPr lang="ru-RU" sz="3600" b="1">
                <a:solidFill>
                  <a:schemeClr val="bg1"/>
                </a:solidFill>
                <a:latin typeface="Times New Roman" charset="0"/>
              </a:rPr>
              <a:t>Условие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1728788" y="3529013"/>
            <a:ext cx="0" cy="2571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1700213" y="4329113"/>
            <a:ext cx="0" cy="2571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773113" y="3825875"/>
            <a:ext cx="1893887" cy="461963"/>
          </a:xfrm>
          <a:prstGeom prst="flowChartProcess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ru-RU"/>
              <a:t>Тело цикла</a:t>
            </a: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25475" y="4979988"/>
            <a:ext cx="0" cy="6191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828675" y="2987675"/>
            <a:ext cx="1820863" cy="506413"/>
          </a:xfrm>
          <a:prstGeom prst="flowChartTerminator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ru-RU"/>
              <a:t>Начало</a:t>
            </a:r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828675" y="6145213"/>
            <a:ext cx="1820863" cy="506412"/>
          </a:xfrm>
          <a:prstGeom prst="flowChartTerminator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ru-RU"/>
              <a:t>Конец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200025" y="5600700"/>
            <a:ext cx="468313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227013" y="3635375"/>
            <a:ext cx="14605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 flipV="1">
            <a:off x="200025" y="3619500"/>
            <a:ext cx="14288" cy="19954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3214688" y="4983163"/>
            <a:ext cx="0" cy="9175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2700338" y="4984750"/>
            <a:ext cx="5016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1728788" y="5876925"/>
            <a:ext cx="14859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1743075" y="5886450"/>
            <a:ext cx="0" cy="2571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2" name="AutoShape 20"/>
          <p:cNvSpPr>
            <a:spLocks noChangeArrowheads="1"/>
          </p:cNvSpPr>
          <p:nvPr/>
        </p:nvSpPr>
        <p:spPr bwMode="auto">
          <a:xfrm>
            <a:off x="709613" y="4598988"/>
            <a:ext cx="1957387" cy="742950"/>
          </a:xfrm>
          <a:prstGeom prst="flowChartDecision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ru-RU">
                <a:solidFill>
                  <a:srgbClr val="0000FF"/>
                </a:solidFill>
              </a:rPr>
              <a:t>Условие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8834" y="449943"/>
            <a:ext cx="770435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Georgia" pitchFamily="18" charset="0"/>
              </a:rPr>
              <a:t>На </a:t>
            </a:r>
            <a:r>
              <a:rPr lang="en-US" sz="2800" b="1" dirty="0" smtClean="0">
                <a:latin typeface="Georgia" pitchFamily="18" charset="0"/>
              </a:rPr>
              <a:t>Visual Basic </a:t>
            </a:r>
            <a:r>
              <a:rPr lang="ru-RU" sz="2800" b="1" dirty="0" smtClean="0">
                <a:latin typeface="Georgia" pitchFamily="18" charset="0"/>
              </a:rPr>
              <a:t>для </a:t>
            </a:r>
            <a:r>
              <a:rPr lang="ru-RU" sz="5400" b="1" dirty="0" smtClean="0">
                <a:solidFill>
                  <a:srgbClr val="C00000"/>
                </a:solidFill>
                <a:latin typeface="Georgia" pitchFamily="18" charset="0"/>
              </a:rPr>
              <a:t>вывода</a:t>
            </a:r>
            <a:r>
              <a:rPr lang="ru-RU" sz="2800" b="1" dirty="0" smtClean="0">
                <a:latin typeface="Georgia" pitchFamily="18" charset="0"/>
              </a:rPr>
              <a:t> </a:t>
            </a:r>
            <a:endParaRPr lang="en-US" sz="2800" b="1" dirty="0" smtClean="0">
              <a:latin typeface="Georgia" pitchFamily="18" charset="0"/>
            </a:endParaRPr>
          </a:p>
          <a:p>
            <a:r>
              <a:rPr lang="ru-RU" sz="2800" b="1" dirty="0" smtClean="0">
                <a:latin typeface="Georgia" pitchFamily="18" charset="0"/>
              </a:rPr>
              <a:t>данных на экран</a:t>
            </a:r>
            <a:r>
              <a:rPr lang="en-US" sz="2800" b="1" dirty="0" smtClean="0">
                <a:latin typeface="Georgia" pitchFamily="18" charset="0"/>
              </a:rPr>
              <a:t> </a:t>
            </a:r>
            <a:r>
              <a:rPr lang="ru-RU" sz="2800" b="1" dirty="0" smtClean="0">
                <a:latin typeface="Georgia" pitchFamily="18" charset="0"/>
              </a:rPr>
              <a:t>используют команду</a:t>
            </a:r>
            <a:r>
              <a:rPr lang="ru-RU" sz="2800" b="1" dirty="0">
                <a:latin typeface="Georgia" pitchFamily="18" charset="0"/>
              </a:rPr>
              <a:t>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40053" y="2048882"/>
            <a:ext cx="26757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Print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2171" y="3889828"/>
            <a:ext cx="2332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Georgia" pitchFamily="18" charset="0"/>
              </a:rPr>
              <a:t>Например:</a:t>
            </a:r>
            <a:endParaRPr lang="ru-RU" sz="2800" b="1" dirty="0"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8834" y="4934857"/>
            <a:ext cx="815479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Print</a:t>
            </a:r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«Привет!»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83600" y="3508588"/>
            <a:ext cx="50419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Текст надписи  ВСЕГДА пишется в кавычках «   »</a:t>
            </a:r>
            <a:endParaRPr lang="ru-RU" sz="28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5515428" y="4558620"/>
            <a:ext cx="725715" cy="752474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957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33370" y="602158"/>
            <a:ext cx="7455887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Print</a:t>
            </a:r>
            <a:r>
              <a:rPr lang="ru-RU" sz="1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 </a:t>
            </a:r>
            <a:r>
              <a:rPr lang="en-US" sz="150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x</a:t>
            </a:r>
            <a:endParaRPr lang="ru-RU" sz="150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33370" y="5095934"/>
            <a:ext cx="74558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Georgia" pitchFamily="18" charset="0"/>
              </a:rPr>
              <a:t>Переменные  указываются без кавычек «   »</a:t>
            </a:r>
            <a:endParaRPr lang="ru-RU" sz="36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Стрелка вправо с вырезом 8"/>
          <p:cNvSpPr/>
          <p:nvPr/>
        </p:nvSpPr>
        <p:spPr>
          <a:xfrm rot="19080546">
            <a:off x="4524668" y="3259643"/>
            <a:ext cx="2748771" cy="1051839"/>
          </a:xfrm>
          <a:prstGeom prst="notchedRightArrow">
            <a:avLst/>
          </a:prstGeom>
          <a:gradFill flip="none" rotWithShape="1">
            <a:gsLst>
              <a:gs pos="0">
                <a:schemeClr val="bg2">
                  <a:lumMod val="20000"/>
                  <a:lumOff val="80000"/>
                </a:schemeClr>
              </a:gs>
              <a:gs pos="50000">
                <a:schemeClr val="accent2">
                  <a:lumMod val="60000"/>
                  <a:lumOff val="40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78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06058" y="1614935"/>
            <a:ext cx="2598788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Задание 1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200" y="2838876"/>
            <a:ext cx="9256006" cy="2138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3600" b="1" dirty="0" smtClean="0">
                <a:latin typeface="Georgia" pitchFamily="18" charset="0"/>
              </a:rPr>
              <a:t> Написать программу, выводящую </a:t>
            </a:r>
          </a:p>
          <a:p>
            <a:pPr>
              <a:lnSpc>
                <a:spcPct val="200000"/>
              </a:lnSpc>
            </a:pPr>
            <a:r>
              <a:rPr lang="ru-RU" sz="3600" b="1" dirty="0" smtClean="0">
                <a:latin typeface="Georgia" pitchFamily="18" charset="0"/>
              </a:rPr>
              <a:t>на экран надпись: «Привет!»</a:t>
            </a:r>
            <a:endParaRPr lang="ru-RU" sz="36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35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2672" y="217714"/>
            <a:ext cx="8212505" cy="646331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Алгоритм выполнения задания: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2672" y="1201724"/>
            <a:ext cx="5365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Georgia" pitchFamily="18" charset="0"/>
              </a:rPr>
              <a:t>1. Запустить </a:t>
            </a:r>
            <a:r>
              <a:rPr lang="en-US" sz="3600" dirty="0" smtClean="0">
                <a:latin typeface="Georgia" pitchFamily="18" charset="0"/>
              </a:rPr>
              <a:t>Visual Basic</a:t>
            </a:r>
            <a:endParaRPr lang="ru-RU" sz="3600" dirty="0">
              <a:latin typeface="Georgia" pitchFamily="18" charset="0"/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629" y="922200"/>
            <a:ext cx="1502548" cy="142947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2672" y="2161348"/>
            <a:ext cx="5581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Georgia" pitchFamily="18" charset="0"/>
              </a:rPr>
              <a:t>2</a:t>
            </a:r>
            <a:r>
              <a:rPr lang="ru-RU" sz="3600" dirty="0" smtClean="0">
                <a:latin typeface="Georgia" pitchFamily="18" charset="0"/>
              </a:rPr>
              <a:t>. Открыть </a:t>
            </a:r>
            <a:r>
              <a:rPr lang="en-US" sz="3600" dirty="0" smtClean="0">
                <a:latin typeface="Georgia" pitchFamily="18" charset="0"/>
              </a:rPr>
              <a:t>Standard EXE</a:t>
            </a:r>
            <a:endParaRPr lang="ru-RU" sz="3600" dirty="0">
              <a:latin typeface="Georgia" pitchFamily="18" charset="0"/>
            </a:endParaRP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2807679"/>
            <a:ext cx="6618514" cy="3973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80001" y="5928250"/>
            <a:ext cx="1393371" cy="5451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трелка вверх 1"/>
          <p:cNvSpPr/>
          <p:nvPr/>
        </p:nvSpPr>
        <p:spPr>
          <a:xfrm rot="20549086">
            <a:off x="7397433" y="4439048"/>
            <a:ext cx="501063" cy="711200"/>
          </a:xfrm>
          <a:prstGeom prst="upArrow">
            <a:avLst>
              <a:gd name="adj1" fmla="val 15239"/>
              <a:gd name="adj2" fmla="val 8838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3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10405E-6 L 0.02691 -0.397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7" y="-199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03 -0.03099 L -0.16267 0.09248 C -0.19565 0.12023 -0.24618 0.13942 -0.29965 0.14474 C -0.36059 0.15098 -0.41006 0.14219 -0.44583 0.12138 L -0.61527 0.03121 " pathEditMode="relative" rAng="-262182" ptsTypes="FffFF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104" y="103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528 0.03122 L -0.45191 -0.06428 C -0.41771 -0.08347 -0.37691 -0.08092 -0.34063 -0.05919 C -0.29861 -0.03491 -0.27101 0.00393 -0.25694 0.04833 L -0.19601 0.27052 " pathEditMode="relative" rAng="1408104" ptsTypes="FffFF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40" y="15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2" grpId="3" animBg="1"/>
      <p:bldP spid="2" grpId="4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742" y="1055880"/>
            <a:ext cx="7039429" cy="5669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2672" y="258295"/>
            <a:ext cx="65149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Georgia" pitchFamily="18" charset="0"/>
              </a:rPr>
              <a:t>3. Добавить кнопку на форму</a:t>
            </a:r>
            <a:endParaRPr lang="ru-RU" sz="3600" dirty="0"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69144" y="3141508"/>
            <a:ext cx="696685" cy="5451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573485" y="4789714"/>
            <a:ext cx="2264229" cy="120468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33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742" y="1055880"/>
            <a:ext cx="7039429" cy="5669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2672" y="258295"/>
            <a:ext cx="7241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Georgia" pitchFamily="18" charset="0"/>
              </a:rPr>
              <a:t>3. Нажать на кнопку 2 раза ЛКМ</a:t>
            </a:r>
            <a:endParaRPr lang="ru-RU" sz="3600" dirty="0">
              <a:latin typeface="Georgia" pitchFamily="18" charset="0"/>
            </a:endParaRPr>
          </a:p>
        </p:txBody>
      </p:sp>
      <p:sp>
        <p:nvSpPr>
          <p:cNvPr id="9" name="Стрелка вверх 8"/>
          <p:cNvSpPr/>
          <p:nvPr/>
        </p:nvSpPr>
        <p:spPr>
          <a:xfrm rot="20549086">
            <a:off x="7176225" y="5440534"/>
            <a:ext cx="501063" cy="711200"/>
          </a:xfrm>
          <a:prstGeom prst="upArrow">
            <a:avLst>
              <a:gd name="adj1" fmla="val 15239"/>
              <a:gd name="adj2" fmla="val 8838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5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2" animBg="1"/>
      <p:bldP spid="9" grpId="3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2673" y="359895"/>
            <a:ext cx="8219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latin typeface="Georgia" pitchFamily="18" charset="0"/>
              </a:rPr>
              <a:t>4</a:t>
            </a:r>
            <a:r>
              <a:rPr lang="ru-RU" sz="3600" dirty="0" smtClean="0">
                <a:latin typeface="Georgia" pitchFamily="18" charset="0"/>
              </a:rPr>
              <a:t>. В окне кода программы наберите:</a:t>
            </a:r>
            <a:endParaRPr lang="ru-RU" sz="3600" dirty="0">
              <a:latin typeface="Georgia" pitchFamily="18" charset="0"/>
            </a:endParaRPr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73" y="1714727"/>
            <a:ext cx="8091398" cy="4688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537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635</Words>
  <Application>Microsoft Office PowerPoint</Application>
  <PresentationFormat>Экран (4:3)</PresentationFormat>
  <Paragraphs>136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SVY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</dc:creator>
  <cp:lastModifiedBy>user</cp:lastModifiedBy>
  <cp:revision>86</cp:revision>
  <dcterms:created xsi:type="dcterms:W3CDTF">2009-11-20T06:14:42Z</dcterms:created>
  <dcterms:modified xsi:type="dcterms:W3CDTF">2012-11-14T22:04:51Z</dcterms:modified>
</cp:coreProperties>
</file>