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7" r:id="rId15"/>
    <p:sldId id="270" r:id="rId16"/>
    <p:sldId id="271" r:id="rId17"/>
    <p:sldId id="273" r:id="rId18"/>
    <p:sldId id="272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75EE6-3C8F-4D36-8F7C-D58AEE47542E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6553D-B037-4588-867A-BA95548C5D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75EE6-3C8F-4D36-8F7C-D58AEE47542E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6553D-B037-4588-867A-BA95548C5D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75EE6-3C8F-4D36-8F7C-D58AEE47542E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6553D-B037-4588-867A-BA95548C5D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75EE6-3C8F-4D36-8F7C-D58AEE47542E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6553D-B037-4588-867A-BA95548C5D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75EE6-3C8F-4D36-8F7C-D58AEE47542E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6553D-B037-4588-867A-BA95548C5D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75EE6-3C8F-4D36-8F7C-D58AEE47542E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6553D-B037-4588-867A-BA95548C5D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75EE6-3C8F-4D36-8F7C-D58AEE47542E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6553D-B037-4588-867A-BA95548C5D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75EE6-3C8F-4D36-8F7C-D58AEE47542E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6553D-B037-4588-867A-BA95548C5D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75EE6-3C8F-4D36-8F7C-D58AEE47542E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6553D-B037-4588-867A-BA95548C5D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75EE6-3C8F-4D36-8F7C-D58AEE47542E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6553D-B037-4588-867A-BA95548C5D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75EE6-3C8F-4D36-8F7C-D58AEE47542E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6553D-B037-4588-867A-BA95548C5D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75EE6-3C8F-4D36-8F7C-D58AEE47542E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6553D-B037-4588-867A-BA95548C5D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fp=19&amp;img_url=http://img.rl0.ru/pgc/432x288/5194ebd5-0e7b-9ac6-0e7b-9ac9722c2ad0.photo.0.jpg&amp;uinfo=ww-1114-wh-671-fw-889-fh-465-pd-1&amp;p=19&amp;text=%D0%BA%D0%B0%D1%80%D1%82%D0%B8%D0%BD%D0%BA%D0%B8%20%D0%B3%D0%BB%D0%B0%D0%B7%D0%B0,%20%D0%B4%D0%B5%D1%84%D0%B5%D0%BA%D1%82%D1%8B%20%D0%B7%D1%80%D0%B5%D0%BD%D0%B8%D1%8F,&amp;noreask=1&amp;pos=574&amp;rpt=simage&amp;lr=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yandex.ru/yandsearch?source=wiz&amp;fp=16&amp;img_url=http://okozorko.ru/wp-content/uploads/2012/02/%D0%97%D0%BE%D0%BB%D1%8C%D0%BD%D0%B5%D1%80.jpg&amp;uinfo=ww-1027-wh-525-fw-802-fh-448-pd-1&amp;p=16&amp;text=%D0%BA%D0%B0%D1%80%D1%82%D0%B8%D0%BD%D0%BA%D0%B8%20%D0%B8%D0%BB%D0%BB%D1%8E%D0%B7%D0%B8%D0%B8%20%D0%B7%D1%80%D0%B5%D0%BD%D0%B8%D1%8F&amp;noreask=1&amp;pos=486&amp;rpt=simage&amp;lr=213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commons.wikimedia.org/wiki/File:Blindspot.png?uselang=ru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-collection.edu.ru/catalog/res/669ba083-e921-11dc-95ff-0800200c9a66/?from=4dc8092d-e921-11dc-95ff-0800200c9a66&amp;interface=pupil&amp;class=50&amp;subject=30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chool-collection.edu.ru/catalog/res/669ba083-e921-11dc-95ff-0800200c9a66/?from=4dc8092d-e921-11dc-95ff-0800200c9a66&amp;interface=pupil&amp;class=50&amp;subject=30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chool-collection.edu.ru/catalog/res/669ba083-e921-11dc-95ff-0800200c9a66/?from=4dc8092d-e921-11dc-95ff-0800200c9a66&amp;interface=pupil&amp;class=50&amp;subject=30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images.yandex.ru/yandsearch?source=wiz&amp;fp=0&amp;img_url=http://www.antula.ru/image-2/daltonism23.jpg&amp;uinfo=ww-1027-wh-525-fw-0-fh-448-pd-1&amp;text=%D0%BA%D0%B0%D1%80%D1%82%D0%B8%D0%BD%D0%BA%D0%B8%20%D0%BB%D1%8F%20%D0%B4%D0%B0%D0%BB%D1%8C%D1%82%D0%BE%D0%BD%D0%B8%D0%BA%D0%BE%D0%B2&amp;noreask=1&amp;pos=7&amp;lr=194&amp;rpt=simag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-collection.edu.ru/catalog/res/669ba083-e921-11dc-95ff-0800200c9a66/?from=4dc8092d-e921-11dc-95ff-0800200c9a66&amp;interface=pupil&amp;class=50&amp;subject=30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facte.ru/man/4558.html" TargetMode="External"/><Relationship Id="rId3" Type="http://schemas.openxmlformats.org/officeDocument/2006/relationships/hyperlink" Target="http://www.polnaja-jenciklopedija.ru/biologiya/glaz-i-zrenie.html" TargetMode="External"/><Relationship Id="rId7" Type="http://schemas.openxmlformats.org/officeDocument/2006/relationships/hyperlink" Target="http://www.tinlib.ru/medicina/zrenie_na_100_fitnes_i_dieta_dlja_glaz/p3.php" TargetMode="External"/><Relationship Id="rId2" Type="http://schemas.openxmlformats.org/officeDocument/2006/relationships/hyperlink" Target="http://stamina.ru/eyes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lazakyshtym.jimdo.com/" TargetMode="External"/><Relationship Id="rId5" Type="http://schemas.openxmlformats.org/officeDocument/2006/relationships/hyperlink" Target="http://ru.wikipedia.org/wiki/%C7%F0%E5%ED%E8%E5_%F7%E5%EB%EE%E2%E5%EA%E0" TargetMode="External"/><Relationship Id="rId4" Type="http://schemas.openxmlformats.org/officeDocument/2006/relationships/hyperlink" Target="http://www.health-ua.org/hot/91.html" TargetMode="External"/><Relationship Id="rId9" Type="http://schemas.openxmlformats.org/officeDocument/2006/relationships/hyperlink" Target="http://ru.wikipedia.org/wiki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hyperlink" Target="http://images.yandex.ru/yandsearch?source=wiz&amp;fp=13&amp;img_url=http://blueinform.ru/wp-content/uploads/2009/03/eye-blue-250x188.jpg&amp;uinfo=ww-1114-wh-671-fw-889-fh-465-pd-1&amp;p=13&amp;text=%D0%BA%D0%B0%D1%80%D1%82%D0%B8%D0%BD%D0%BA%D0%B8%20%D0%B3%D0%BB%D0%B0%D0%B7%D0%B0,%20%D0%B4%D0%B5%D1%84%D0%B5%D0%BA%D1%82%D1%8B%20%D0%B7%D1%80%D0%B5%D0%BD%D0%B8%D1%8F,&amp;noreask=1&amp;pos=402&amp;rpt=simage&amp;lr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source=wiz&amp;fp=56&amp;img_url=http://4.bp.blogspot.com/_EvVvMYs6kTA/TKIwJbmIEVI/AAAAAAAAAhw/V2VCGBMYn1Y/s400/92923.jpg&amp;uinfo=ww-1114-wh-671-fw-889-fh-465-pd-1&amp;p=56&amp;text=%D0%BA%D0%B0%D1%80%D1%82%D0%B8%D0%BD%D0%BA%D0%B8%20%D0%B3%D0%BB%D0%B0%D0%B7%D0%B0,%20%D0%B4%D0%B5%D1%84%D0%B5%D0%BA%D1%82%D1%8B%20%D0%B7%D1%80%D0%B5%D0%BD%D0%B8%D1%8F,&amp;noreask=1&amp;pos=1697&amp;rpt=simage&amp;lr=1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://images.yandex.ru/yandsearch?source=wiz&amp;fp=39&amp;img_url=http://stat11.privet.ru/lr/081d10fbc484695c003f4bde6aa81ea5&amp;uinfo=ww-1114-wh-671-fw-889-fh-465-pd-1&amp;p=39&amp;text=%D0%BA%D0%B0%D1%80%D1%82%D0%B8%D0%BD%D0%BA%D0%B8%20%D0%B3%D0%BB%D0%B0%D0%B7%D0%B0,%20%D0%B4%D0%B5%D1%84%D0%B5%D0%BA%D1%82%D1%8B%20%D0%B7%D1%80%D0%B5%D0%BD%D0%B8%D1%8F,&amp;noreask=1&amp;pos=1172&amp;rpt=simage&amp;lr=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ages.yandex.ru/yandsearch?text=%D0%BA%D0%B0%D1%80%D1%82%D0%B8%D0%BD%D0%BA%D0%B0%20%20%D0%BF%D0%BE%D1%81%D1%82%D1%80%D0%BE%D0%B5%D0%BD%D0%B8%D0%B5%20%D0%B8%D0%B7%D0%BE%D0%B1%D1%80%D0%B0%D0%B6%D0%B5%D0%BD%D0%B8%D1%8F%20%D0%BD%D0%B0%20%20%D1%81%D0%B5%D1%82%D1%87%D0%B0%D1%82%D0%BA%D0%B5%20%D0%B3%D0%BB%D0%B0%D0%B7%D0%B0&amp;fp=0&amp;img_url=http://med.znate.ru/tw_refs/69/68464/68464_html_m6a9f41a4.png&amp;pos=13&amp;uinfo=ww-1027-wh-525-fw-802-fh-448-pd-1&amp;rpt=simag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chool-collection.edu.ru/catalog/res/669ba083-e921-11dc-95ff-0800200c9a66/?from=4dc8092d-e921-11dc-95ff-0800200c9a66&amp;interface=pupil&amp;class=50&amp;subject=3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chool-collection.edu.ru/catalog/res/669ba083-e921-11dc-95ff-0800200c9a66/?from=4dc8092d-e921-11dc-95ff-0800200c9a66&amp;interface=pupil&amp;class=50&amp;subject=3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yandex.ru/yandsearch?source=wiz&amp;fp=4&amp;img_url=http://brainden.com/images/fatherandson.gif&amp;uinfo=ww-1027-wh-525-fw-802-fh-448-pd-1&amp;p=4&amp;text=%D0%BA%D0%B0%D1%80%D1%82%D0%B8%D0%BD%D0%BA%D0%B8%20%D0%B8%D0%BB%D0%BB%D1%8E%D0%B7%D0%B8%D0%B8%20%D0%B7%D1%80%D0%B5%D0%BD%D0%B8%D1%8F&amp;noreask=1&amp;pos=137&amp;rpt=simage&amp;lr=213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ages.yandex.ru/yandsearch?source=wiz&amp;fp=7&amp;img_url=http://i269.photobucket.com/albums/jj72/hoangan_9x1/anh%20ao%20giac/pic_028.jpg&amp;uinfo=ww-1027-wh-525-fw-802-fh-448-pd-1&amp;p=7&amp;text=%D0%BA%D0%B0%D1%80%D1%82%D0%B8%D0%BD%D0%BA%D0%B8%20%D0%B8%D0%BB%D0%BB%D1%8E%D0%B7%D0%B8%D0%B8%20%D0%B7%D1%80%D0%B5%D0%BD%D0%B8%D1%8F&amp;noreask=1&amp;pos=229&amp;rpt=simage&amp;lr=213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900igr.net/datai/meditsina/Virusy/0002-007-Ponjatie-o-virusak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0"/>
            <a:ext cx="1219199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836712"/>
            <a:ext cx="7772400" cy="1470025"/>
          </a:xfrm>
        </p:spPr>
        <p:txBody>
          <a:bodyPr/>
          <a:lstStyle/>
          <a:p>
            <a:pPr algn="r"/>
            <a:r>
              <a:rPr lang="ru-RU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Глаз и зрение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00364" y="4857760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Авторы учитель физики Королева Татьяна Юрьевна </a:t>
            </a:r>
          </a:p>
          <a:p>
            <a:r>
              <a:rPr lang="ru-RU" dirty="0" smtClean="0"/>
              <a:t>и учитель химии и биологии Трибунская Елена </a:t>
            </a:r>
            <a:r>
              <a:rPr lang="ru-RU" dirty="0" err="1" smtClean="0"/>
              <a:t>Жановна</a:t>
            </a:r>
            <a:endParaRPr lang="ru-RU" dirty="0" smtClean="0"/>
          </a:p>
          <a:p>
            <a:r>
              <a:rPr lang="ru-RU" dirty="0" smtClean="0"/>
              <a:t>МАОУ СОШ № 7 г. Балаково  Саратовской области</a:t>
            </a:r>
          </a:p>
          <a:p>
            <a:r>
              <a:rPr lang="ru-RU" dirty="0" smtClean="0"/>
              <a:t>2014</a:t>
            </a:r>
            <a:endParaRPr lang="ru-RU" dirty="0"/>
          </a:p>
        </p:txBody>
      </p:sp>
      <p:pic>
        <p:nvPicPr>
          <p:cNvPr id="5" name="Рисунок 4" descr="http://im1-tub-ru.yandex.net/i?id=534268413-30-72&amp;n=21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59544">
            <a:off x="214282" y="1071546"/>
            <a:ext cx="492922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Рис. 9. 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Длинные и косые линии на этом рисунке в действительности параллельны.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http://im3-tub-ru.yandex.net/i?id=17146571-56-72&amp;n=21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76672"/>
            <a:ext cx="6912768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Blindspot.pn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132856"/>
            <a:ext cx="7344816" cy="26642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Обнаружение слепого пятна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://forum.lightray.ru/download/file.php?id=15539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268760"/>
            <a:ext cx="7920880" cy="41764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Строение глаза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88582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Изменение кривизны хрусталика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C:\Documents and Settings\Учитель\Рабочий стол\2014-03 (мар)\сканирование00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08720"/>
            <a:ext cx="784887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Шарообразный хрусталик рыбы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Documents and Settings\Учитель\Рабочий стол\2014-03 (мар)\сканирование00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857364"/>
            <a:ext cx="496855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Гимнастика </a:t>
            </a:r>
            <a:r>
              <a:rPr lang="ru-RU" dirty="0"/>
              <a:t>для глаз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://www.tinlib.ru/medicina/zrenie_na_100_fitnes_i_dieta_dlja_glaz/i_007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3851920" cy="194421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Рисунок 5" descr="http://www.tinlib.ru/medicina/zrenie_na_100_fitnes_i_dieta_dlja_glaz/i_008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3976" y="1340768"/>
            <a:ext cx="4280024" cy="20296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 descr="http://www.tinlib.ru/medicina/zrenie_na_100_fitnes_i_dieta_dlja_glaz/i_009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005064"/>
            <a:ext cx="3852936" cy="20882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7" descr="http://www.tinlib.ru/medicina/zrenie_na_100_fitnes_i_dieta_dlja_glaz/i_010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39544" y="4005064"/>
            <a:ext cx="4104456" cy="19442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http://www.tinlib.ru/medicina/zrenie_na_100_fitnes_i_dieta_dlja_glaz/i_011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1357298"/>
            <a:ext cx="8572560" cy="485778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Documents and Settings\Учитель\Рабочий стол\2014-03 (мар)\сканирование000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3116"/>
            <a:ext cx="3888432" cy="2664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3504" y="4786322"/>
            <a:ext cx="3543296" cy="1928826"/>
          </a:xfrm>
        </p:spPr>
        <p:txBody>
          <a:bodyPr>
            <a:normAutofit fontScale="85000" lnSpcReduction="20000"/>
          </a:bodyPr>
          <a:lstStyle/>
          <a:p>
            <a:r>
              <a:rPr lang="ru-RU" sz="2000" u="sng" dirty="0" smtClean="0">
                <a:hlinkClick r:id="rId3"/>
              </a:rPr>
              <a:t>http://school-collection.edu.ru/catalog/res/669ba083-e921-11dc-95ff-0800200c9a66/?from=4dc8092d-e921-11dc-95ff-0800200c9a66&amp;interface=pupil&amp;class=50&amp;subject=30</a:t>
            </a:r>
            <a:r>
              <a:rPr lang="ru-RU" sz="2000" dirty="0" smtClean="0"/>
              <a:t> </a:t>
            </a:r>
          </a:p>
          <a:p>
            <a:r>
              <a:rPr lang="ru-RU" sz="2000" dirty="0" smtClean="0"/>
              <a:t>Слайд 5</a:t>
            </a:r>
            <a:endParaRPr lang="ru-RU" sz="2000" dirty="0"/>
          </a:p>
        </p:txBody>
      </p:sp>
      <p:pic>
        <p:nvPicPr>
          <p:cNvPr id="6" name="Рисунок 5" descr="C:\Documents and Settings\Учитель\Рабочий стол\2014-03 (мар)\сканирование000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928802"/>
            <a:ext cx="3888432" cy="2664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357422" y="285728"/>
            <a:ext cx="4376904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Бинокулярное зрение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7829576" cy="4397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85794"/>
            <a:ext cx="8329642" cy="534036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                                                                           </a:t>
            </a:r>
            <a:endParaRPr lang="ru-RU" sz="2400" dirty="0"/>
          </a:p>
        </p:txBody>
      </p:sp>
      <p:pic>
        <p:nvPicPr>
          <p:cNvPr id="4" name="Рисунок 3" descr="http://festival.1september.ru/articles/617501/img3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285860"/>
            <a:ext cx="561662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214414" y="357166"/>
            <a:ext cx="59293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Дефект зрения близорукость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http://festival.1september.ru/articles/617501/img5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4357694"/>
            <a:ext cx="6286544" cy="2091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42844" y="3643314"/>
            <a:ext cx="87154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</a:t>
            </a:r>
            <a:r>
              <a:rPr lang="ru-RU" sz="2800" dirty="0" smtClean="0"/>
              <a:t>Дефект </a:t>
            </a:r>
            <a:r>
              <a:rPr lang="ru-RU" sz="2800" dirty="0"/>
              <a:t>зрения </a:t>
            </a:r>
            <a:r>
              <a:rPr lang="ru-RU" sz="2800" dirty="0" smtClean="0"/>
              <a:t>дальнозоркость</a:t>
            </a:r>
          </a:p>
          <a:p>
            <a:pPr algn="r"/>
            <a:r>
              <a:rPr lang="ru-RU" sz="2400" dirty="0" smtClean="0"/>
              <a:t>Слайд 7</a:t>
            </a:r>
          </a:p>
          <a:p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04248" y="428604"/>
            <a:ext cx="23397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hlinkClick r:id="rId4"/>
              </a:rPr>
              <a:t>http://</a:t>
            </a:r>
            <a:r>
              <a:rPr lang="ru-RU" u="sng" dirty="0" smtClean="0">
                <a:hlinkClick r:id="rId4"/>
              </a:rPr>
              <a:t>school-collection.edu.ru/catalog/res/669ba083-e921-11dc-95ff-0800200c9a66</a:t>
            </a:r>
            <a:r>
              <a:rPr lang="ru-RU" u="sng" dirty="0" smtClean="0">
                <a:hlinkClick r:id="rId4"/>
              </a:rPr>
              <a:t>/?from=4dc8092d-e921-11dc-95ff-0800200c9a66&amp;interface=pupil&amp;class=50&amp;subject=30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000" dirty="0" smtClean="0"/>
              <a:t>Слайд 8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 descr="http://festival.1september.ru/articles/617501/img4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714356"/>
            <a:ext cx="597666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-252536" y="0"/>
            <a:ext cx="96823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Исправление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близорукости при помощи рассеивающей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линзы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http://festival.1september.ru/articles/617501/img6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4071942"/>
            <a:ext cx="662473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2714612" y="3143248"/>
            <a:ext cx="44970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Исправление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дальнозоркости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помощи собирающей линзы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071546"/>
            <a:ext cx="21419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hlinkClick r:id="rId4"/>
              </a:rPr>
              <a:t>http://school-collection.edu.ru/catalog/res/669ba083-e921-11dc-95ff-0800200c9a66/?from=4dc8092d-e921-11dc-95ff-0800200c9a66&amp;interface=pupil&amp;class=50&amp;subject=30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0"/>
            <a:ext cx="87154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ja-JP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Дальтоник видит этот круг серым</a:t>
            </a:r>
            <a:r>
              <a:rPr kumimoji="0" lang="en-US" altLang="ja-JP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ja-JP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altLang="ja-JP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видит цифру 5.</a:t>
            </a:r>
            <a:endParaRPr kumimoji="0" lang="ru-RU" altLang="ja-JP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http://im1-tub-ru.yandex.net/i?id=176861295-21-72&amp;n=21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857232"/>
            <a:ext cx="5762350" cy="50428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Строение глаза</a:t>
            </a:r>
            <a:endParaRPr lang="ru-RU" dirty="0"/>
          </a:p>
        </p:txBody>
      </p:sp>
      <p:pic>
        <p:nvPicPr>
          <p:cNvPr id="5" name="Рисунок 4" descr="http://eyeshelp.ru/files/images/153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196752"/>
            <a:ext cx="540060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3923928" y="675075"/>
            <a:ext cx="18473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103674"/>
            <a:ext cx="7812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hlinkClick r:id="rId3"/>
              </a:rPr>
              <a:t>http://school-collection.edu.ru/catalog/res/669ba083-e921-11dc-95ff-0800200c9a66/?from=4dc8092d-e921-11dc-95ff-0800200c9a66&amp;interface=pupil&amp;class=50&amp;subject=30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sz="2800" dirty="0" smtClean="0"/>
              <a:t>Слайд 2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-1116632" y="47667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Рис. 24. Дальтоник видит этот круг серым.</a:t>
            </a:r>
            <a:endParaRPr kumimoji="0" lang="ru-RU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40152" y="692696"/>
            <a:ext cx="21602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Михаил Врубель. Царевна-лебедь</a:t>
            </a:r>
          </a:p>
        </p:txBody>
      </p:sp>
      <p:pic>
        <p:nvPicPr>
          <p:cNvPr id="8" name="Рисунок 7" descr="C:\Users\Татьяна\Pictures\68696996_e4ebd4e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4752528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Литература: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4"/>
            <a:ext cx="8568952" cy="5329808"/>
          </a:xfrm>
          <a:solidFill>
            <a:schemeClr val="accent3">
              <a:lumMod val="60000"/>
              <a:lumOff val="40000"/>
              <a:alpha val="75000"/>
            </a:schemeClr>
          </a:solidFill>
        </p:spPr>
        <p:txBody>
          <a:bodyPr>
            <a:normAutofit fontScale="62500" lnSpcReduction="20000"/>
          </a:bodyPr>
          <a:lstStyle/>
          <a:p>
            <a:pPr lvl="0">
              <a:buFont typeface="Wingdings" pitchFamily="2" charset="2"/>
              <a:buChar char="Ø"/>
            </a:pPr>
            <a:r>
              <a:rPr lang="ru-RU" dirty="0" smtClean="0"/>
              <a:t>Восстановление </a:t>
            </a:r>
            <a:r>
              <a:rPr lang="ru-RU" dirty="0"/>
              <a:t>зрения / </a:t>
            </a:r>
            <a:r>
              <a:rPr lang="ru-RU" u="sng" dirty="0">
                <a:hlinkClick r:id="rId2"/>
              </a:rPr>
              <a:t>http://stamina.ru/eyes.htm</a:t>
            </a:r>
            <a:endParaRPr lang="ru-RU" dirty="0"/>
          </a:p>
          <a:p>
            <a:pPr lvl="0">
              <a:buFont typeface="Wingdings" pitchFamily="2" charset="2"/>
              <a:buChar char="Ø"/>
            </a:pPr>
            <a:r>
              <a:rPr lang="ru-RU" dirty="0"/>
              <a:t>Глаз и зрение / </a:t>
            </a:r>
            <a:r>
              <a:rPr lang="ru-RU" u="sng" dirty="0">
                <a:hlinkClick r:id="rId3"/>
              </a:rPr>
              <a:t>http://www.polnaja-jenciklopedija.ru/biologiya/glaz-i-zrenie.html</a:t>
            </a:r>
            <a:endParaRPr lang="ru-RU" dirty="0"/>
          </a:p>
          <a:p>
            <a:pPr lvl="0">
              <a:buFont typeface="Wingdings" pitchFamily="2" charset="2"/>
              <a:buChar char="Ø"/>
            </a:pPr>
            <a:r>
              <a:rPr lang="ru-RU" dirty="0"/>
              <a:t>Глаз и зрение: инструкция по применению/</a:t>
            </a:r>
            <a:r>
              <a:rPr lang="ru-RU" u="sng" dirty="0" err="1">
                <a:hlinkClick r:id="rId4"/>
              </a:rPr>
              <a:t>http</a:t>
            </a:r>
            <a:r>
              <a:rPr lang="ru-RU" u="sng" dirty="0">
                <a:hlinkClick r:id="rId4"/>
              </a:rPr>
              <a:t>://</a:t>
            </a:r>
            <a:r>
              <a:rPr lang="ru-RU" u="sng" dirty="0" err="1">
                <a:hlinkClick r:id="rId4"/>
              </a:rPr>
              <a:t>www.health-ua.org</a:t>
            </a:r>
            <a:r>
              <a:rPr lang="ru-RU" u="sng" dirty="0">
                <a:hlinkClick r:id="rId4"/>
              </a:rPr>
              <a:t>/</a:t>
            </a:r>
            <a:r>
              <a:rPr lang="ru-RU" u="sng" dirty="0" err="1">
                <a:hlinkClick r:id="rId4"/>
              </a:rPr>
              <a:t>hot</a:t>
            </a:r>
            <a:r>
              <a:rPr lang="ru-RU" u="sng" dirty="0">
                <a:hlinkClick r:id="rId4"/>
              </a:rPr>
              <a:t>/91.html</a:t>
            </a:r>
            <a:endParaRPr lang="ru-RU" dirty="0"/>
          </a:p>
          <a:p>
            <a:pPr lvl="0">
              <a:buFont typeface="Wingdings" pitchFamily="2" charset="2"/>
              <a:buChar char="Ø"/>
            </a:pPr>
            <a:r>
              <a:rPr lang="ru-RU" dirty="0"/>
              <a:t>Зрение человека / </a:t>
            </a:r>
            <a:r>
              <a:rPr lang="ru-RU" u="sng" dirty="0">
                <a:hlinkClick r:id="rId5"/>
              </a:rPr>
              <a:t>http://ru.wikipedia.org/wiki</a:t>
            </a:r>
            <a:r>
              <a:rPr lang="ru-RU" dirty="0"/>
              <a:t> 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/>
              <a:t>О глазах и зрении / </a:t>
            </a:r>
            <a:r>
              <a:rPr lang="ru-RU" u="sng" dirty="0">
                <a:hlinkClick r:id="rId6"/>
              </a:rPr>
              <a:t>http://glazakyshtym.jimdo.com/</a:t>
            </a:r>
            <a:endParaRPr lang="ru-RU" dirty="0"/>
          </a:p>
          <a:p>
            <a:pPr lvl="0">
              <a:buFont typeface="Wingdings" pitchFamily="2" charset="2"/>
              <a:buChar char="Ø"/>
            </a:pPr>
            <a:r>
              <a:rPr lang="ru-RU" dirty="0" err="1"/>
              <a:t>Перышкин</a:t>
            </a:r>
            <a:r>
              <a:rPr lang="ru-RU" dirty="0"/>
              <a:t> А. в., </a:t>
            </a:r>
            <a:r>
              <a:rPr lang="ru-RU" dirty="0" err="1"/>
              <a:t>Чемакин</a:t>
            </a:r>
            <a:r>
              <a:rPr lang="ru-RU" dirty="0"/>
              <a:t> В. И. Факультативный курс физики 7 класс. Пособие для учащихся. – М.: Просвещение, 1980.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/>
              <a:t>Профилактика зоркости </a:t>
            </a:r>
            <a:r>
              <a:rPr lang="ru-RU" u="sng" dirty="0">
                <a:hlinkClick r:id="rId7"/>
              </a:rPr>
              <a:t>http://www.tinlib.ru/medicina/zrenie_na_100_fitnes_i_dieta_dlja_glaz/p3.php</a:t>
            </a:r>
            <a:endParaRPr lang="ru-RU" dirty="0"/>
          </a:p>
          <a:p>
            <a:pPr lvl="0">
              <a:buFont typeface="Wingdings" pitchFamily="2" charset="2"/>
              <a:buChar char="Ø"/>
            </a:pPr>
            <a:r>
              <a:rPr lang="ru-RU" dirty="0"/>
              <a:t>30 фактов про глаза и зрение / </a:t>
            </a:r>
            <a:r>
              <a:rPr lang="ru-RU" u="sng" dirty="0">
                <a:hlinkClick r:id="rId8"/>
              </a:rPr>
              <a:t>http://facte.ru/man/4558.html</a:t>
            </a:r>
            <a:endParaRPr lang="ru-RU" dirty="0"/>
          </a:p>
          <a:p>
            <a:pPr lvl="0">
              <a:buFont typeface="Wingdings" pitchFamily="2" charset="2"/>
              <a:buChar char="Ø"/>
            </a:pPr>
            <a:r>
              <a:rPr lang="ru-RU" dirty="0"/>
              <a:t>Фронтальные лабораторные занятия по </a:t>
            </a:r>
            <a:r>
              <a:rPr lang="ru-RU" dirty="0" smtClean="0"/>
              <a:t>физике в </a:t>
            </a:r>
            <a:r>
              <a:rPr lang="ru-RU" dirty="0"/>
              <a:t>7-11 классах общеобразовательных учреждений: Кн. для учителя/В. А. Буров, Ю. И. Дик, Б. С. Зворыкин и др. – М.: Просвещение, Учеб. лит., 1996.</a:t>
            </a:r>
          </a:p>
          <a:p>
            <a:pPr lvl="0">
              <a:buFont typeface="Wingdings" pitchFamily="2" charset="2"/>
              <a:buChar char="Ø"/>
            </a:pPr>
            <a:r>
              <a:rPr lang="ru-RU" u="sng" dirty="0">
                <a:hlinkClick r:id="rId9"/>
              </a:rPr>
              <a:t>http://ru.wikipedia.org/wiki/</a:t>
            </a:r>
            <a:r>
              <a:rPr lang="ru-RU" dirty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://eyeshelp.ru/files/images/54046676_stroenieglaz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071546"/>
            <a:ext cx="702027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95536" y="5934670"/>
            <a:ext cx="7614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69269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Рис.3. Структура глаза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5661248"/>
            <a:ext cx="7668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/>
              <a:t> </a:t>
            </a:r>
            <a:endParaRPr lang="ru-RU" dirty="0"/>
          </a:p>
        </p:txBody>
      </p:sp>
      <p:pic>
        <p:nvPicPr>
          <p:cNvPr id="8" name="Содержимое 7" descr="http://eyeshelp.ru/files/images/436E457D-F4EC-47E6-9A5E-CF88044A8F3B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556792"/>
            <a:ext cx="4896544" cy="319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Цвета радужной оболочки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http://im7-tub-ru.yandex.net/i?id=38134494-10-72&amp;n=21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714356"/>
            <a:ext cx="330666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3-tub-ru.yandex.net/i?id=180003240-69-72&amp;n=21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1000108"/>
            <a:ext cx="314327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m2-tub-ru.yandex.net/i?id=259810517-14-72&amp;n=21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43174" y="3357562"/>
            <a:ext cx="314327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95536" y="5733256"/>
            <a:ext cx="8748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sz="2000" dirty="0" smtClean="0"/>
              <a:t>Слайд 3</a:t>
            </a:r>
            <a:endParaRPr lang="ru-RU" sz="2000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Построение изображения на сетчатке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http://im3-tub-ru.yandex.net/i?id=435166438-22-72&amp;n=21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048" y="1428736"/>
            <a:ext cx="856895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115616" y="5934670"/>
            <a:ext cx="685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hlinkClick r:id="rId4"/>
              </a:rPr>
              <a:t>http://school-collection.edu.ru/catalog/res/669ba083-e921-11dc-95ff-0800200c9a66/?from=4dc8092d-e921-11dc-95ff-0800200c9a66&amp;interface=pupil&amp;class=50&amp;subject=30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spf.fotolog.com/photo/63/46/34/sos_pura_ilusion/1269201967128_f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642918"/>
            <a:ext cx="6408712" cy="59766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Слайд6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500826" y="3429000"/>
            <a:ext cx="2185974" cy="2697163"/>
          </a:xfrm>
        </p:spPr>
        <p:txBody>
          <a:bodyPr>
            <a:normAutofit fontScale="47500" lnSpcReduction="20000"/>
          </a:bodyPr>
          <a:lstStyle/>
          <a:p>
            <a:r>
              <a:rPr lang="ru-RU" u="sng" dirty="0" smtClean="0">
                <a:hlinkClick r:id="rId4"/>
              </a:rPr>
              <a:t>http://school-collection.edu.ru/catalog/res/669ba083-e921-11dc-95ff-0800200c9a66/?from=4dc8092d-e921-11dc-95ff-0800200c9a66&amp;interface=pupil&amp;class=50&amp;subject=30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изображено на рисунке:  концентрические окружности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или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спираль?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Рис. 7. 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Кого вы видите, грустного старика или ковбоя?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http://im4-tub-ru.yandex.net/i?id=127415003-28-72&amp;n=21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548680"/>
            <a:ext cx="5112568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://im2-tub-ru.yandex.net/i?id=417318850-04-72&amp;n=21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84784"/>
            <a:ext cx="810140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Рис. 8. 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Эти буквы кажутся косо расположенными. На самом деле это не так.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342</Words>
  <Application>Microsoft Office PowerPoint</Application>
  <PresentationFormat>Экран (4:3)</PresentationFormat>
  <Paragraphs>68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Глаз и зрение</vt:lpstr>
      <vt:lpstr>Строение глаза</vt:lpstr>
      <vt:lpstr>Слайд 3</vt:lpstr>
      <vt:lpstr>Слайд 4</vt:lpstr>
      <vt:lpstr>Слайд 5</vt:lpstr>
      <vt:lpstr>Слайд 6</vt:lpstr>
      <vt:lpstr>                 Слайд6</vt:lpstr>
      <vt:lpstr>Слайд 8</vt:lpstr>
      <vt:lpstr>Слайд 9</vt:lpstr>
      <vt:lpstr>Слайд 10</vt:lpstr>
      <vt:lpstr>Слайд 11</vt:lpstr>
      <vt:lpstr>Слайд 12</vt:lpstr>
      <vt:lpstr>Слайд 13</vt:lpstr>
      <vt:lpstr> Шарообразный хрусталик рыбы</vt:lpstr>
      <vt:lpstr>Гимнастика для глаз</vt:lpstr>
      <vt:lpstr>Слайд 16</vt:lpstr>
      <vt:lpstr>Слайд 17</vt:lpstr>
      <vt:lpstr>Слайд 8</vt:lpstr>
      <vt:lpstr>Слайд 19</vt:lpstr>
      <vt:lpstr>Слайд 20</vt:lpstr>
      <vt:lpstr>Литература: 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Для игр</dc:creator>
  <cp:lastModifiedBy>Учитель</cp:lastModifiedBy>
  <cp:revision>23</cp:revision>
  <dcterms:created xsi:type="dcterms:W3CDTF">2014-03-17T14:17:56Z</dcterms:created>
  <dcterms:modified xsi:type="dcterms:W3CDTF">2014-05-07T09:44:45Z</dcterms:modified>
</cp:coreProperties>
</file>