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75" r:id="rId18"/>
    <p:sldId id="269" r:id="rId19"/>
    <p:sldId id="27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AE2006-717E-4933-A37C-1CD904D87A50}" type="datetimeFigureOut">
              <a:rPr lang="ru-RU" smtClean="0"/>
              <a:pPr/>
              <a:t>13.11.2014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A6E95-DBED-4CC5-9B70-43322F7DAEA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1A6E95-DBED-4CC5-9B70-43322F7DAEA1}"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B58CAC1-2314-42E1-8DDB-7827C8155C2C}"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B58CAC1-2314-42E1-8DDB-7827C8155C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B58CAC1-2314-42E1-8DDB-7827C8155C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B58CAC1-2314-42E1-8DDB-7827C8155C2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B58CAC1-2314-42E1-8DDB-7827C8155C2C}"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B58CAC1-2314-42E1-8DDB-7827C8155C2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B58CAC1-2314-42E1-8DDB-7827C8155C2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B58CAC1-2314-42E1-8DDB-7827C8155C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B58CAC1-2314-42E1-8DDB-7827C8155C2C}"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B58CAC1-2314-42E1-8DDB-7827C8155C2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D2215B3-E681-43D9-9735-9598B7B0E9BD}" type="datetimeFigureOut">
              <a:rPr lang="ru-RU" smtClean="0"/>
              <a:pPr/>
              <a:t>13.11.2014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B58CAC1-2314-42E1-8DDB-7827C8155C2C}"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D2215B3-E681-43D9-9735-9598B7B0E9BD}" type="datetimeFigureOut">
              <a:rPr lang="ru-RU" smtClean="0"/>
              <a:pPr/>
              <a:t>13.11.2014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B58CAC1-2314-42E1-8DDB-7827C8155C2C}"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dugid.ru/zakon-ob-obrazovanii-v-r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b="1" dirty="0" smtClean="0"/>
              <a:t> </a:t>
            </a:r>
            <a:r>
              <a:rPr lang="ru-RU" dirty="0" smtClean="0"/>
              <a:t/>
            </a:r>
            <a:br>
              <a:rPr lang="ru-RU" dirty="0" smtClean="0"/>
            </a:br>
            <a:r>
              <a:rPr lang="ru-RU" sz="1800" dirty="0" smtClean="0"/>
              <a:t/>
            </a:r>
            <a:br>
              <a:rPr lang="ru-RU" sz="1800" dirty="0" smtClean="0"/>
            </a:br>
            <a:endParaRPr lang="ru-RU" sz="1800" dirty="0"/>
          </a:p>
        </p:txBody>
      </p:sp>
      <p:sp>
        <p:nvSpPr>
          <p:cNvPr id="3" name="Подзаголовок 2"/>
          <p:cNvSpPr>
            <a:spLocks noGrp="1"/>
          </p:cNvSpPr>
          <p:nvPr>
            <p:ph type="subTitle" idx="1"/>
          </p:nvPr>
        </p:nvSpPr>
        <p:spPr>
          <a:xfrm>
            <a:off x="1432560" y="1850064"/>
            <a:ext cx="7406640" cy="4365018"/>
          </a:xfrm>
        </p:spPr>
        <p:txBody>
          <a:bodyPr>
            <a:normAutofit/>
          </a:bodyPr>
          <a:lstStyle/>
          <a:p>
            <a:r>
              <a:rPr lang="ru-RU" b="1" dirty="0" smtClean="0"/>
              <a:t> </a:t>
            </a:r>
            <a:endParaRPr lang="ru-RU" dirty="0" smtClean="0"/>
          </a:p>
          <a:p>
            <a:pPr algn="ctr"/>
            <a:r>
              <a:rPr lang="ru-RU" dirty="0" smtClean="0"/>
              <a:t>Методическое сообщение</a:t>
            </a:r>
            <a:endParaRPr lang="ru-RU" dirty="0" smtClean="0"/>
          </a:p>
          <a:p>
            <a:pPr algn="ctr"/>
            <a:r>
              <a:rPr lang="ru-RU" b="1" dirty="0" smtClean="0"/>
              <a:t>«Повышение познавательных интересов обучающихся по физике  на основе использования информационных технологий»</a:t>
            </a:r>
          </a:p>
          <a:p>
            <a:pPr algn="r"/>
            <a:r>
              <a:rPr lang="ru-RU" sz="2000" dirty="0" smtClean="0"/>
              <a:t>Выполнила: Иванова Галина Никитична,</a:t>
            </a:r>
          </a:p>
          <a:p>
            <a:pPr algn="r"/>
            <a:r>
              <a:rPr lang="ru-RU" sz="2000" dirty="0" smtClean="0"/>
              <a:t>учитель физики</a:t>
            </a:r>
          </a:p>
          <a:p>
            <a:pPr algn="r"/>
            <a:r>
              <a:rPr lang="ru-RU" sz="2000" dirty="0" smtClean="0"/>
              <a:t>                                                             ГБОУ ООШ  </a:t>
            </a:r>
          </a:p>
          <a:p>
            <a:pPr algn="r"/>
            <a:r>
              <a:rPr lang="ru-RU" sz="2000" dirty="0" err="1" smtClean="0"/>
              <a:t>с.Краснояриха</a:t>
            </a:r>
            <a:endParaRPr lang="ru-RU" sz="2000" dirty="0" smtClean="0"/>
          </a:p>
          <a:p>
            <a:pPr algn="r"/>
            <a:r>
              <a:rPr lang="ru-RU" sz="2000" dirty="0" smtClean="0"/>
              <a:t>                     Самарской области</a:t>
            </a:r>
          </a:p>
          <a:p>
            <a:pPr algn="ctr"/>
            <a:endParaRPr lang="ru-RU" b="1" dirty="0" smtClean="0"/>
          </a:p>
          <a:p>
            <a:pPr algn="ctr"/>
            <a:endParaRPr lang="ru-RU" dirty="0" smtClean="0"/>
          </a:p>
          <a:p>
            <a:pPr algn="ct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568772"/>
          </a:xfrm>
        </p:spPr>
        <p:txBody>
          <a:bodyPr>
            <a:normAutofit fontScale="90000"/>
          </a:bodyPr>
          <a:lstStyle/>
          <a:p>
            <a:r>
              <a:rPr lang="ru-RU" dirty="0" smtClean="0"/>
              <a:t>Деятельность учителя</a:t>
            </a:r>
            <a:endParaRPr lang="ru-RU" dirty="0"/>
          </a:p>
        </p:txBody>
      </p:sp>
      <p:sp>
        <p:nvSpPr>
          <p:cNvPr id="5" name="Подзаголовок 4"/>
          <p:cNvSpPr>
            <a:spLocks noGrp="1"/>
          </p:cNvSpPr>
          <p:nvPr>
            <p:ph type="subTitle" idx="1"/>
          </p:nvPr>
        </p:nvSpPr>
        <p:spPr>
          <a:xfrm>
            <a:off x="1432560" y="1428736"/>
            <a:ext cx="7406640" cy="5000660"/>
          </a:xfrm>
        </p:spPr>
        <p:txBody>
          <a:bodyPr>
            <a:noAutofit/>
          </a:bodyPr>
          <a:lstStyle/>
          <a:p>
            <a:r>
              <a:rPr lang="ru-RU" sz="1800" dirty="0" smtClean="0">
                <a:latin typeface="Times New Roman" pitchFamily="18" charset="0"/>
                <a:cs typeface="Times New Roman" pitchFamily="18" charset="0"/>
              </a:rPr>
              <a:t>При изучении новой темы можно провести урок-лекцию с применением компьютерных презентаций, позволяющих акцентировать внимание учащихся на значимых моментах излагаемой информации. Объявление темы урока сопровождаем демонстрацией слайда, на котором дана тема урока. Но урока сопровождаем демонстрацией слайда, на котором дана тема урока. Но я редко начинаю урок с объявления новой темы. Я считаю, что к новому ребят надо подготовить и очень часто они сами после этого называют тему урока. И здесь опять помогает  компьютер, так как  может содержать хорошо организованную информацию, обилие иллюстраций, анимацией. Затем идет объяснение темы по плану, ученики делают необходимые записи. После объяснения темы ученики решают устные упражнения обучающего характера. Все предлагаемые задания также представлены на слайдах. </a:t>
            </a:r>
          </a:p>
          <a:p>
            <a:r>
              <a:rPr lang="ru-RU" sz="1800" dirty="0" smtClean="0">
                <a:latin typeface="Times New Roman" pitchFamily="18" charset="0"/>
                <a:cs typeface="Times New Roman" pitchFamily="18" charset="0"/>
              </a:rPr>
              <a:t>Особенностью применения компьютерных презентаций при изучении нового материала является сочетание устного лекционного материала с демонстрацией слайд- фильма ,что позволяет концентрировать визуальное внимание учащихся на особо значимых моментах учебного </a:t>
            </a:r>
            <a:r>
              <a:rPr lang="ru-RU" sz="1800" dirty="0" smtClean="0"/>
              <a:t>материала.</a:t>
            </a:r>
          </a:p>
          <a:p>
            <a:pPr lvl="0"/>
            <a:endParaRPr lang="ru-RU" sz="1800" dirty="0" smtClean="0"/>
          </a:p>
          <a:p>
            <a:pPr>
              <a:buFont typeface="Arial" pitchFamily="34" charset="0"/>
              <a:buChar char="•"/>
            </a:pPr>
            <a:endParaRPr lang="ru-RU"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1140276"/>
          </a:xfrm>
        </p:spPr>
        <p:txBody>
          <a:bodyPr>
            <a:normAutofit/>
          </a:bodyPr>
          <a:lstStyle/>
          <a:p>
            <a:r>
              <a:rPr lang="ru-RU" dirty="0" smtClean="0"/>
              <a:t>Технологическая карта урока</a:t>
            </a:r>
            <a:endParaRPr lang="ru-RU" dirty="0"/>
          </a:p>
        </p:txBody>
      </p:sp>
      <p:sp>
        <p:nvSpPr>
          <p:cNvPr id="5" name="Подзаголовок 4"/>
          <p:cNvSpPr>
            <a:spLocks noGrp="1"/>
          </p:cNvSpPr>
          <p:nvPr>
            <p:ph type="subTitle" idx="1"/>
          </p:nvPr>
        </p:nvSpPr>
        <p:spPr>
          <a:xfrm>
            <a:off x="1432560" y="1850064"/>
            <a:ext cx="7406640" cy="6579596"/>
          </a:xfrm>
        </p:spPr>
        <p:txBody>
          <a:bodyPr>
            <a:noAutofit/>
          </a:bodyPr>
          <a:lstStyle/>
          <a:p>
            <a:r>
              <a:rPr lang="ru-RU" sz="2000" dirty="0" smtClean="0">
                <a:latin typeface="Times New Roman" pitchFamily="18" charset="0"/>
                <a:cs typeface="Times New Roman" pitchFamily="18" charset="0"/>
              </a:rPr>
              <a:t>Ф.И.О. учителя: </a:t>
            </a:r>
            <a:r>
              <a:rPr lang="ru-RU" sz="2000" u="sng" dirty="0" smtClean="0">
                <a:latin typeface="Times New Roman" pitchFamily="18" charset="0"/>
                <a:cs typeface="Times New Roman" pitchFamily="18" charset="0"/>
              </a:rPr>
              <a:t>Иванова Галина Никитична</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Класс: </a:t>
            </a:r>
            <a:r>
              <a:rPr lang="ru-RU" sz="2000" u="sng" dirty="0" smtClean="0">
                <a:latin typeface="Times New Roman" pitchFamily="18" charset="0"/>
                <a:cs typeface="Times New Roman" pitchFamily="18" charset="0"/>
              </a:rPr>
              <a:t>7</a:t>
            </a:r>
            <a:r>
              <a:rPr lang="ru-RU" sz="2000" dirty="0" smtClean="0">
                <a:latin typeface="Times New Roman" pitchFamily="18" charset="0"/>
                <a:cs typeface="Times New Roman" pitchFamily="18" charset="0"/>
              </a:rPr>
              <a:t>.          Предмет: </a:t>
            </a:r>
            <a:r>
              <a:rPr lang="ru-RU" sz="2000" u="sng" dirty="0" smtClean="0">
                <a:latin typeface="Times New Roman" pitchFamily="18" charset="0"/>
                <a:cs typeface="Times New Roman" pitchFamily="18" charset="0"/>
              </a:rPr>
              <a:t>физика.</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Тема урока: </a:t>
            </a:r>
            <a:r>
              <a:rPr lang="ru-RU" sz="2000" u="sng" dirty="0" smtClean="0">
                <a:latin typeface="Times New Roman" pitchFamily="18" charset="0"/>
                <a:cs typeface="Times New Roman" pitchFamily="18" charset="0"/>
              </a:rPr>
              <a:t>Механическое движение</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Тип урока: </a:t>
            </a:r>
            <a:r>
              <a:rPr lang="ru-RU" sz="2000" u="sng" dirty="0" smtClean="0">
                <a:latin typeface="Times New Roman" pitchFamily="18" charset="0"/>
                <a:cs typeface="Times New Roman" pitchFamily="18" charset="0"/>
              </a:rPr>
              <a:t>урок изучения нового материала </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Педагогические технологии, применяемые на уроке: </a:t>
            </a:r>
            <a:r>
              <a:rPr lang="ru-RU" sz="2000" u="sng" dirty="0" smtClean="0">
                <a:latin typeface="Times New Roman" pitchFamily="18" charset="0"/>
                <a:cs typeface="Times New Roman" pitchFamily="18" charset="0"/>
              </a:rPr>
              <a:t>информационная технология.</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Цель  урока</a:t>
            </a:r>
            <a:r>
              <a:rPr lang="ru-RU" sz="2000" b="1" i="1"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восприятие учащимися и первичное осознание нового учебного материала</a:t>
            </a:r>
            <a:r>
              <a:rPr lang="ru-RU" sz="2000"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4294967295"/>
          </p:nvPr>
        </p:nvSpPr>
        <p:spPr>
          <a:xfrm>
            <a:off x="1736725" y="1849438"/>
            <a:ext cx="7407275" cy="4151312"/>
          </a:xfrm>
        </p:spPr>
        <p:txBody>
          <a:bodyPr>
            <a:normAutofit/>
          </a:bodyPr>
          <a:lstStyle/>
          <a:p>
            <a:r>
              <a:rPr lang="ru-RU" sz="2800" dirty="0" smtClean="0">
                <a:solidFill>
                  <a:schemeClr val="tx1"/>
                </a:solidFill>
              </a:rPr>
              <a:t> </a:t>
            </a:r>
          </a:p>
          <a:p>
            <a:r>
              <a:rPr lang="ru-RU" sz="2800" dirty="0" smtClean="0">
                <a:solidFill>
                  <a:schemeClr val="tx1"/>
                </a:solidFill>
              </a:rPr>
              <a:t> </a:t>
            </a:r>
          </a:p>
          <a:p>
            <a:endParaRPr lang="ru-RU" sz="2800" dirty="0" smtClean="0">
              <a:solidFill>
                <a:schemeClr val="tx1"/>
              </a:solidFill>
            </a:endParaRPr>
          </a:p>
          <a:p>
            <a:r>
              <a:rPr lang="ru-RU" sz="1600" dirty="0" smtClean="0">
                <a:solidFill>
                  <a:schemeClr val="tx1"/>
                </a:solidFill>
              </a:rPr>
              <a:t>.</a:t>
            </a:r>
          </a:p>
          <a:p>
            <a:endParaRPr lang="ru-RU" dirty="0" smtClean="0"/>
          </a:p>
          <a:p>
            <a:endParaRPr lang="ru-RU" dirty="0"/>
          </a:p>
        </p:txBody>
      </p:sp>
      <p:sp>
        <p:nvSpPr>
          <p:cNvPr id="4097" name="Rectangle 1"/>
          <p:cNvSpPr>
            <a:spLocks noGrp="1" noChangeArrowheads="1"/>
          </p:cNvSpPr>
          <p:nvPr>
            <p:ph type="title" idx="4294967295"/>
          </p:nvPr>
        </p:nvSpPr>
        <p:spPr bwMode="auto">
          <a:xfrm>
            <a:off x="1285852" y="285728"/>
            <a:ext cx="749935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Aft>
                <a:spcPct val="0"/>
              </a:spcAf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Задачи:</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b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lang="ru-RU" sz="2400" b="1" dirty="0" smtClean="0">
                <a:solidFill>
                  <a:schemeClr val="tx1"/>
                </a:solidFill>
                <a:effectLst/>
                <a:latin typeface="Times New Roman" pitchFamily="18" charset="0"/>
                <a:ea typeface="Times New Roman" pitchFamily="18" charset="0"/>
                <a:cs typeface="Times New Roman" pitchFamily="18" charset="0"/>
              </a:rPr>
              <a:t> </a:t>
            </a:r>
            <a:r>
              <a:rPr lang="ru-RU" sz="2400" b="1" dirty="0" smtClean="0">
                <a:solidFill>
                  <a:srgbClr val="FF0000"/>
                </a:solidFill>
                <a:effectLst/>
                <a:latin typeface="Times New Roman" pitchFamily="18" charset="0"/>
                <a:ea typeface="Times New Roman" pitchFamily="18" charset="0"/>
                <a:cs typeface="Times New Roman" pitchFamily="18" charset="0"/>
              </a:rPr>
              <a:t>воспитательные:  </a:t>
            </a:r>
            <a:r>
              <a:rPr lang="ru-RU" sz="2400" dirty="0" smtClean="0">
                <a:solidFill>
                  <a:srgbClr val="FF0000"/>
                </a:solidFill>
                <a:effectLst/>
                <a:latin typeface="Times New Roman" pitchFamily="18" charset="0"/>
                <a:ea typeface="Times New Roman" pitchFamily="18" charset="0"/>
                <a:cs typeface="Times New Roman" pitchFamily="18" charset="0"/>
              </a:rPr>
              <a:t>воспитание познавательного интереса к предмету; формирование научного мировоззрения;</a:t>
            </a:r>
            <a:endParaRPr kumimoji="0" lang="ru-RU"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обучающие:</a:t>
            </a:r>
            <a:r>
              <a:rPr kumimoji="0" lang="ru-RU" sz="24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r>
            <a:br>
              <a:rPr kumimoji="0" lang="ru-RU"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1. Обеспечить в ходе урока усвоение следующих ос­новных понятий как механическое движение, траектория, </a:t>
            </a:r>
            <a:endParaRPr kumimoji="0" lang="ru-RU"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2. Продолжить формирование  следующие </a:t>
            </a:r>
            <a:r>
              <a:rPr kumimoji="0" lang="ru-RU"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общеучебные</a:t>
            </a:r>
            <a:r>
              <a:rPr kumimoji="0" lang="ru-RU"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умения и навыки контроля и самоконтроля знаний.</a:t>
            </a:r>
            <a:endParaRPr kumimoji="0" lang="ru-RU"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-развивающие:</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развитие познавательной активности и любознательности учащихся,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сензитивности</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для возникновения познавательного интереса; развитие самостоятельности мышления, воображения, логического подхода к решению поставленных задач.</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1" cy="6858000"/>
        </p:xfrm>
        <a:graphic>
          <a:graphicData uri="http://schemas.openxmlformats.org/drawingml/2006/table">
            <a:tbl>
              <a:tblPr/>
              <a:tblGrid>
                <a:gridCol w="1561963"/>
                <a:gridCol w="536927"/>
                <a:gridCol w="2082618"/>
                <a:gridCol w="1464343"/>
                <a:gridCol w="1854832"/>
                <a:gridCol w="1643318"/>
              </a:tblGrid>
              <a:tr h="1159140">
                <a:tc>
                  <a:txBody>
                    <a:bodyPr/>
                    <a:lstStyle/>
                    <a:p>
                      <a:pPr rtl="0"/>
                      <a:r>
                        <a:rPr lang="ru-RU" sz="1600" dirty="0"/>
                        <a:t>Этапы урока</a:t>
                      </a:r>
                    </a:p>
                  </a:txBody>
                  <a:tcPr marL="30432" marR="30432" marT="30432" marB="30432">
                    <a:lnL>
                      <a:noFill/>
                    </a:lnL>
                    <a:lnR>
                      <a:noFill/>
                    </a:lnR>
                    <a:lnT>
                      <a:noFill/>
                    </a:lnT>
                    <a:lnB>
                      <a:noFill/>
                    </a:lnB>
                  </a:tcPr>
                </a:tc>
                <a:tc>
                  <a:txBody>
                    <a:bodyPr/>
                    <a:lstStyle/>
                    <a:p>
                      <a:pPr rtl="0"/>
                      <a:r>
                        <a:rPr lang="ru-RU" sz="1600"/>
                        <a:t>Время</a:t>
                      </a:r>
                    </a:p>
                  </a:txBody>
                  <a:tcPr marL="30432" marR="30432" marT="30432" marB="30432">
                    <a:lnL>
                      <a:noFill/>
                    </a:lnL>
                    <a:lnR>
                      <a:noFill/>
                    </a:lnR>
                    <a:lnT>
                      <a:noFill/>
                    </a:lnT>
                    <a:lnB>
                      <a:noFill/>
                    </a:lnB>
                  </a:tcPr>
                </a:tc>
                <a:tc>
                  <a:txBody>
                    <a:bodyPr/>
                    <a:lstStyle/>
                    <a:p>
                      <a:pPr rtl="0"/>
                      <a:r>
                        <a:rPr lang="ru-RU" sz="1600"/>
                        <a:t>Деятельность учителя</a:t>
                      </a:r>
                    </a:p>
                  </a:txBody>
                  <a:tcPr marL="30432" marR="30432" marT="30432" marB="30432">
                    <a:lnL>
                      <a:noFill/>
                    </a:lnL>
                    <a:lnR>
                      <a:noFill/>
                    </a:lnR>
                    <a:lnT>
                      <a:noFill/>
                    </a:lnT>
                    <a:lnB>
                      <a:noFill/>
                    </a:lnB>
                  </a:tcPr>
                </a:tc>
                <a:tc>
                  <a:txBody>
                    <a:bodyPr/>
                    <a:lstStyle/>
                    <a:p>
                      <a:pPr rtl="0"/>
                      <a:r>
                        <a:rPr lang="ru-RU" sz="1600"/>
                        <a:t>Деятельность ученика</a:t>
                      </a:r>
                    </a:p>
                  </a:txBody>
                  <a:tcPr marL="30432" marR="30432" marT="30432" marB="30432">
                    <a:lnL>
                      <a:noFill/>
                    </a:lnL>
                    <a:lnR>
                      <a:noFill/>
                    </a:lnR>
                    <a:lnT>
                      <a:noFill/>
                    </a:lnT>
                    <a:lnB>
                      <a:noFill/>
                    </a:lnB>
                  </a:tcPr>
                </a:tc>
                <a:tc>
                  <a:txBody>
                    <a:bodyPr/>
                    <a:lstStyle/>
                    <a:p>
                      <a:pPr rtl="0"/>
                      <a:r>
                        <a:rPr lang="ru-RU" sz="1600"/>
                        <a:t>Результат</a:t>
                      </a:r>
                    </a:p>
                  </a:txBody>
                  <a:tcPr marL="30432" marR="30432" marT="30432" marB="30432">
                    <a:lnL>
                      <a:noFill/>
                    </a:lnL>
                    <a:lnR>
                      <a:noFill/>
                    </a:lnR>
                    <a:lnT>
                      <a:noFill/>
                    </a:lnT>
                    <a:lnB>
                      <a:noFill/>
                    </a:lnB>
                  </a:tcPr>
                </a:tc>
                <a:tc>
                  <a:txBody>
                    <a:bodyPr/>
                    <a:lstStyle/>
                    <a:p>
                      <a:pPr rtl="0"/>
                      <a:r>
                        <a:rPr lang="ru-RU" sz="1600" dirty="0"/>
                        <a:t>Цели учителя к каждому этапу</a:t>
                      </a:r>
                    </a:p>
                  </a:txBody>
                  <a:tcPr marL="30432" marR="30432" marT="30432" marB="30432">
                    <a:lnL>
                      <a:noFill/>
                    </a:lnL>
                    <a:lnR>
                      <a:noFill/>
                    </a:lnR>
                    <a:lnT>
                      <a:noFill/>
                    </a:lnT>
                    <a:lnB>
                      <a:noFill/>
                    </a:lnB>
                  </a:tcPr>
                </a:tc>
              </a:tr>
              <a:tr h="1370426">
                <a:tc>
                  <a:txBody>
                    <a:bodyPr/>
                    <a:lstStyle/>
                    <a:p>
                      <a:pPr rtl="0"/>
                      <a:r>
                        <a:rPr lang="ru-RU" sz="1600"/>
                        <a:t>Организационный момент</a:t>
                      </a:r>
                    </a:p>
                  </a:txBody>
                  <a:tcPr marL="30432" marR="30432" marT="30432" marB="30432">
                    <a:lnL>
                      <a:noFill/>
                    </a:lnL>
                    <a:lnR>
                      <a:noFill/>
                    </a:lnR>
                    <a:lnT>
                      <a:noFill/>
                    </a:lnT>
                    <a:lnB>
                      <a:noFill/>
                    </a:lnB>
                  </a:tcPr>
                </a:tc>
                <a:tc>
                  <a:txBody>
                    <a:bodyPr/>
                    <a:lstStyle/>
                    <a:p>
                      <a:pPr rtl="0"/>
                      <a:r>
                        <a:rPr lang="ru-RU" sz="1600"/>
                        <a:t>2 мин</a:t>
                      </a:r>
                    </a:p>
                  </a:txBody>
                  <a:tcPr marL="30432" marR="30432" marT="30432" marB="30432">
                    <a:lnL>
                      <a:noFill/>
                    </a:lnL>
                    <a:lnR>
                      <a:noFill/>
                    </a:lnR>
                    <a:lnT>
                      <a:noFill/>
                    </a:lnT>
                    <a:lnB>
                      <a:noFill/>
                    </a:lnB>
                  </a:tcPr>
                </a:tc>
                <a:tc>
                  <a:txBody>
                    <a:bodyPr/>
                    <a:lstStyle/>
                    <a:p>
                      <a:pPr rtl="0"/>
                      <a:r>
                        <a:rPr lang="ru-RU" sz="1600" dirty="0"/>
                        <a:t>Приветствие. Настрой на работу (сообщение темы, цели урока)</a:t>
                      </a:r>
                    </a:p>
                  </a:txBody>
                  <a:tcPr marL="30432" marR="30432" marT="30432" marB="30432">
                    <a:lnL>
                      <a:noFill/>
                    </a:lnL>
                    <a:lnR>
                      <a:noFill/>
                    </a:lnR>
                    <a:lnT>
                      <a:noFill/>
                    </a:lnT>
                    <a:lnB>
                      <a:noFill/>
                    </a:lnB>
                  </a:tcPr>
                </a:tc>
                <a:tc>
                  <a:txBody>
                    <a:bodyPr/>
                    <a:lstStyle/>
                    <a:p>
                      <a:pPr rtl="0"/>
                      <a:r>
                        <a:rPr lang="ru-RU" sz="1600"/>
                        <a:t>Выстраивают свой порядок деятельности.</a:t>
                      </a:r>
                    </a:p>
                  </a:txBody>
                  <a:tcPr marL="30432" marR="30432" marT="30432" marB="30432">
                    <a:lnL>
                      <a:noFill/>
                    </a:lnL>
                    <a:lnR>
                      <a:noFill/>
                    </a:lnR>
                    <a:lnT>
                      <a:noFill/>
                    </a:lnT>
                    <a:lnB>
                      <a:noFill/>
                    </a:lnB>
                  </a:tcPr>
                </a:tc>
                <a:tc>
                  <a:txBody>
                    <a:bodyPr/>
                    <a:lstStyle/>
                    <a:p>
                      <a:pPr rtl="0"/>
                      <a:r>
                        <a:rPr lang="ru-RU" sz="1600"/>
                        <a:t>Учащиеся настроены на урок</a:t>
                      </a:r>
                    </a:p>
                  </a:txBody>
                  <a:tcPr marL="30432" marR="30432" marT="30432" marB="30432">
                    <a:lnL>
                      <a:noFill/>
                    </a:lnL>
                    <a:lnR>
                      <a:noFill/>
                    </a:lnR>
                    <a:lnT>
                      <a:noFill/>
                    </a:lnT>
                    <a:lnB>
                      <a:noFill/>
                    </a:lnB>
                  </a:tcPr>
                </a:tc>
                <a:tc>
                  <a:txBody>
                    <a:bodyPr/>
                    <a:lstStyle/>
                    <a:p>
                      <a:pPr rtl="0"/>
                      <a:r>
                        <a:rPr lang="ru-RU" sz="1600" dirty="0"/>
                        <a:t>Настроить учащихся на работу</a:t>
                      </a:r>
                    </a:p>
                  </a:txBody>
                  <a:tcPr marL="30432" marR="30432" marT="30432" marB="30432">
                    <a:lnL>
                      <a:noFill/>
                    </a:lnL>
                    <a:lnR>
                      <a:noFill/>
                    </a:lnR>
                    <a:lnT>
                      <a:noFill/>
                    </a:lnT>
                    <a:lnB>
                      <a:noFill/>
                    </a:lnB>
                  </a:tcPr>
                </a:tc>
              </a:tr>
              <a:tr h="4328434">
                <a:tc>
                  <a:txBody>
                    <a:bodyPr/>
                    <a:lstStyle/>
                    <a:p>
                      <a:pPr rtl="0"/>
                      <a:r>
                        <a:rPr lang="ru-RU" sz="1600"/>
                        <a:t>Подготовка к изучению нового материала через повторение и актуализацию опорных знаний</a:t>
                      </a:r>
                    </a:p>
                  </a:txBody>
                  <a:tcPr marL="30432" marR="30432" marT="30432" marB="30432">
                    <a:lnL>
                      <a:noFill/>
                    </a:lnL>
                    <a:lnR>
                      <a:noFill/>
                    </a:lnR>
                    <a:lnT>
                      <a:noFill/>
                    </a:lnT>
                    <a:lnB>
                      <a:noFill/>
                    </a:lnB>
                  </a:tcPr>
                </a:tc>
                <a:tc>
                  <a:txBody>
                    <a:bodyPr/>
                    <a:lstStyle/>
                    <a:p>
                      <a:pPr rtl="0"/>
                      <a:r>
                        <a:rPr lang="ru-RU" sz="1600"/>
                        <a:t>7 мин</a:t>
                      </a:r>
                    </a:p>
                  </a:txBody>
                  <a:tcPr marL="30432" marR="30432" marT="30432" marB="30432">
                    <a:lnL>
                      <a:noFill/>
                    </a:lnL>
                    <a:lnR>
                      <a:noFill/>
                    </a:lnR>
                    <a:lnT>
                      <a:noFill/>
                    </a:lnT>
                    <a:lnB>
                      <a:noFill/>
                    </a:lnB>
                  </a:tcPr>
                </a:tc>
                <a:tc>
                  <a:txBody>
                    <a:bodyPr/>
                    <a:lstStyle/>
                    <a:p>
                      <a:pPr rtl="0"/>
                      <a:r>
                        <a:rPr lang="ru-RU" sz="1600"/>
                        <a:t>Предлагает ответить на несколько вопросов в виде теста по пройденному материалу. (Приложение1) ответы. Проверка ответов 1. г 1.а 2. д 2.б 3. в 3.д 4. а 4.б 5. д 5.а Подсчет бал. </a:t>
                      </a:r>
                    </a:p>
                  </a:txBody>
                  <a:tcPr marL="30432" marR="30432" marT="30432" marB="30432">
                    <a:lnL>
                      <a:noFill/>
                    </a:lnL>
                    <a:lnR>
                      <a:noFill/>
                    </a:lnR>
                    <a:lnT>
                      <a:noFill/>
                    </a:lnT>
                    <a:lnB>
                      <a:noFill/>
                    </a:lnB>
                  </a:tcPr>
                </a:tc>
                <a:tc>
                  <a:txBody>
                    <a:bodyPr/>
                    <a:lstStyle/>
                    <a:p>
                      <a:pPr rtl="0"/>
                      <a:r>
                        <a:rPr lang="ru-RU" sz="1600"/>
                        <a:t/>
                      </a:r>
                      <a:br>
                        <a:rPr lang="ru-RU" sz="1600"/>
                      </a:br>
                      <a:r>
                        <a:rPr lang="ru-RU" sz="1600"/>
                        <a:t>Отвечают на вопросы теста </a:t>
                      </a:r>
                      <a:br>
                        <a:rPr lang="ru-RU" sz="1600"/>
                      </a:br>
                      <a:r>
                        <a:rPr lang="ru-RU" sz="1600"/>
                        <a:t/>
                      </a:r>
                      <a:br>
                        <a:rPr lang="ru-RU" sz="1600"/>
                      </a:br>
                      <a:r>
                        <a:rPr lang="ru-RU" sz="1600"/>
                        <a:t/>
                      </a:r>
                      <a:br>
                        <a:rPr lang="ru-RU" sz="1600"/>
                      </a:br>
                      <a:r>
                        <a:rPr lang="ru-RU" sz="1600"/>
                        <a:t/>
                      </a:r>
                      <a:br>
                        <a:rPr lang="ru-RU" sz="1600"/>
                      </a:br>
                      <a:r>
                        <a:rPr lang="ru-RU" sz="1600"/>
                        <a:t/>
                      </a:r>
                      <a:br>
                        <a:rPr lang="ru-RU" sz="1600"/>
                      </a:br>
                      <a:r>
                        <a:rPr lang="ru-RU" sz="1600"/>
                        <a:t/>
                      </a:r>
                      <a:br>
                        <a:rPr lang="ru-RU" sz="1600"/>
                      </a:br>
                      <a:r>
                        <a:rPr lang="ru-RU" sz="1600"/>
                        <a:t/>
                      </a:r>
                      <a:br>
                        <a:rPr lang="ru-RU" sz="1600"/>
                      </a:br>
                      <a:r>
                        <a:rPr lang="ru-RU" sz="1600"/>
                        <a:t/>
                      </a:r>
                      <a:br>
                        <a:rPr lang="ru-RU" sz="1600"/>
                      </a:br>
                      <a:r>
                        <a:rPr lang="ru-RU" sz="1600"/>
                        <a:t>Считают баллы в бланках ответов. </a:t>
                      </a:r>
                    </a:p>
                  </a:txBody>
                  <a:tcPr marL="30432" marR="30432" marT="30432" marB="30432">
                    <a:lnL>
                      <a:noFill/>
                    </a:lnL>
                    <a:lnR>
                      <a:noFill/>
                    </a:lnR>
                    <a:lnT>
                      <a:noFill/>
                    </a:lnT>
                    <a:lnB>
                      <a:noFill/>
                    </a:lnB>
                  </a:tcPr>
                </a:tc>
                <a:tc>
                  <a:txBody>
                    <a:bodyPr/>
                    <a:lstStyle/>
                    <a:p>
                      <a:pPr rtl="0"/>
                      <a:r>
                        <a:rPr lang="ru-RU" sz="1600" dirty="0"/>
                        <a:t/>
                      </a:r>
                      <a:br>
                        <a:rPr lang="ru-RU" sz="1600" dirty="0"/>
                      </a:br>
                      <a:r>
                        <a:rPr lang="ru-RU" sz="1600" dirty="0"/>
                        <a:t>Учащиеся заполняют карточки (Приложение2) </a:t>
                      </a:r>
                      <a:br>
                        <a:rPr lang="ru-RU" sz="1600" dirty="0"/>
                      </a:br>
                      <a:r>
                        <a:rPr lang="ru-RU" sz="1600" dirty="0"/>
                        <a:t/>
                      </a:r>
                      <a:br>
                        <a:rPr lang="ru-RU" sz="1600" dirty="0"/>
                      </a:br>
                      <a:r>
                        <a:rPr lang="ru-RU" sz="1600" dirty="0"/>
                        <a:t/>
                      </a:r>
                      <a:br>
                        <a:rPr lang="ru-RU" sz="1600" dirty="0"/>
                      </a:br>
                      <a:r>
                        <a:rPr lang="ru-RU" sz="1600" dirty="0"/>
                        <a:t/>
                      </a:r>
                      <a:br>
                        <a:rPr lang="ru-RU" sz="1600" dirty="0"/>
                      </a:br>
                      <a:r>
                        <a:rPr lang="ru-RU" sz="1600" dirty="0"/>
                        <a:t/>
                      </a:r>
                      <a:br>
                        <a:rPr lang="ru-RU" sz="1600" dirty="0"/>
                      </a:br>
                      <a:endParaRPr lang="ru-RU" sz="1600" dirty="0"/>
                    </a:p>
                  </a:txBody>
                  <a:tcPr marL="30432" marR="30432" marT="30432" marB="30432">
                    <a:lnL>
                      <a:noFill/>
                    </a:lnL>
                    <a:lnR>
                      <a:noFill/>
                    </a:lnR>
                    <a:lnT>
                      <a:noFill/>
                    </a:lnT>
                    <a:lnB>
                      <a:noFill/>
                    </a:lnB>
                  </a:tcPr>
                </a:tc>
                <a:tc>
                  <a:txBody>
                    <a:bodyPr/>
                    <a:lstStyle/>
                    <a:p>
                      <a:pPr rtl="0"/>
                      <a:r>
                        <a:rPr lang="ru-RU" sz="1600" dirty="0"/>
                        <a:t>Подготовить учащихся к усвоению нового материала, опираясь на знание, полученные на предыдущих уроках. </a:t>
                      </a:r>
                      <a:br>
                        <a:rPr lang="ru-RU" sz="1600" dirty="0"/>
                      </a:br>
                      <a:r>
                        <a:rPr lang="ru-RU" sz="1600" dirty="0"/>
                        <a:t/>
                      </a:r>
                      <a:br>
                        <a:rPr lang="ru-RU" sz="1600" dirty="0"/>
                      </a:br>
                      <a:r>
                        <a:rPr lang="ru-RU" sz="1600" dirty="0"/>
                        <a:t/>
                      </a:r>
                      <a:br>
                        <a:rPr lang="ru-RU" sz="1600" dirty="0"/>
                      </a:br>
                      <a:r>
                        <a:rPr lang="ru-RU" sz="1600" dirty="0"/>
                        <a:t/>
                      </a:r>
                      <a:br>
                        <a:rPr lang="ru-RU" sz="1600" dirty="0"/>
                      </a:br>
                      <a:endParaRPr lang="ru-RU" sz="1600" dirty="0"/>
                    </a:p>
                  </a:txBody>
                  <a:tcPr marL="30432" marR="30432" marT="30432" marB="30432">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42976" y="1142984"/>
          <a:ext cx="7715272" cy="4647022"/>
        </p:xfrm>
        <a:graphic>
          <a:graphicData uri="http://schemas.openxmlformats.org/drawingml/2006/table">
            <a:tbl>
              <a:tblPr/>
              <a:tblGrid>
                <a:gridCol w="1315399"/>
                <a:gridCol w="466872"/>
                <a:gridCol w="1753865"/>
                <a:gridCol w="1233186"/>
                <a:gridCol w="1562038"/>
                <a:gridCol w="1383912"/>
              </a:tblGrid>
              <a:tr h="4064000">
                <a:tc>
                  <a:txBody>
                    <a:bodyPr/>
                    <a:lstStyle/>
                    <a:p>
                      <a:pPr rtl="0"/>
                      <a:r>
                        <a:rPr lang="ru-RU" sz="1600" dirty="0"/>
                        <a:t>Объяснение нового материала</a:t>
                      </a:r>
                    </a:p>
                  </a:txBody>
                  <a:tcPr marL="7031" marR="7031" marT="7031" marB="7031">
                    <a:lnL>
                      <a:noFill/>
                    </a:lnL>
                    <a:lnR>
                      <a:noFill/>
                    </a:lnR>
                    <a:lnT>
                      <a:noFill/>
                    </a:lnT>
                    <a:lnB>
                      <a:noFill/>
                    </a:lnB>
                  </a:tcPr>
                </a:tc>
                <a:tc>
                  <a:txBody>
                    <a:bodyPr/>
                    <a:lstStyle/>
                    <a:p>
                      <a:pPr rtl="0"/>
                      <a:r>
                        <a:rPr lang="ru-RU" sz="1600" dirty="0"/>
                        <a:t>17</a:t>
                      </a:r>
                    </a:p>
                  </a:txBody>
                  <a:tcPr marL="7031" marR="7031" marT="7031" marB="7031">
                    <a:lnL>
                      <a:noFill/>
                    </a:lnL>
                    <a:lnR>
                      <a:noFill/>
                    </a:lnR>
                    <a:lnT>
                      <a:noFill/>
                    </a:lnT>
                    <a:lnB>
                      <a:noFill/>
                    </a:lnB>
                  </a:tcPr>
                </a:tc>
                <a:tc>
                  <a:txBody>
                    <a:bodyPr/>
                    <a:lstStyle/>
                    <a:p>
                      <a:pPr algn="l" rtl="0"/>
                      <a:r>
                        <a:rPr lang="ru-RU" sz="1600" b="1" dirty="0"/>
                        <a:t>СЛАЙД 1. Сегодня мы с вами начинаем изучать новую тему: «Взаимодействие тел.». И первый параграф в этой теме называется «Механическое движение</a:t>
                      </a:r>
                      <a:r>
                        <a:rPr lang="ru-RU" sz="1600" b="1" dirty="0" smtClean="0"/>
                        <a:t>».</a:t>
                      </a:r>
                      <a:endParaRPr lang="ru-RU" sz="1600" b="1" dirty="0"/>
                    </a:p>
                  </a:txBody>
                  <a:tcPr marL="7031" marR="7031" marT="7031" marB="7031">
                    <a:lnL>
                      <a:noFill/>
                    </a:lnL>
                    <a:lnR>
                      <a:noFill/>
                    </a:lnR>
                    <a:lnT>
                      <a:noFill/>
                    </a:lnT>
                    <a:lnB>
                      <a:noFill/>
                    </a:lnB>
                  </a:tcPr>
                </a:tc>
                <a:tc>
                  <a:txBody>
                    <a:bodyPr/>
                    <a:lstStyle/>
                    <a:p>
                      <a:pPr rtl="0"/>
                      <a:r>
                        <a:rPr lang="ru-RU" sz="1600" dirty="0"/>
                        <a:t/>
                      </a:r>
                      <a:br>
                        <a:rPr lang="ru-RU" sz="1600" dirty="0"/>
                      </a:br>
                      <a:r>
                        <a:rPr lang="ru-RU" sz="1600" dirty="0"/>
                        <a:t/>
                      </a:r>
                      <a:br>
                        <a:rPr lang="ru-RU" sz="1600" dirty="0"/>
                      </a:br>
                      <a:r>
                        <a:rPr lang="ru-RU" sz="1600" dirty="0"/>
                        <a:t>Воспринимают информацию, сообщаемую учителем. </a:t>
                      </a:r>
                      <a:br>
                        <a:rPr lang="ru-RU" sz="1600" dirty="0"/>
                      </a:br>
                      <a:r>
                        <a:rPr lang="ru-RU" sz="1600" dirty="0"/>
                        <a:t/>
                      </a:r>
                      <a:br>
                        <a:rPr lang="ru-RU" sz="1600" dirty="0"/>
                      </a:br>
                      <a:r>
                        <a:rPr lang="ru-RU" sz="1600" dirty="0"/>
                        <a:t>Информация фиксируется в тетрадях. </a:t>
                      </a:r>
                      <a:br>
                        <a:rPr lang="ru-RU" sz="1600" dirty="0"/>
                      </a:br>
                      <a:r>
                        <a:rPr lang="ru-RU" sz="1600" dirty="0"/>
                        <a:t/>
                      </a:r>
                      <a:br>
                        <a:rPr lang="ru-RU" sz="1600" dirty="0"/>
                      </a:br>
                      <a:r>
                        <a:rPr lang="ru-RU" sz="1600" dirty="0"/>
                        <a:t/>
                      </a:r>
                      <a:br>
                        <a:rPr lang="ru-RU" sz="1600" dirty="0"/>
                      </a:br>
                      <a:r>
                        <a:rPr lang="ru-RU" sz="1600" dirty="0"/>
                        <a:t/>
                      </a:r>
                      <a:br>
                        <a:rPr lang="ru-RU" sz="1600" dirty="0"/>
                      </a:br>
                      <a:r>
                        <a:rPr lang="ru-RU" sz="1600" dirty="0" smtClean="0"/>
                        <a:t>. </a:t>
                      </a:r>
                      <a:r>
                        <a:rPr lang="ru-RU" sz="1600" dirty="0"/>
                        <a:t/>
                      </a:r>
                      <a:br>
                        <a:rPr lang="ru-RU" sz="1600" dirty="0"/>
                      </a:br>
                      <a:r>
                        <a:rPr lang="ru-RU" sz="1600" dirty="0"/>
                        <a:t/>
                      </a:r>
                      <a:br>
                        <a:rPr lang="ru-RU" sz="1600" dirty="0"/>
                      </a:br>
                      <a:r>
                        <a:rPr lang="ru-RU" sz="1600" dirty="0"/>
                        <a:t/>
                      </a:r>
                      <a:br>
                        <a:rPr lang="ru-RU" sz="1600" dirty="0"/>
                      </a:br>
                      <a:endParaRPr lang="ru-RU" sz="1600" dirty="0"/>
                    </a:p>
                  </a:txBody>
                  <a:tcPr marL="7031" marR="7031" marT="7031" marB="7031">
                    <a:lnL>
                      <a:noFill/>
                    </a:lnL>
                    <a:lnR>
                      <a:noFill/>
                    </a:lnR>
                    <a:lnT>
                      <a:noFill/>
                    </a:lnT>
                    <a:lnB>
                      <a:noFill/>
                    </a:lnB>
                  </a:tcPr>
                </a:tc>
                <a:tc>
                  <a:txBody>
                    <a:bodyPr/>
                    <a:lstStyle/>
                    <a:p>
                      <a:pPr rtl="0"/>
                      <a:r>
                        <a:rPr lang="ru-RU" sz="1600"/>
                        <a:t>Учащиеся знакомятся с понятием : механическим движением, поступательным, равномерным и неравномерным движением, траекторией и путем,перемещением </a:t>
                      </a:r>
                    </a:p>
                  </a:txBody>
                  <a:tcPr marL="7031" marR="7031" marT="7031" marB="7031">
                    <a:lnL>
                      <a:noFill/>
                    </a:lnL>
                    <a:lnR>
                      <a:noFill/>
                    </a:lnR>
                    <a:lnT>
                      <a:noFill/>
                    </a:lnT>
                    <a:lnB>
                      <a:noFill/>
                    </a:lnB>
                  </a:tcPr>
                </a:tc>
                <a:tc>
                  <a:txBody>
                    <a:bodyPr/>
                    <a:lstStyle/>
                    <a:p>
                      <a:pPr rtl="0"/>
                      <a:r>
                        <a:rPr lang="ru-RU" sz="1600" dirty="0"/>
                        <a:t>Объяснить новый материал, используя материалы презентации </a:t>
                      </a:r>
                      <a:br>
                        <a:rPr lang="ru-RU" sz="1600" dirty="0"/>
                      </a:br>
                      <a:endParaRPr lang="ru-RU" sz="1600" dirty="0"/>
                    </a:p>
                  </a:txBody>
                  <a:tcPr marL="7031" marR="7031" marT="7031" marB="7031">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00100" y="214290"/>
          <a:ext cx="7929618" cy="6357958"/>
        </p:xfrm>
        <a:graphic>
          <a:graphicData uri="http://schemas.openxmlformats.org/drawingml/2006/table">
            <a:tbl>
              <a:tblPr/>
              <a:tblGrid>
                <a:gridCol w="1354527"/>
                <a:gridCol w="465617"/>
                <a:gridCol w="1806033"/>
                <a:gridCol w="1825436"/>
                <a:gridCol w="2065005"/>
                <a:gridCol w="413000"/>
              </a:tblGrid>
              <a:tr h="6357958">
                <a:tc>
                  <a:txBody>
                    <a:bodyPr/>
                    <a:lstStyle/>
                    <a:p>
                      <a:pPr rtl="0"/>
                      <a:r>
                        <a:rPr lang="ru-RU" sz="1600" dirty="0">
                          <a:latin typeface="Times New Roman" pitchFamily="18" charset="0"/>
                          <a:cs typeface="Times New Roman" pitchFamily="18" charset="0"/>
                        </a:rPr>
                        <a:t>Закрепление материала</a:t>
                      </a:r>
                    </a:p>
                  </a:txBody>
                  <a:tcPr marL="22204" marR="22204" marT="22204" marB="22204">
                    <a:lnL>
                      <a:noFill/>
                    </a:lnL>
                    <a:lnR>
                      <a:noFill/>
                    </a:lnR>
                    <a:lnT>
                      <a:noFill/>
                    </a:lnT>
                    <a:lnB>
                      <a:noFill/>
                    </a:lnB>
                  </a:tcPr>
                </a:tc>
                <a:tc>
                  <a:txBody>
                    <a:bodyPr/>
                    <a:lstStyle/>
                    <a:p>
                      <a:pPr rtl="0"/>
                      <a:r>
                        <a:rPr lang="ru-RU" sz="1600" dirty="0">
                          <a:latin typeface="Times New Roman" pitchFamily="18" charset="0"/>
                          <a:cs typeface="Times New Roman" pitchFamily="18" charset="0"/>
                        </a:rPr>
                        <a:t>10 мин</a:t>
                      </a:r>
                    </a:p>
                  </a:txBody>
                  <a:tcPr marL="22204" marR="22204" marT="22204" marB="22204">
                    <a:lnL>
                      <a:noFill/>
                    </a:lnL>
                    <a:lnR>
                      <a:noFill/>
                    </a:lnR>
                    <a:lnT>
                      <a:noFill/>
                    </a:lnT>
                    <a:lnB>
                      <a:noFill/>
                    </a:lnB>
                  </a:tcPr>
                </a:tc>
                <a:tc>
                  <a:txBody>
                    <a:bodyPr/>
                    <a:lstStyle/>
                    <a:p>
                      <a:pPr algn="l" rtl="0"/>
                      <a:r>
                        <a:rPr lang="ru-RU" sz="1600" dirty="0">
                          <a:latin typeface="Times New Roman" pitchFamily="18" charset="0"/>
                          <a:cs typeface="Times New Roman" pitchFamily="18" charset="0"/>
                        </a:rPr>
                        <a:t>Глядя на рисунок, вы можете сравнить величину пути и перемещения. Скажите какая величина в нашем случае больше? СЛАЙД 6 </a:t>
                      </a:r>
                      <a:r>
                        <a:rPr lang="ru-RU" sz="1600" b="1" dirty="0">
                          <a:latin typeface="Times New Roman" pitchFamily="18" charset="0"/>
                          <a:cs typeface="Times New Roman" pitchFamily="18" charset="0"/>
                        </a:rPr>
                        <a:t>Контрольные вопросы</a:t>
                      </a:r>
                    </a:p>
                    <a:p>
                      <a:pPr rtl="0"/>
                      <a:r>
                        <a:rPr lang="ru-RU" sz="1600" dirty="0">
                          <a:latin typeface="Times New Roman" pitchFamily="18" charset="0"/>
                          <a:cs typeface="Times New Roman" pitchFamily="18" charset="0"/>
                        </a:rPr>
                        <a:t>Как мы судим о перемещении тела?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Что называется механическим движением тела?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a:txBody>
                  <a:tcPr marL="22204" marR="22204" marT="22204" marB="22204">
                    <a:lnL>
                      <a:noFill/>
                    </a:lnL>
                    <a:lnR>
                      <a:noFill/>
                    </a:lnR>
                    <a:lnT>
                      <a:noFill/>
                    </a:lnT>
                    <a:lnB>
                      <a:noFill/>
                    </a:lnB>
                  </a:tcPr>
                </a:tc>
                <a:tc>
                  <a:txBody>
                    <a:bodyPr/>
                    <a:lstStyle/>
                    <a:p>
                      <a:pPr rtl="0"/>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Путь больше перемещения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Нужно знать меняется ли его положение относительно других тел. </a:t>
                      </a:r>
                    </a:p>
                  </a:txBody>
                  <a:tcPr marL="22204" marR="22204" marT="22204" marB="22204">
                    <a:lnL>
                      <a:noFill/>
                    </a:lnL>
                    <a:lnR>
                      <a:noFill/>
                    </a:lnR>
                    <a:lnT>
                      <a:noFill/>
                    </a:lnT>
                    <a:lnB>
                      <a:noFill/>
                    </a:lnB>
                  </a:tcPr>
                </a:tc>
                <a:tc>
                  <a:txBody>
                    <a:bodyPr/>
                    <a:lstStyle/>
                    <a:p>
                      <a:pPr rtl="0"/>
                      <a:r>
                        <a:rPr lang="ru-RU" sz="1600" dirty="0">
                          <a:latin typeface="Times New Roman" pitchFamily="18" charset="0"/>
                          <a:cs typeface="Times New Roman" pitchFamily="18" charset="0"/>
                        </a:rPr>
                        <a:t>Поддержание высокого уровня интереса и умственной активности учащихся.</a:t>
                      </a:r>
                    </a:p>
                  </a:txBody>
                  <a:tcPr marL="22204" marR="22204" marT="22204" marB="22204">
                    <a:lnL>
                      <a:noFill/>
                    </a:lnL>
                    <a:lnR>
                      <a:noFill/>
                    </a:lnR>
                    <a:lnT>
                      <a:noFill/>
                    </a:lnT>
                    <a:lnB>
                      <a:noFill/>
                    </a:lnB>
                  </a:tcPr>
                </a:tc>
                <a:tc>
                  <a:txBody>
                    <a:bodyPr/>
                    <a:lstStyle/>
                    <a:p>
                      <a:pPr rtl="0"/>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a:txBody>
                  <a:tcPr marL="22204" marR="22204" marT="22204" marB="22204">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1539" y="-7301"/>
          <a:ext cx="8072461" cy="6736548"/>
        </p:xfrm>
        <a:graphic>
          <a:graphicData uri="http://schemas.openxmlformats.org/drawingml/2006/table">
            <a:tbl>
              <a:tblPr/>
              <a:tblGrid>
                <a:gridCol w="1378925"/>
                <a:gridCol w="474008"/>
                <a:gridCol w="1838567"/>
                <a:gridCol w="1292743"/>
                <a:gridCol w="1637473"/>
                <a:gridCol w="1450745"/>
              </a:tblGrid>
              <a:tr h="3996156">
                <a:tc>
                  <a:txBody>
                    <a:bodyPr/>
                    <a:lstStyle/>
                    <a:p>
                      <a:pPr rtl="0"/>
                      <a:r>
                        <a:rPr lang="ru-RU" sz="1600"/>
                        <a:t>Постановка домашнего задания</a:t>
                      </a:r>
                    </a:p>
                  </a:txBody>
                  <a:tcPr marL="29076" marR="29076" marT="29076" marB="29076">
                    <a:lnL>
                      <a:noFill/>
                    </a:lnL>
                    <a:lnR>
                      <a:noFill/>
                    </a:lnR>
                    <a:lnT>
                      <a:noFill/>
                    </a:lnT>
                    <a:lnB>
                      <a:noFill/>
                    </a:lnB>
                  </a:tcPr>
                </a:tc>
                <a:tc>
                  <a:txBody>
                    <a:bodyPr/>
                    <a:lstStyle/>
                    <a:p>
                      <a:pPr rtl="0"/>
                      <a:r>
                        <a:rPr lang="ru-RU" sz="1600"/>
                        <a:t>2мин</a:t>
                      </a:r>
                    </a:p>
                  </a:txBody>
                  <a:tcPr marL="29076" marR="29076" marT="29076" marB="29076">
                    <a:lnL>
                      <a:noFill/>
                    </a:lnL>
                    <a:lnR>
                      <a:noFill/>
                    </a:lnR>
                    <a:lnT>
                      <a:noFill/>
                    </a:lnT>
                    <a:lnB>
                      <a:noFill/>
                    </a:lnB>
                  </a:tcPr>
                </a:tc>
                <a:tc>
                  <a:txBody>
                    <a:bodyPr/>
                    <a:lstStyle/>
                    <a:p>
                      <a:pPr rtl="0"/>
                      <a:r>
                        <a:rPr lang="ru-RU" sz="1600"/>
                        <a:t>Задаёт работу на дом: Для всех: п.13, 14 читать, отвечать на вопросы; упр.3 (стр.32); Для желающих: задание 4 (стр.32</a:t>
                      </a:r>
                      <a:r>
                        <a:rPr lang="ru-RU" sz="1600" b="1" i="1"/>
                        <a:t>)</a:t>
                      </a:r>
                      <a:r>
                        <a:rPr lang="ru-RU" sz="1600"/>
                        <a:t> </a:t>
                      </a:r>
                    </a:p>
                  </a:txBody>
                  <a:tcPr marL="29076" marR="29076" marT="29076" marB="29076">
                    <a:lnL>
                      <a:noFill/>
                    </a:lnL>
                    <a:lnR>
                      <a:noFill/>
                    </a:lnR>
                    <a:lnT>
                      <a:noFill/>
                    </a:lnT>
                    <a:lnB>
                      <a:noFill/>
                    </a:lnB>
                  </a:tcPr>
                </a:tc>
                <a:tc>
                  <a:txBody>
                    <a:bodyPr/>
                    <a:lstStyle/>
                    <a:p>
                      <a:pPr rtl="0"/>
                      <a:r>
                        <a:rPr lang="ru-RU" sz="1600" dirty="0"/>
                        <a:t>Записывают задание в дневник</a:t>
                      </a:r>
                    </a:p>
                  </a:txBody>
                  <a:tcPr marL="29076" marR="29076" marT="29076" marB="29076">
                    <a:lnL>
                      <a:noFill/>
                    </a:lnL>
                    <a:lnR>
                      <a:noFill/>
                    </a:lnR>
                    <a:lnT>
                      <a:noFill/>
                    </a:lnT>
                    <a:lnB>
                      <a:noFill/>
                    </a:lnB>
                  </a:tcPr>
                </a:tc>
                <a:tc>
                  <a:txBody>
                    <a:bodyPr/>
                    <a:lstStyle/>
                    <a:p>
                      <a:pPr rtl="0"/>
                      <a:r>
                        <a:rPr lang="ru-RU" sz="1600"/>
                        <a:t>Домашнее задание даётся с целью закрепления изученного материала или выявления проблем и трудностей в ходе решения для последующей их ликвидации.</a:t>
                      </a:r>
                    </a:p>
                  </a:txBody>
                  <a:tcPr marL="29076" marR="29076" marT="29076" marB="29076">
                    <a:lnL>
                      <a:noFill/>
                    </a:lnL>
                    <a:lnR>
                      <a:noFill/>
                    </a:lnR>
                    <a:lnT>
                      <a:noFill/>
                    </a:lnT>
                    <a:lnB>
                      <a:noFill/>
                    </a:lnB>
                  </a:tcPr>
                </a:tc>
                <a:tc>
                  <a:txBody>
                    <a:bodyPr/>
                    <a:lstStyle/>
                    <a:p>
                      <a:pPr rtl="0"/>
                      <a:r>
                        <a:rPr lang="ru-RU" sz="1600"/>
                        <a:t>Контролирует, чтобы все учащиеся записали домашнее задание. </a:t>
                      </a:r>
                      <a:br>
                        <a:rPr lang="ru-RU" sz="1600"/>
                      </a:br>
                      <a:endParaRPr lang="ru-RU" sz="1600"/>
                    </a:p>
                  </a:txBody>
                  <a:tcPr marL="29076" marR="29076" marT="29076" marB="29076">
                    <a:lnL>
                      <a:noFill/>
                    </a:lnL>
                    <a:lnR>
                      <a:noFill/>
                    </a:lnR>
                    <a:lnT>
                      <a:noFill/>
                    </a:lnT>
                    <a:lnB>
                      <a:noFill/>
                    </a:lnB>
                  </a:tcPr>
                </a:tc>
              </a:tr>
              <a:tr h="2654855">
                <a:tc>
                  <a:txBody>
                    <a:bodyPr/>
                    <a:lstStyle/>
                    <a:p>
                      <a:pPr rtl="0"/>
                      <a:r>
                        <a:rPr lang="ru-RU" sz="1600"/>
                        <a:t>Итог урока</a:t>
                      </a:r>
                    </a:p>
                  </a:txBody>
                  <a:tcPr marL="29076" marR="29076" marT="29076" marB="29076">
                    <a:lnL>
                      <a:noFill/>
                    </a:lnL>
                    <a:lnR>
                      <a:noFill/>
                    </a:lnR>
                    <a:lnT>
                      <a:noFill/>
                    </a:lnT>
                    <a:lnB>
                      <a:noFill/>
                    </a:lnB>
                  </a:tcPr>
                </a:tc>
                <a:tc>
                  <a:txBody>
                    <a:bodyPr/>
                    <a:lstStyle/>
                    <a:p>
                      <a:pPr rtl="0"/>
                      <a:r>
                        <a:rPr lang="ru-RU" sz="1600"/>
                        <a:t>2 мин</a:t>
                      </a:r>
                    </a:p>
                  </a:txBody>
                  <a:tcPr marL="29076" marR="29076" marT="29076" marB="29076">
                    <a:lnL>
                      <a:noFill/>
                    </a:lnL>
                    <a:lnR>
                      <a:noFill/>
                    </a:lnR>
                    <a:lnT>
                      <a:noFill/>
                    </a:lnT>
                    <a:lnB>
                      <a:noFill/>
                    </a:lnB>
                  </a:tcPr>
                </a:tc>
                <a:tc>
                  <a:txBody>
                    <a:bodyPr/>
                    <a:lstStyle/>
                    <a:p>
                      <a:pPr rtl="0"/>
                      <a:r>
                        <a:rPr lang="ru-RU" sz="1600"/>
                        <a:t>Формулирует выводы: что понравилось, что заинтересовало, какие трудности возникли. Ответы на вопросы обучающихся.</a:t>
                      </a:r>
                    </a:p>
                  </a:txBody>
                  <a:tcPr marL="29076" marR="29076" marT="29076" marB="29076">
                    <a:lnL>
                      <a:noFill/>
                    </a:lnL>
                    <a:lnR>
                      <a:noFill/>
                    </a:lnR>
                    <a:lnT>
                      <a:noFill/>
                    </a:lnT>
                    <a:lnB>
                      <a:noFill/>
                    </a:lnB>
                  </a:tcPr>
                </a:tc>
                <a:tc>
                  <a:txBody>
                    <a:bodyPr/>
                    <a:lstStyle/>
                    <a:p>
                      <a:pPr rtl="0"/>
                      <a:r>
                        <a:rPr lang="ru-RU" sz="1600"/>
                        <a:t/>
                      </a:r>
                      <a:br>
                        <a:rPr lang="ru-RU" sz="1600"/>
                      </a:br>
                      <a:r>
                        <a:rPr lang="ru-RU" sz="1600"/>
                        <a:t/>
                      </a:r>
                      <a:br>
                        <a:rPr lang="ru-RU" sz="1600"/>
                      </a:br>
                      <a:r>
                        <a:rPr lang="ru-RU" sz="1600"/>
                        <a:t>Фиксируют выводы </a:t>
                      </a:r>
                      <a:br>
                        <a:rPr lang="ru-RU" sz="1600"/>
                      </a:br>
                      <a:r>
                        <a:rPr lang="ru-RU" sz="1600"/>
                        <a:t/>
                      </a:r>
                      <a:br>
                        <a:rPr lang="ru-RU" sz="1600"/>
                      </a:br>
                      <a:r>
                        <a:rPr lang="ru-RU" sz="1600"/>
                        <a:t/>
                      </a:r>
                      <a:br>
                        <a:rPr lang="ru-RU" sz="1600"/>
                      </a:br>
                      <a:r>
                        <a:rPr lang="ru-RU" sz="1600"/>
                        <a:t/>
                      </a:r>
                      <a:br>
                        <a:rPr lang="ru-RU" sz="1600"/>
                      </a:br>
                      <a:r>
                        <a:rPr lang="ru-RU" sz="1600"/>
                        <a:t/>
                      </a:r>
                      <a:br>
                        <a:rPr lang="ru-RU" sz="1600"/>
                      </a:br>
                      <a:r>
                        <a:rPr lang="ru-RU" sz="1600"/>
                        <a:t/>
                      </a:r>
                      <a:br>
                        <a:rPr lang="ru-RU" sz="1600"/>
                      </a:br>
                      <a:r>
                        <a:rPr lang="ru-RU" sz="1600"/>
                        <a:t/>
                      </a:r>
                      <a:br>
                        <a:rPr lang="ru-RU" sz="1600"/>
                      </a:br>
                      <a:endParaRPr lang="ru-RU" sz="1600"/>
                    </a:p>
                  </a:txBody>
                  <a:tcPr marL="29076" marR="29076" marT="29076" marB="29076">
                    <a:lnL>
                      <a:noFill/>
                    </a:lnL>
                    <a:lnR>
                      <a:noFill/>
                    </a:lnR>
                    <a:lnT>
                      <a:noFill/>
                    </a:lnT>
                    <a:lnB>
                      <a:noFill/>
                    </a:lnB>
                  </a:tcPr>
                </a:tc>
                <a:tc>
                  <a:txBody>
                    <a:bodyPr/>
                    <a:lstStyle/>
                    <a:p>
                      <a:pPr rtl="0"/>
                      <a:r>
                        <a:rPr lang="ru-RU" sz="1600"/>
                        <a:t>Обратная связь</a:t>
                      </a:r>
                    </a:p>
                  </a:txBody>
                  <a:tcPr marL="29076" marR="29076" marT="29076" marB="29076">
                    <a:lnL>
                      <a:noFill/>
                    </a:lnL>
                    <a:lnR>
                      <a:noFill/>
                    </a:lnR>
                    <a:lnT>
                      <a:noFill/>
                    </a:lnT>
                    <a:lnB>
                      <a:noFill/>
                    </a:lnB>
                  </a:tcPr>
                </a:tc>
                <a:tc>
                  <a:txBody>
                    <a:bodyPr/>
                    <a:lstStyle/>
                    <a:p>
                      <a:pPr rtl="0"/>
                      <a:r>
                        <a:rPr lang="ru-RU" sz="1600" dirty="0"/>
                        <a:t>Проверка результативности урока </a:t>
                      </a:r>
                      <a:br>
                        <a:rPr lang="ru-RU" sz="1600" dirty="0"/>
                      </a:br>
                      <a:endParaRPr lang="ru-RU" sz="1600" dirty="0"/>
                    </a:p>
                  </a:txBody>
                  <a:tcPr marL="29076" marR="29076" marT="29076" marB="29076">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85728"/>
            <a:ext cx="8929718"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Система оценки результата</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выявления у детей уровня развития познавательной активности, были выделены три уровня: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1.Высокий уровень. (Исполнительная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активность.Позиция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учащегося обусловлена не только эмоциональной готовностью, но и наработанными привычными приёмами учебных действий, что обеспечивает быстрое восприятие учебной задачи и самостоятельность в ходе её решения).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2.Средний уровень. (Ситуативная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активность.Активность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учащегося проявляется в определённых учебных ситуациях (интересное содержание урока); определяется в основном эмоциональным восприятием).</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3.Низкий уровень. (Нулевая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активность.Учащийся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пассивен, слабо реагирует на требования учителя, не проявляет желания к самостоятельной работе, предпочитает режим давления со стороны педагога).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таблице 1 представлено соотношение количества детей по уровням развития познавательной активности. Анкетирование проводилось в октябре 2013 года.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Таблица 1.</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Уровень развития познавательной активности	Показатель уровня познавательной активности	Критерии оценивания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Высокий уровень	 Работает творчески и самостоятельно	5</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Средний уровень	 Проявляет активно (50%)	4</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Низкий уровень	 Проявляет частично(30%)	3</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Нулевой уровень 	Не проявляет познавательную активность	2</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Ресурсное обеспечение</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r>
              <a:rPr lang="ru-RU" sz="1800" dirty="0" smtClean="0">
                <a:latin typeface="Times New Roman" pitchFamily="18" charset="0"/>
                <a:cs typeface="Times New Roman" pitchFamily="18" charset="0"/>
              </a:rPr>
              <a:t>Компьютер</a:t>
            </a:r>
          </a:p>
          <a:p>
            <a:r>
              <a:rPr lang="ru-RU" sz="1800" dirty="0" smtClean="0">
                <a:latin typeface="Times New Roman" pitchFamily="18" charset="0"/>
                <a:cs typeface="Times New Roman" pitchFamily="18" charset="0"/>
              </a:rPr>
              <a:t>Минимальные системные требования: операционная система </a:t>
            </a:r>
            <a:r>
              <a:rPr lang="ru-RU" sz="1800" dirty="0" err="1" smtClean="0">
                <a:latin typeface="Times New Roman" pitchFamily="18" charset="0"/>
                <a:cs typeface="Times New Roman" pitchFamily="18" charset="0"/>
              </a:rPr>
              <a:t>Windows</a:t>
            </a:r>
            <a:r>
              <a:rPr lang="ru-RU" sz="1800" dirty="0" smtClean="0">
                <a:latin typeface="Times New Roman" pitchFamily="18" charset="0"/>
                <a:cs typeface="Times New Roman" pitchFamily="18" charset="0"/>
              </a:rPr>
              <a:t> 2000 или XP; тактовая частота процессора не ниже 1ГГц; ОЗУ не менее 256 Мбайт; видеокарта не менее 64 Мбайт; разрешение экрана не ниже 1024х768.</a:t>
            </a:r>
          </a:p>
          <a:p>
            <a:r>
              <a:rPr lang="ru-RU" sz="1800" dirty="0" smtClean="0">
                <a:latin typeface="Times New Roman" pitchFamily="18" charset="0"/>
                <a:cs typeface="Times New Roman" pitchFamily="18" charset="0"/>
              </a:rPr>
              <a:t>Для загрузки электронных учебных модулей необходимо подключение компьютера к Интернету, или наличие CD-дисковода.</a:t>
            </a:r>
          </a:p>
          <a:p>
            <a:r>
              <a:rPr lang="ru-RU" sz="1800" dirty="0" smtClean="0">
                <a:latin typeface="Times New Roman" pitchFamily="18" charset="0"/>
                <a:cs typeface="Times New Roman" pitchFamily="18" charset="0"/>
              </a:rPr>
              <a:t>Центральным хранилищем электронных образовательных ресурсов нового поколения является Федеральный центр информационно-образовательных ресурсов (ФЦИОР).</a:t>
            </a:r>
          </a:p>
          <a:p>
            <a:r>
              <a:rPr lang="ru-RU" sz="1800" dirty="0" smtClean="0">
                <a:latin typeface="Times New Roman" pitchFamily="18" charset="0"/>
                <a:cs typeface="Times New Roman" pitchFamily="18" charset="0"/>
              </a:rPr>
              <a:t>На сегодня в хранилище существует около 3 тыс. ЭОР, планируется довести их количество до 10 тыс.</a:t>
            </a:r>
          </a:p>
          <a:p>
            <a:r>
              <a:rPr lang="ru-RU" sz="1800" dirty="0" smtClean="0">
                <a:latin typeface="Times New Roman" pitchFamily="18" charset="0"/>
                <a:cs typeface="Times New Roman" pitchFamily="18" charset="0"/>
              </a:rPr>
              <a:t>Адреса в Интернете:</a:t>
            </a:r>
          </a:p>
          <a:p>
            <a:pPr marL="0" indent="0">
              <a:buNone/>
            </a:pPr>
            <a:r>
              <a:rPr lang="ru-RU" sz="1800" dirty="0" smtClean="0">
                <a:latin typeface="Times New Roman" pitchFamily="18" charset="0"/>
                <a:cs typeface="Times New Roman" pitchFamily="18" charset="0"/>
              </a:rPr>
              <a:t>http://fcior.edu.ru </a:t>
            </a:r>
          </a:p>
          <a:p>
            <a:pPr marL="0" indent="0">
              <a:buNone/>
            </a:pPr>
            <a:r>
              <a:rPr lang="ru-RU" sz="1800" dirty="0" smtClean="0">
                <a:latin typeface="Times New Roman" pitchFamily="18" charset="0"/>
                <a:cs typeface="Times New Roman" pitchFamily="18" charset="0"/>
              </a:rPr>
              <a:t>http://eor.edu.ru </a:t>
            </a:r>
          </a:p>
          <a:p>
            <a:r>
              <a:rPr lang="ru-RU" sz="1800" dirty="0" smtClean="0">
                <a:latin typeface="Times New Roman" pitchFamily="18" charset="0"/>
                <a:cs typeface="Times New Roman" pitchFamily="18" charset="0"/>
              </a:rPr>
              <a:t>Доступ из школ и получение любых электронных учебных модулей из ФЦИОР по глобальной компьютерной сети бесплатны.</a:t>
            </a:r>
          </a:p>
          <a:p>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Выводы</a:t>
            </a:r>
            <a:br>
              <a:rPr lang="ru-RU" dirty="0" smtClean="0"/>
            </a:br>
            <a:endParaRPr lang="ru-RU" dirty="0"/>
          </a:p>
        </p:txBody>
      </p:sp>
      <p:sp>
        <p:nvSpPr>
          <p:cNvPr id="5" name="Подзаголовок 4"/>
          <p:cNvSpPr>
            <a:spLocks noGrp="1"/>
          </p:cNvSpPr>
          <p:nvPr>
            <p:ph type="subTitle" idx="1"/>
          </p:nvPr>
        </p:nvSpPr>
        <p:spPr>
          <a:xfrm>
            <a:off x="1357290" y="1857364"/>
            <a:ext cx="7406640" cy="4293580"/>
          </a:xfrm>
        </p:spPr>
        <p:txBody>
          <a:bodyPr>
            <a:normAutofit fontScale="85000" lnSpcReduction="20000"/>
          </a:bodyPr>
          <a:lstStyle/>
          <a:p>
            <a:pPr lvl="0">
              <a:buFont typeface="Arial" pitchFamily="34" charset="0"/>
              <a:buChar char="•"/>
            </a:pPr>
            <a:r>
              <a:rPr lang="ru-RU" sz="2400" dirty="0" smtClean="0">
                <a:latin typeface="Times New Roman" pitchFamily="18" charset="0"/>
                <a:cs typeface="Times New Roman" pitchFamily="18" charset="0"/>
              </a:rPr>
              <a:t>Считаю, что  информационные технологии активизируют познавательную деятельность, укрепляет </a:t>
            </a:r>
            <a:r>
              <a:rPr lang="ru-RU" sz="2400" dirty="0" err="1" smtClean="0">
                <a:latin typeface="Times New Roman" pitchFamily="18" charset="0"/>
                <a:cs typeface="Times New Roman" pitchFamily="18" charset="0"/>
              </a:rPr>
              <a:t>межпредметные</a:t>
            </a:r>
            <a:r>
              <a:rPr lang="ru-RU" sz="2400" dirty="0" smtClean="0">
                <a:latin typeface="Times New Roman" pitchFamily="18" charset="0"/>
                <a:cs typeface="Times New Roman" pitchFamily="18" charset="0"/>
              </a:rPr>
              <a:t> связи</a:t>
            </a:r>
          </a:p>
          <a:p>
            <a:pPr lvl="0">
              <a:buFont typeface="Arial" pitchFamily="34" charset="0"/>
              <a:buChar char="•"/>
            </a:pPr>
            <a:r>
              <a:rPr lang="ru-RU" sz="2400" dirty="0" smtClean="0">
                <a:latin typeface="Times New Roman" pitchFamily="18" charset="0"/>
                <a:cs typeface="Times New Roman" pitchFamily="18" charset="0"/>
              </a:rPr>
              <a:t>С учетом  информационных технологий было составлено календарно-тематическое планирование по  физике для  7 класса.</a:t>
            </a:r>
          </a:p>
          <a:p>
            <a:pPr lvl="0">
              <a:buFont typeface="Arial" pitchFamily="34" charset="0"/>
              <a:buChar char="•"/>
            </a:pPr>
            <a:r>
              <a:rPr lang="ru-RU" sz="2400" dirty="0" smtClean="0">
                <a:latin typeface="Times New Roman" pitchFamily="18" charset="0"/>
                <a:cs typeface="Times New Roman" pitchFamily="18" charset="0"/>
              </a:rPr>
              <a:t>Данная тема взята на изучение первый год. В наше время очень актуальна.</a:t>
            </a:r>
          </a:p>
          <a:p>
            <a:pPr lvl="0"/>
            <a:r>
              <a:rPr lang="ru-RU" sz="2400" dirty="0" smtClean="0">
                <a:latin typeface="Times New Roman" pitchFamily="18" charset="0"/>
                <a:cs typeface="Times New Roman" pitchFamily="18" charset="0"/>
              </a:rPr>
              <a:t>В целом вся система деятельности способствует формированию ключевых компетенций учащихся.</a:t>
            </a:r>
            <a:r>
              <a:rPr lang="ru-RU" sz="2400" dirty="0" smtClean="0"/>
              <a:t> </a:t>
            </a:r>
          </a:p>
          <a:p>
            <a:pPr lvl="0"/>
            <a:r>
              <a:rPr lang="ru-RU" sz="2400" dirty="0" smtClean="0">
                <a:latin typeface="Times New Roman" pitchFamily="18" charset="0"/>
                <a:cs typeface="Times New Roman" pitchFamily="18" charset="0"/>
              </a:rPr>
              <a:t>Использование информационных технологий на уроках физики позволяет активизировать визуальный канал восприятия учебной информации, разнообразить сам учебный материал, расширить формы и виды контроля учебной деятельности. Информационные технологии могут применяться на уроках физики различных типов, а также на различных этапах урока. </a:t>
            </a:r>
            <a:r>
              <a:rPr lang="ru-RU" sz="2400" dirty="0" smtClean="0"/>
              <a:t/>
            </a:r>
            <a:br>
              <a:rPr lang="ru-RU" sz="2400" dirty="0" smtClean="0"/>
            </a:br>
            <a:endParaRPr lang="ru-RU" sz="2400" dirty="0" smtClean="0">
              <a:latin typeface="Times New Roman" pitchFamily="18" charset="0"/>
              <a:cs typeface="Times New Roman" pitchFamily="18" charset="0"/>
            </a:endParaRPr>
          </a:p>
          <a:p>
            <a:pPr lvl="0"/>
            <a:endParaRPr lang="ru-RU"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14290"/>
            <a:ext cx="7498080" cy="1143000"/>
          </a:xfrm>
        </p:spPr>
        <p:txBody>
          <a:bodyPr>
            <a:normAutofit fontScale="90000"/>
          </a:bodyPr>
          <a:lstStyle/>
          <a:p>
            <a:r>
              <a:rPr lang="ru-RU" dirty="0" smtClean="0"/>
              <a:t>Паспорт системы</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latin typeface="Times New Roman" pitchFamily="18" charset="0"/>
                <a:cs typeface="Times New Roman" pitchFamily="18" charset="0"/>
              </a:rPr>
              <a:t>Предмет –  физика</a:t>
            </a:r>
          </a:p>
          <a:p>
            <a:r>
              <a:rPr lang="ru-RU" dirty="0" smtClean="0">
                <a:latin typeface="Times New Roman" pitchFamily="18" charset="0"/>
                <a:cs typeface="Times New Roman" pitchFamily="18" charset="0"/>
              </a:rPr>
              <a:t>Созданная система рассчитана на учащихся 7 класса</a:t>
            </a:r>
          </a:p>
          <a:p>
            <a:r>
              <a:rPr lang="ru-RU" dirty="0" smtClean="0">
                <a:latin typeface="Times New Roman" pitchFamily="18" charset="0"/>
                <a:cs typeface="Times New Roman" pitchFamily="18" charset="0"/>
              </a:rPr>
              <a:t>Содержание –  тема «Механическое  движение»</a:t>
            </a:r>
          </a:p>
          <a:p>
            <a:r>
              <a:rPr lang="ru-RU" dirty="0" smtClean="0">
                <a:latin typeface="Times New Roman" pitchFamily="18" charset="0"/>
                <a:cs typeface="Times New Roman" pitchFamily="18" charset="0"/>
              </a:rPr>
              <a:t>Сроки – 1 месяц</a:t>
            </a:r>
          </a:p>
          <a:p>
            <a:r>
              <a:rPr lang="ru-RU" dirty="0" smtClean="0">
                <a:latin typeface="Times New Roman" pitchFamily="18" charset="0"/>
                <a:cs typeface="Times New Roman" pitchFamily="18" charset="0"/>
              </a:rPr>
              <a:t>Предусматривает совместную работу учителя,  администрации школы, родителей обучающихся.</a:t>
            </a:r>
          </a:p>
          <a:p>
            <a:r>
              <a:rPr lang="ru-RU" dirty="0" smtClean="0">
                <a:latin typeface="Times New Roman" pitchFamily="18" charset="0"/>
                <a:cs typeface="Times New Roman" pitchFamily="18" charset="0"/>
              </a:rPr>
              <a:t>Место реализации -  ГБОУ ООШ с. </a:t>
            </a:r>
            <a:r>
              <a:rPr lang="ru-RU" dirty="0" err="1" smtClean="0">
                <a:latin typeface="Times New Roman" pitchFamily="18" charset="0"/>
                <a:cs typeface="Times New Roman" pitchFamily="18" charset="0"/>
              </a:rPr>
              <a:t>Краснояриха</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p:txBody>
          <a:bodyPr/>
          <a:lstStyle/>
          <a:p>
            <a:r>
              <a:rPr lang="ru-RU" dirty="0" smtClean="0"/>
              <a:t>Актуальность</a:t>
            </a:r>
            <a:br>
              <a:rPr lang="ru-RU" dirty="0" smtClean="0"/>
            </a:br>
            <a:endParaRPr lang="ru-RU" dirty="0"/>
          </a:p>
        </p:txBody>
      </p:sp>
      <p:sp>
        <p:nvSpPr>
          <p:cNvPr id="7" name="Подзаголовок 6"/>
          <p:cNvSpPr>
            <a:spLocks noGrp="1"/>
          </p:cNvSpPr>
          <p:nvPr>
            <p:ph type="subTitle" idx="1"/>
          </p:nvPr>
        </p:nvSpPr>
        <p:spPr>
          <a:xfrm>
            <a:off x="1432560" y="1850064"/>
            <a:ext cx="7406640" cy="3864952"/>
          </a:xfrm>
        </p:spPr>
        <p:txBody>
          <a:bodyPr>
            <a:normAutofit fontScale="92500" lnSpcReduction="20000"/>
          </a:bodyPr>
          <a:lstStyle/>
          <a:p>
            <a:r>
              <a:rPr lang="ru-RU" dirty="0" smtClean="0"/>
              <a:t>Современный период развития цивилизованного общества характеризует процесс информатизации. Одним из приоритетных направлений процесса информатизации современного общества является информатизация образования – внедрение средств новых информационных технологий в систему образования. </a:t>
            </a:r>
          </a:p>
          <a:p>
            <a:r>
              <a:rPr lang="ru-RU" dirty="0" smtClean="0"/>
              <a:t>Информационные технологии позволяют повысить интерес к изучению предмета, расширить информационное поле, ускорить процесс получения и использования информации, развить познавательные способности обучающихся.</a:t>
            </a:r>
            <a:r>
              <a:rPr lang="ru-RU" i="1" dirty="0" smtClean="0"/>
              <a:t> </a:t>
            </a: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1068838"/>
          </a:xfrm>
        </p:spPr>
        <p:txBody>
          <a:bodyPr>
            <a:normAutofit fontScale="90000"/>
          </a:bodyPr>
          <a:lstStyle/>
          <a:p>
            <a:r>
              <a:rPr lang="ru-RU" dirty="0" smtClean="0"/>
              <a:t>Противоречия и проблема</a:t>
            </a:r>
            <a:br>
              <a:rPr lang="ru-RU" dirty="0" smtClean="0"/>
            </a:br>
            <a:endParaRPr lang="ru-RU" dirty="0"/>
          </a:p>
        </p:txBody>
      </p:sp>
      <p:sp>
        <p:nvSpPr>
          <p:cNvPr id="5" name="Подзаголовок 4"/>
          <p:cNvSpPr>
            <a:spLocks noGrp="1"/>
          </p:cNvSpPr>
          <p:nvPr>
            <p:ph type="subTitle" idx="1"/>
          </p:nvPr>
        </p:nvSpPr>
        <p:spPr>
          <a:xfrm>
            <a:off x="1500166" y="1857364"/>
            <a:ext cx="7406640" cy="3650638"/>
          </a:xfrm>
        </p:spPr>
        <p:txBody>
          <a:bodyPr>
            <a:normAutofit/>
          </a:bodyPr>
          <a:lstStyle/>
          <a:p>
            <a:r>
              <a:rPr lang="ru-RU" dirty="0" smtClean="0">
                <a:latin typeface="Times New Roman" pitchFamily="18" charset="0"/>
                <a:cs typeface="Times New Roman" pitchFamily="18" charset="0"/>
              </a:rPr>
              <a:t>Новые требования ФГОС, предъявляемые к выпускникам основной школы, приходят в </a:t>
            </a:r>
            <a:r>
              <a:rPr lang="ru-RU" b="1" dirty="0" smtClean="0">
                <a:latin typeface="Times New Roman" pitchFamily="18" charset="0"/>
                <a:cs typeface="Times New Roman" pitchFamily="18" charset="0"/>
              </a:rPr>
              <a:t>противоречия</a:t>
            </a:r>
            <a:r>
              <a:rPr lang="ru-RU" dirty="0" smtClean="0">
                <a:latin typeface="Times New Roman" pitchFamily="18" charset="0"/>
                <a:cs typeface="Times New Roman" pitchFamily="18" charset="0"/>
              </a:rPr>
              <a:t> с теми знаниями и умениями, которыми владеют обучающиеся, поэтому возникла </a:t>
            </a:r>
            <a:r>
              <a:rPr lang="ru-RU" b="1" dirty="0" smtClean="0">
                <a:latin typeface="Times New Roman" pitchFamily="18" charset="0"/>
                <a:cs typeface="Times New Roman" pitchFamily="18" charset="0"/>
              </a:rPr>
              <a:t>проблема</a:t>
            </a:r>
            <a:r>
              <a:rPr lang="ru-RU" dirty="0" smtClean="0">
                <a:latin typeface="Times New Roman" pitchFamily="18" charset="0"/>
                <a:cs typeface="Times New Roman" pitchFamily="18" charset="0"/>
              </a:rPr>
              <a:t> выбора новой технологии в обучении  физике. Выбор в пользу  информационной технологии был сделан потому, что  эта технология дает возможность формированию ключевых компетенций учащихся.</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925962"/>
          </a:xfrm>
        </p:spPr>
        <p:txBody>
          <a:bodyPr>
            <a:normAutofit fontScale="90000"/>
          </a:bodyPr>
          <a:lstStyle/>
          <a:p>
            <a:r>
              <a:rPr lang="ru-RU" dirty="0" smtClean="0"/>
              <a:t>Цель и задачи</a:t>
            </a:r>
            <a:br>
              <a:rPr lang="ru-RU" dirty="0" smtClean="0"/>
            </a:br>
            <a:endParaRPr lang="ru-RU" dirty="0"/>
          </a:p>
        </p:txBody>
      </p:sp>
      <p:sp>
        <p:nvSpPr>
          <p:cNvPr id="5" name="Подзаголовок 4"/>
          <p:cNvSpPr>
            <a:spLocks noGrp="1"/>
          </p:cNvSpPr>
          <p:nvPr>
            <p:ph type="subTitle" idx="1"/>
          </p:nvPr>
        </p:nvSpPr>
        <p:spPr>
          <a:xfrm>
            <a:off x="1432560" y="1850064"/>
            <a:ext cx="7406640" cy="4293580"/>
          </a:xfrm>
        </p:spPr>
        <p:txBody>
          <a:bodyPr>
            <a:normAutofit fontScale="85000" lnSpcReduction="10000"/>
          </a:bodyPr>
          <a:lstStyle/>
          <a:p>
            <a:r>
              <a:rPr lang="ru-RU" b="1" dirty="0" smtClean="0"/>
              <a:t>Цель</a:t>
            </a:r>
            <a:r>
              <a:rPr lang="ru-RU" dirty="0" smtClean="0"/>
              <a:t> данной работы – Совершенствование учебно-воспитательного процесса в сельской школе за счет применения информационных технологий</a:t>
            </a:r>
          </a:p>
          <a:p>
            <a:r>
              <a:rPr lang="ru-RU" b="1" dirty="0" smtClean="0"/>
              <a:t>Задачи:</a:t>
            </a:r>
          </a:p>
          <a:p>
            <a:r>
              <a:rPr lang="ru-RU" dirty="0" smtClean="0"/>
              <a:t>-</a:t>
            </a:r>
            <a:r>
              <a:rPr lang="ru-RU" dirty="0" smtClean="0">
                <a:latin typeface="Times New Roman" pitchFamily="18" charset="0"/>
                <a:cs typeface="Times New Roman" pitchFamily="18" charset="0"/>
              </a:rPr>
              <a:t>сформировать умение самостоятельно находить нужную информацию в сети Интернет</a:t>
            </a:r>
          </a:p>
          <a:p>
            <a:r>
              <a:rPr lang="ru-RU" dirty="0" smtClean="0">
                <a:latin typeface="Times New Roman" pitchFamily="18" charset="0"/>
                <a:cs typeface="Times New Roman" pitchFamily="18" charset="0"/>
              </a:rPr>
              <a:t>-научить навыкам составления презентаций</a:t>
            </a:r>
          </a:p>
          <a:p>
            <a:pPr>
              <a:buFontTx/>
              <a:buChar char="-"/>
            </a:pPr>
            <a:r>
              <a:rPr lang="ru-RU" dirty="0" smtClean="0">
                <a:latin typeface="Times New Roman" pitchFamily="18" charset="0"/>
                <a:cs typeface="Times New Roman" pitchFamily="18" charset="0"/>
              </a:rPr>
              <a:t>развить умение публичного выступления с презентацией</a:t>
            </a:r>
          </a:p>
          <a:p>
            <a:pPr>
              <a:buFontTx/>
              <a:buChar char="-"/>
            </a:pPr>
            <a:r>
              <a:rPr lang="ru-RU" dirty="0" smtClean="0">
                <a:latin typeface="Times New Roman" pitchFamily="18" charset="0"/>
                <a:cs typeface="Times New Roman" pitchFamily="18" charset="0"/>
              </a:rPr>
              <a:t>-развить мотивацию ребенка, интерес, любознательность</a:t>
            </a:r>
          </a:p>
          <a:p>
            <a:pPr>
              <a:buFontTx/>
              <a:buChar char="-"/>
            </a:pPr>
            <a:r>
              <a:rPr lang="ru-RU" sz="280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научить эффективно использовать ИКТ на уроках физики. </a:t>
            </a:r>
          </a:p>
          <a:p>
            <a:pPr>
              <a:buFontTx/>
              <a:buChar char="-"/>
            </a:pPr>
            <a:endParaRPr lang="ru-RU" dirty="0" smtClean="0"/>
          </a:p>
          <a:p>
            <a:pPr>
              <a:buFontTx/>
              <a:buChar char="-"/>
            </a:pPr>
            <a:endParaRPr lang="ru-RU" dirty="0" smtClean="0"/>
          </a:p>
          <a:p>
            <a:pPr>
              <a:buFontTx/>
              <a:buChar char="-"/>
            </a:pPr>
            <a:endParaRPr lang="ru-RU" dirty="0" smtClean="0"/>
          </a:p>
          <a:p>
            <a:pPr>
              <a:buFontTx/>
              <a:buChar char="-"/>
            </a:pPr>
            <a:endParaRPr lang="ru-RU" dirty="0" smtClean="0"/>
          </a:p>
          <a:p>
            <a:pPr>
              <a:buFontTx/>
              <a:buChar char="-"/>
            </a:pPr>
            <a:endParaRPr lang="ru-RU" dirty="0" smtClean="0"/>
          </a:p>
          <a:p>
            <a:pPr>
              <a:buFontTx/>
              <a:buChar char="-"/>
            </a:pPr>
            <a:endParaRPr 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1140276"/>
          </a:xfrm>
        </p:spPr>
        <p:txBody>
          <a:bodyPr>
            <a:normAutofit fontScale="90000"/>
          </a:bodyPr>
          <a:lstStyle/>
          <a:p>
            <a:r>
              <a:rPr lang="ru-RU" dirty="0" smtClean="0"/>
              <a:t>Результативность</a:t>
            </a:r>
            <a:br>
              <a:rPr lang="ru-RU" dirty="0" smtClean="0"/>
            </a:br>
            <a:endParaRPr lang="ru-RU" dirty="0"/>
          </a:p>
        </p:txBody>
      </p:sp>
      <p:sp>
        <p:nvSpPr>
          <p:cNvPr id="5" name="Подзаголовок 4"/>
          <p:cNvSpPr>
            <a:spLocks noGrp="1"/>
          </p:cNvSpPr>
          <p:nvPr>
            <p:ph type="subTitle" idx="1"/>
          </p:nvPr>
        </p:nvSpPr>
        <p:spPr>
          <a:xfrm>
            <a:off x="1432560" y="1850064"/>
            <a:ext cx="7406640" cy="4293580"/>
          </a:xfrm>
        </p:spPr>
        <p:txBody>
          <a:bodyPr>
            <a:normAutofit fontScale="85000" lnSpcReduction="20000"/>
          </a:bodyPr>
          <a:lstStyle/>
          <a:p>
            <a:r>
              <a:rPr lang="ru-RU" dirty="0" smtClean="0"/>
              <a:t>Применение  информационных технологий на уроках позволяет увеличить информационную емкость урока, глубину подачи материала без усиления нервно-психической нагрузки на детей за счет роста индивидуально-мотивационной деятельности. </a:t>
            </a:r>
          </a:p>
          <a:p>
            <a:r>
              <a:rPr lang="ru-RU" dirty="0" smtClean="0"/>
              <a:t> Обучающиеся становятся более самостоятельными, уверенными, коммуникативными в приобретении </a:t>
            </a:r>
            <a:r>
              <a:rPr lang="ru-RU" dirty="0" err="1" smtClean="0"/>
              <a:t>общеучебных</a:t>
            </a:r>
            <a:r>
              <a:rPr lang="ru-RU" dirty="0" smtClean="0"/>
              <a:t> умений, навыков, а также опыта разнообразной деятельности, опыта познания и самопознания, растет интерес не только к предмету, но и к учению в целом. С использованием  информационных технологий повышается интерес у ребят к предмету, обеспечивается объективность в оценке знаний учащихся, снижается трудоемкость процесса составления контрольных работ и экзаменационных материалов</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925962"/>
          </a:xfrm>
        </p:spPr>
        <p:txBody>
          <a:bodyPr>
            <a:normAutofit/>
          </a:bodyPr>
          <a:lstStyle/>
          <a:p>
            <a:r>
              <a:rPr lang="ru-RU" dirty="0" smtClean="0"/>
              <a:t>Информационные технологии</a:t>
            </a:r>
            <a:endParaRPr lang="ru-RU" dirty="0"/>
          </a:p>
        </p:txBody>
      </p:sp>
      <p:sp>
        <p:nvSpPr>
          <p:cNvPr id="5" name="Подзаголовок 4"/>
          <p:cNvSpPr>
            <a:spLocks noGrp="1"/>
          </p:cNvSpPr>
          <p:nvPr>
            <p:ph type="subTitle" idx="1"/>
          </p:nvPr>
        </p:nvSpPr>
        <p:spPr>
          <a:xfrm>
            <a:off x="1432560" y="1850064"/>
            <a:ext cx="7406640" cy="4293580"/>
          </a:xfrm>
        </p:spPr>
        <p:txBody>
          <a:bodyPr>
            <a:normAutofit fontScale="92500"/>
          </a:bodyPr>
          <a:lstStyle/>
          <a:p>
            <a:r>
              <a:rPr lang="ru-RU" dirty="0" smtClean="0"/>
              <a:t>Информационные технологии – это совокупность методов, устройств и производственных процессов, используемых для сбора, передачи, накопления, обработки, хранения, распространения информации на основе применения современных компьютерных и других технических средств.</a:t>
            </a:r>
          </a:p>
          <a:p>
            <a:r>
              <a:rPr lang="ru-RU" dirty="0" smtClean="0"/>
              <a:t>Информационные технологии позволяют повысить интерес к изучению предмета, расширить информационное поле, ускорить процесс получения и использования информации, развить познавательные способности обучающихся.</a:t>
            </a:r>
          </a:p>
          <a:p>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sz="2400" dirty="0" smtClean="0">
                <a:latin typeface="Times New Roman" pitchFamily="18" charset="0"/>
                <a:cs typeface="Times New Roman" pitchFamily="18" charset="0"/>
              </a:rPr>
              <a:t>Использование информационных технологий на уроках физики позволяет активизировать визуальный канал восприятия учебной информации, разнообразить сам учебный материал, расширить формы и виды контроля учебной деятельности. </a:t>
            </a:r>
          </a:p>
          <a:p>
            <a:pPr>
              <a:buNone/>
            </a:pP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Информационные технологии могут применяться на уроках физики различных типов, а также на различных этапах урока</a:t>
            </a:r>
            <a:endParaRPr lang="ru-RU" sz="2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lstStyle/>
          <a:p>
            <a:r>
              <a:rPr lang="ru-RU" dirty="0" smtClean="0"/>
              <a:t>Информационные технологии</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357214"/>
            <a:ext cx="7498080" cy="1428760"/>
          </a:xfrm>
        </p:spPr>
        <p:txBody>
          <a:bodyPr>
            <a:normAutofit fontScale="90000"/>
          </a:bodyPr>
          <a:lstStyle/>
          <a:p>
            <a:r>
              <a:rPr lang="ru-RU" dirty="0" smtClean="0"/>
              <a:t/>
            </a:r>
            <a:br>
              <a:rPr lang="ru-RU" dirty="0" smtClean="0"/>
            </a:br>
            <a:r>
              <a:rPr lang="ru-RU" dirty="0" smtClean="0"/>
              <a:t/>
            </a:r>
            <a:br>
              <a:rPr lang="ru-RU" dirty="0" smtClean="0"/>
            </a:br>
            <a:r>
              <a:rPr lang="ru-RU" dirty="0" smtClean="0"/>
              <a:t>Нормативно – правовая база </a:t>
            </a:r>
            <a:endParaRPr lang="ru-RU" dirty="0"/>
          </a:p>
        </p:txBody>
      </p:sp>
      <p:sp>
        <p:nvSpPr>
          <p:cNvPr id="5" name="Подзаголовок 4"/>
          <p:cNvSpPr>
            <a:spLocks noGrp="1"/>
          </p:cNvSpPr>
          <p:nvPr>
            <p:ph idx="1"/>
          </p:nvPr>
        </p:nvSpPr>
        <p:spPr/>
        <p:txBody>
          <a:bodyPr>
            <a:normAutofit/>
          </a:bodyPr>
          <a:lstStyle/>
          <a:p>
            <a:pPr>
              <a:defRPr/>
            </a:pPr>
            <a:r>
              <a:rPr lang="ru-RU" dirty="0" smtClean="0"/>
              <a:t>Закон об образовании РФ</a:t>
            </a:r>
          </a:p>
          <a:p>
            <a:pPr>
              <a:buNone/>
              <a:defRPr/>
            </a:pPr>
            <a:r>
              <a:rPr lang="ru-RU" dirty="0" smtClean="0">
                <a:hlinkClick r:id="rId2"/>
              </a:rPr>
              <a:t>  </a:t>
            </a:r>
            <a:r>
              <a:rPr lang="en-US" smtClean="0">
                <a:hlinkClick r:id="rId2"/>
              </a:rPr>
              <a:t>http://edugid.ru/zakon-ob-obrazovanii-v-rf</a:t>
            </a:r>
            <a:endParaRPr lang="ru-RU" dirty="0" smtClean="0"/>
          </a:p>
        </p:txBody>
      </p:sp>
      <p:sp>
        <p:nvSpPr>
          <p:cNvPr id="8194" name="Rectangle 2"/>
          <p:cNvSpPr>
            <a:spLocks noChangeArrowheads="1"/>
          </p:cNvSpPr>
          <p:nvPr/>
        </p:nvSpPr>
        <p:spPr bwMode="auto">
          <a:xfrm>
            <a:off x="1357290" y="2214554"/>
            <a:ext cx="71438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343</TotalTime>
  <Words>1287</Words>
  <Application>Microsoft Office PowerPoint</Application>
  <PresentationFormat>Экран (4:3)</PresentationFormat>
  <Paragraphs>140</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   </vt:lpstr>
      <vt:lpstr>Паспорт системы </vt:lpstr>
      <vt:lpstr>Актуальность </vt:lpstr>
      <vt:lpstr>Противоречия и проблема </vt:lpstr>
      <vt:lpstr>Цель и задачи </vt:lpstr>
      <vt:lpstr>Результативность </vt:lpstr>
      <vt:lpstr>Информационные технологии</vt:lpstr>
      <vt:lpstr>Информационные технологии</vt:lpstr>
      <vt:lpstr>  Нормативно – правовая база </vt:lpstr>
      <vt:lpstr>Деятельность учителя</vt:lpstr>
      <vt:lpstr>Технологическая карта урока</vt:lpstr>
      <vt:lpstr>Задачи:   воспитательные:  воспитание познавательного интереса к предмету; формирование научного мировоззрения; - обучающие:   1. Обеспечить в ходе урока усвоение следующих ос­новных понятий как механическое движение, траектория,  2. Продолжить формирование  следующие общеучебные умения и навыки контроля и самоконтроля знаний. -развивающие: развитие познавательной активности и любознательности учащихся, сензитивности для возникновения познавательного интереса; развитие самостоятельности мышления, воображения, логического подхода к решению поставленных задач.  </vt:lpstr>
      <vt:lpstr>Слайд 13</vt:lpstr>
      <vt:lpstr>Слайд 14</vt:lpstr>
      <vt:lpstr>Слайд 15</vt:lpstr>
      <vt:lpstr>Слайд 16</vt:lpstr>
      <vt:lpstr>Слайд 17</vt:lpstr>
      <vt:lpstr>Ресурсное обеспечение </vt:lpstr>
      <vt:lpstr>Выводы </vt:lpstr>
    </vt:vector>
  </TitlesOfParts>
  <Company>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и науки Самарской области Государственное автономное образовательное учреждение дополнительного профессионального  образования (повышения квалификации) специалистов Самарский областной институт повышения квалификации и переподготовки работников образования</dc:title>
  <dc:creator>медиацентр</dc:creator>
  <cp:lastModifiedBy>Samsung</cp:lastModifiedBy>
  <cp:revision>49</cp:revision>
  <dcterms:created xsi:type="dcterms:W3CDTF">2001-12-31T23:18:52Z</dcterms:created>
  <dcterms:modified xsi:type="dcterms:W3CDTF">2014-11-13T17:34:15Z</dcterms:modified>
</cp:coreProperties>
</file>