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3" r:id="rId3"/>
    <p:sldId id="263" r:id="rId4"/>
    <p:sldId id="258" r:id="rId5"/>
    <p:sldId id="268" r:id="rId6"/>
    <p:sldId id="259" r:id="rId7"/>
    <p:sldId id="260" r:id="rId8"/>
    <p:sldId id="264" r:id="rId9"/>
    <p:sldId id="261" r:id="rId10"/>
    <p:sldId id="262" r:id="rId11"/>
    <p:sldId id="266" r:id="rId12"/>
    <p:sldId id="270" r:id="rId13"/>
    <p:sldId id="271" r:id="rId14"/>
    <p:sldId id="272"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963D03C2-14BA-4F6B-9CB3-94069E6CD884}"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3D03C2-14BA-4F6B-9CB3-94069E6CD884}"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3D03C2-14BA-4F6B-9CB3-94069E6CD884}"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3D03C2-14BA-4F6B-9CB3-94069E6CD884}"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3D03C2-14BA-4F6B-9CB3-94069E6CD884}"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3D03C2-14BA-4F6B-9CB3-94069E6CD884}"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63D03C2-14BA-4F6B-9CB3-94069E6CD884}" type="datetimeFigureOut">
              <a:rPr lang="ru-RU" smtClean="0"/>
              <a:t>13.11.2014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63D03C2-14BA-4F6B-9CB3-94069E6CD884}" type="datetimeFigureOut">
              <a:rPr lang="ru-RU" smtClean="0"/>
              <a:t>13.11.2014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D03C2-14BA-4F6B-9CB3-94069E6CD884}" type="datetimeFigureOut">
              <a:rPr lang="ru-RU" smtClean="0"/>
              <a:t>13.11.2014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3D03C2-14BA-4F6B-9CB3-94069E6CD884}"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894BEA-5B9A-45E0-927D-0282A1C2B81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3D03C2-14BA-4F6B-9CB3-94069E6CD884}"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894BEA-5B9A-45E0-927D-0282A1C2B816}"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63D03C2-14BA-4F6B-9CB3-94069E6CD884}" type="datetimeFigureOut">
              <a:rPr lang="ru-RU" smtClean="0"/>
              <a:t>13.11.2014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37894BEA-5B9A-45E0-927D-0282A1C2B81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7741" y="2060848"/>
            <a:ext cx="7117180" cy="1470025"/>
          </a:xfrm>
        </p:spPr>
        <p:txBody>
          <a:bodyPr/>
          <a:lstStyle/>
          <a:p>
            <a:pPr algn="ctr"/>
            <a:r>
              <a:rPr lang="ru-RU" sz="4400" b="1" dirty="0" smtClean="0">
                <a:solidFill>
                  <a:schemeClr val="tx1">
                    <a:lumMod val="95000"/>
                    <a:lumOff val="5000"/>
                  </a:schemeClr>
                </a:solidFill>
                <a:latin typeface="Times New Roman" pitchFamily="18" charset="0"/>
                <a:cs typeface="Times New Roman" pitchFamily="18" charset="0"/>
              </a:rPr>
              <a:t>Содружество </a:t>
            </a:r>
            <a:br>
              <a:rPr lang="ru-RU" sz="4400" b="1" dirty="0" smtClean="0">
                <a:solidFill>
                  <a:schemeClr val="tx1">
                    <a:lumMod val="95000"/>
                    <a:lumOff val="5000"/>
                  </a:schemeClr>
                </a:solidFill>
                <a:latin typeface="Times New Roman" pitchFamily="18" charset="0"/>
                <a:cs typeface="Times New Roman" pitchFamily="18" charset="0"/>
              </a:rPr>
            </a:br>
            <a:r>
              <a:rPr lang="ru-RU" sz="4400" b="1" dirty="0" smtClean="0">
                <a:solidFill>
                  <a:schemeClr val="tx1">
                    <a:lumMod val="95000"/>
                    <a:lumOff val="5000"/>
                  </a:schemeClr>
                </a:solidFill>
                <a:latin typeface="Times New Roman" pitchFamily="18" charset="0"/>
                <a:cs typeface="Times New Roman" pitchFamily="18" charset="0"/>
              </a:rPr>
              <a:t>животных и физики</a:t>
            </a:r>
            <a:endParaRPr lang="ru-RU" sz="4400" b="1" dirty="0">
              <a:solidFill>
                <a:schemeClr val="tx1">
                  <a:lumMod val="95000"/>
                  <a:lumOff val="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30478" y="3861048"/>
            <a:ext cx="7117180" cy="2160240"/>
          </a:xfrm>
        </p:spPr>
        <p:txBody>
          <a:bodyPr>
            <a:noAutofit/>
          </a:bodyPr>
          <a:lstStyle/>
          <a:p>
            <a:pPr algn="ctr"/>
            <a:r>
              <a:rPr lang="ru-RU" dirty="0" smtClean="0">
                <a:latin typeface="Times New Roman" pitchFamily="18" charset="0"/>
                <a:cs typeface="Times New Roman" pitchFamily="18" charset="0"/>
              </a:rPr>
              <a:t>Подготовила </a:t>
            </a:r>
            <a:r>
              <a:rPr lang="ru-RU" dirty="0" err="1" smtClean="0">
                <a:latin typeface="Times New Roman" pitchFamily="18" charset="0"/>
                <a:cs typeface="Times New Roman" pitchFamily="18" charset="0"/>
              </a:rPr>
              <a:t>Авдошина</a:t>
            </a:r>
            <a:r>
              <a:rPr lang="ru-RU" dirty="0" smtClean="0">
                <a:latin typeface="Times New Roman" pitchFamily="18" charset="0"/>
                <a:cs typeface="Times New Roman" pitchFamily="18" charset="0"/>
              </a:rPr>
              <a:t> Марина </a:t>
            </a:r>
          </a:p>
          <a:p>
            <a:pPr algn="ctr"/>
            <a:r>
              <a:rPr lang="ru-RU" dirty="0" smtClean="0">
                <a:latin typeface="Times New Roman" pitchFamily="18" charset="0"/>
                <a:cs typeface="Times New Roman" pitchFamily="18" charset="0"/>
              </a:rPr>
              <a:t>ученица 10 класса МОУ-СОШ </a:t>
            </a:r>
            <a:r>
              <a:rPr lang="ru-RU" dirty="0" err="1" smtClean="0">
                <a:latin typeface="Times New Roman" pitchFamily="18" charset="0"/>
                <a:cs typeface="Times New Roman" pitchFamily="18" charset="0"/>
              </a:rPr>
              <a:t>с.Даниловка</a:t>
            </a:r>
            <a:r>
              <a:rPr lang="ru-RU" dirty="0" smtClean="0">
                <a:latin typeface="Times New Roman" pitchFamily="18" charset="0"/>
                <a:cs typeface="Times New Roman" pitchFamily="18" charset="0"/>
              </a:rPr>
              <a:t> </a:t>
            </a:r>
          </a:p>
          <a:p>
            <a:pPr algn="ctr"/>
            <a:r>
              <a:rPr lang="ru-RU" dirty="0" err="1" smtClean="0">
                <a:latin typeface="Times New Roman" pitchFamily="18" charset="0"/>
                <a:cs typeface="Times New Roman" pitchFamily="18" charset="0"/>
              </a:rPr>
              <a:t>Аткарского</a:t>
            </a:r>
            <a:r>
              <a:rPr lang="ru-RU" dirty="0" smtClean="0">
                <a:latin typeface="Times New Roman" pitchFamily="18" charset="0"/>
                <a:cs typeface="Times New Roman" pitchFamily="18" charset="0"/>
              </a:rPr>
              <a:t> р-на Саратовской обл.</a:t>
            </a:r>
          </a:p>
          <a:p>
            <a:pPr algn="ctr"/>
            <a:r>
              <a:rPr lang="ru-RU" dirty="0" smtClean="0">
                <a:latin typeface="Times New Roman" pitchFamily="18" charset="0"/>
                <a:cs typeface="Times New Roman" pitchFamily="18" charset="0"/>
              </a:rPr>
              <a:t>Руководитель  Москаленко Ирина Анатольевна </a:t>
            </a:r>
          </a:p>
          <a:p>
            <a:pPr algn="ctr"/>
            <a:r>
              <a:rPr lang="ru-RU" dirty="0" smtClean="0">
                <a:latin typeface="Times New Roman" pitchFamily="18" charset="0"/>
                <a:cs typeface="Times New Roman" pitchFamily="18" charset="0"/>
              </a:rPr>
              <a:t>учитель физики</a:t>
            </a:r>
            <a:endParaRPr lang="ru-RU" dirty="0">
              <a:latin typeface="Times New Roman" pitchFamily="18" charset="0"/>
              <a:cs typeface="Times New Roman" pitchFamily="18" charset="0"/>
            </a:endParaRPr>
          </a:p>
        </p:txBody>
      </p:sp>
      <p:sp>
        <p:nvSpPr>
          <p:cNvPr id="4" name="Прямоугольник 3"/>
          <p:cNvSpPr/>
          <p:nvPr/>
        </p:nvSpPr>
        <p:spPr>
          <a:xfrm>
            <a:off x="1043608" y="620688"/>
            <a:ext cx="7200800" cy="923330"/>
          </a:xfrm>
          <a:prstGeom prst="rect">
            <a:avLst/>
          </a:prstGeom>
        </p:spPr>
        <p:txBody>
          <a:bodyPr wrap="square">
            <a:spAutoFit/>
          </a:bodyPr>
          <a:lstStyle/>
          <a:p>
            <a:r>
              <a:rPr lang="ru-RU" dirty="0"/>
              <a:t>Региональный дистанционный конкурс по физике</a:t>
            </a:r>
          </a:p>
          <a:p>
            <a:r>
              <a:rPr lang="ru-RU" dirty="0"/>
              <a:t>«Истина где-то рядом</a:t>
            </a:r>
            <a:r>
              <a:rPr lang="ru-RU" dirty="0" smtClean="0"/>
              <a:t>»</a:t>
            </a:r>
          </a:p>
          <a:p>
            <a:r>
              <a:rPr lang="ru-RU" dirty="0" smtClean="0"/>
              <a:t>Номинация :презентация «Гармония физики и природы»</a:t>
            </a:r>
            <a:endParaRPr lang="ru-RU" dirty="0"/>
          </a:p>
        </p:txBody>
      </p:sp>
    </p:spTree>
    <p:extLst>
      <p:ext uri="{BB962C8B-B14F-4D97-AF65-F5344CB8AC3E}">
        <p14:creationId xmlns:p14="http://schemas.microsoft.com/office/powerpoint/2010/main" val="395788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16" y="28636"/>
            <a:ext cx="2834640" cy="1298448"/>
          </a:xfrm>
        </p:spPr>
        <p:txBody>
          <a:bodyPr>
            <a:normAutofit/>
          </a:bodyPr>
          <a:lstStyle/>
          <a:p>
            <a:r>
              <a:rPr lang="ru-RU" sz="3200" dirty="0" smtClean="0">
                <a:latin typeface="Times New Roman" pitchFamily="18" charset="0"/>
                <a:cs typeface="Times New Roman" pitchFamily="18" charset="0"/>
              </a:rPr>
              <a:t>ЗРЕНИЕ ДЕЛЬФИНОВ</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067944" y="533400"/>
            <a:ext cx="4771257" cy="5919936"/>
          </a:xfrm>
        </p:spPr>
        <p:txBody>
          <a:bodyPr>
            <a:normAutofit/>
          </a:bodyPr>
          <a:lstStyle/>
          <a:p>
            <a:pPr marL="0" indent="0">
              <a:buNone/>
            </a:pPr>
            <a:r>
              <a:rPr lang="ru-RU" b="1" dirty="0">
                <a:solidFill>
                  <a:schemeClr val="tx1"/>
                </a:solidFill>
                <a:latin typeface="Times New Roman" pitchFamily="18" charset="0"/>
                <a:cs typeface="Times New Roman" pitchFamily="18" charset="0"/>
              </a:rPr>
              <a:t>Известно, что дельфины используют </a:t>
            </a:r>
            <a:r>
              <a:rPr lang="ru-RU" b="1" dirty="0" err="1">
                <a:solidFill>
                  <a:schemeClr val="tx1"/>
                </a:solidFill>
                <a:latin typeface="Times New Roman" pitchFamily="18" charset="0"/>
                <a:cs typeface="Times New Roman" pitchFamily="18" charset="0"/>
              </a:rPr>
              <a:t>эхолокацию</a:t>
            </a:r>
            <a:r>
              <a:rPr lang="ru-RU" b="1" dirty="0">
                <a:solidFill>
                  <a:schemeClr val="tx1"/>
                </a:solidFill>
                <a:latin typeface="Times New Roman" pitchFamily="18" charset="0"/>
                <a:cs typeface="Times New Roman" pitchFamily="18" charset="0"/>
              </a:rPr>
              <a:t> для того, чтобы ориентироваться в том мире, в котором живут. Так как в морских глубинах видимость оставляет желать лучшего, животным легче использовать звуки, чтобы "видеть" предметы. Можно подумать, что зрение им вообще ни к чему, однако это не так.</a:t>
            </a:r>
          </a:p>
          <a:p>
            <a:pPr marL="0" indent="0">
              <a:buNone/>
            </a:pPr>
            <a:r>
              <a:rPr lang="ru-RU" b="1" dirty="0">
                <a:solidFill>
                  <a:schemeClr val="tx1"/>
                </a:solidFill>
                <a:latin typeface="Times New Roman" pitchFamily="18" charset="0"/>
                <a:cs typeface="Times New Roman" pitchFamily="18" charset="0"/>
              </a:rPr>
              <a:t>Зрение дельфинов намного лучше, чем может казаться. Во-первых, их глаза расположены с обеих сторон головы, что позволяет им охватывать огромное пространство в 300 градусов. Они могут видеть то, что находится сзади. Во-вторых, каждый глаз движется независимо от другого, что позволяет животным смотреть в разных направлениях в одно и то же время.</a:t>
            </a:r>
          </a:p>
          <a:p>
            <a:endParaRPr lang="ru-RU" b="1" dirty="0">
              <a:solidFill>
                <a:schemeClr val="tx1"/>
              </a:solidFill>
            </a:endParaRPr>
          </a:p>
        </p:txBody>
      </p:sp>
      <p:sp>
        <p:nvSpPr>
          <p:cNvPr id="4" name="Текст 3"/>
          <p:cNvSpPr>
            <a:spLocks noGrp="1"/>
          </p:cNvSpPr>
          <p:nvPr>
            <p:ph type="body" sz="half" idx="2"/>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384736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423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0"/>
            <a:ext cx="3575695" cy="2048271"/>
          </a:xfrm>
        </p:spPr>
        <p:txBody>
          <a:bodyPr/>
          <a:lstStyle/>
          <a:p>
            <a:r>
              <a:rPr lang="ru-RU" dirty="0"/>
              <a:t> Матричный глаз</a:t>
            </a:r>
            <a:br>
              <a:rPr lang="ru-RU" dirty="0"/>
            </a:br>
            <a:endParaRPr lang="ru-RU"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6225" y="2564904"/>
            <a:ext cx="3647703"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sz="half" idx="2"/>
          </p:nvPr>
        </p:nvSpPr>
        <p:spPr>
          <a:xfrm>
            <a:off x="3995936" y="116632"/>
            <a:ext cx="4871839" cy="6408712"/>
          </a:xfrm>
        </p:spPr>
        <p:txBody>
          <a:bodyPr>
            <a:normAutofit lnSpcReduction="10000"/>
          </a:bodyPr>
          <a:lstStyle/>
          <a:p>
            <a:pPr marL="0" indent="0">
              <a:buNone/>
            </a:pPr>
            <a:r>
              <a:rPr lang="ru-RU" b="1" dirty="0"/>
              <a:t>Большинство глаз, которые представляют собой нечто большее, чем просто светочувствительные клетки, состоят из линз для фокусировки света. Для фокусировки изображения линзы могут менять свою форму, как у человека, или двигаться вперед и назад, как у осьминога </a:t>
            </a:r>
            <a:r>
              <a:rPr lang="ru-RU" b="1" dirty="0" smtClean="0"/>
              <a:t>.</a:t>
            </a:r>
            <a:r>
              <a:rPr lang="ru-RU" b="1" dirty="0"/>
              <a:t>Таким образом, несмотря на то, что зрение – это общераспространенное чувство, один из видов ракообразных развил оригинальное решение визуализации окружающего мира</a:t>
            </a:r>
            <a:r>
              <a:rPr lang="ru-RU" b="1" dirty="0" smtClean="0"/>
              <a:t>. Глаза </a:t>
            </a:r>
            <a:r>
              <a:rPr lang="ru-RU" b="1" dirty="0"/>
              <a:t>веслоногого рачка (</a:t>
            </a:r>
            <a:r>
              <a:rPr lang="ru-RU" b="1" dirty="0" err="1"/>
              <a:t>Copilia</a:t>
            </a:r>
            <a:r>
              <a:rPr lang="ru-RU" b="1" dirty="0"/>
              <a:t> </a:t>
            </a:r>
            <a:r>
              <a:rPr lang="ru-RU" b="1" dirty="0" err="1"/>
              <a:t>Quadrata</a:t>
            </a:r>
            <a:r>
              <a:rPr lang="ru-RU" b="1" dirty="0"/>
              <a:t>) представляют собой две зафиксированные на месте линзы и одну подвижную чувствительную область</a:t>
            </a:r>
            <a:r>
              <a:rPr lang="ru-RU" b="1" dirty="0" smtClean="0"/>
              <a:t>. Перемещая </a:t>
            </a:r>
            <a:r>
              <a:rPr lang="ru-RU" b="1" dirty="0"/>
              <a:t>детектор этой области туда, куда ему нужно, он измеряет степень освещенности окружающей территории.</a:t>
            </a:r>
          </a:p>
        </p:txBody>
      </p:sp>
    </p:spTree>
    <p:extLst>
      <p:ext uri="{BB962C8B-B14F-4D97-AF65-F5344CB8AC3E}">
        <p14:creationId xmlns:p14="http://schemas.microsoft.com/office/powerpoint/2010/main" val="4019102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5866814" cy="1185861"/>
          </a:xfrm>
        </p:spPr>
        <p:txBody>
          <a:bodyPr/>
          <a:lstStyle/>
          <a:p>
            <a:r>
              <a:rPr lang="ru-RU" b="1" dirty="0"/>
              <a:t>Электрические рыбы</a:t>
            </a:r>
          </a:p>
        </p:txBody>
      </p:sp>
      <p:sp>
        <p:nvSpPr>
          <p:cNvPr id="4" name="Текст 3"/>
          <p:cNvSpPr>
            <a:spLocks noGrp="1"/>
          </p:cNvSpPr>
          <p:nvPr>
            <p:ph type="body" sz="half" idx="2"/>
          </p:nvPr>
        </p:nvSpPr>
        <p:spPr>
          <a:xfrm>
            <a:off x="251520" y="1268761"/>
            <a:ext cx="4176464" cy="5184576"/>
          </a:xfrm>
        </p:spPr>
        <p:txBody>
          <a:bodyPr>
            <a:normAutofit/>
          </a:bodyPr>
          <a:lstStyle/>
          <a:p>
            <a:r>
              <a:rPr lang="ru-RU" b="1" dirty="0"/>
              <a:t>Некоторые представители морской фауны способны генерировать электричество. Величина заряда чаще всего невелика, но некоторые виды рыб способны выработать настолько мощный разряд, что он может быть опасен для человека. Известно пять групп электрических рыб: морские </a:t>
            </a:r>
            <a:r>
              <a:rPr lang="ru-RU" b="1" dirty="0" smtClean="0"/>
              <a:t>звездочеты, </a:t>
            </a:r>
            <a:r>
              <a:rPr lang="ru-RU" b="1" dirty="0"/>
              <a:t>электрические </a:t>
            </a:r>
            <a:r>
              <a:rPr lang="ru-RU" b="1" dirty="0" smtClean="0"/>
              <a:t>сомы, </a:t>
            </a:r>
            <a:r>
              <a:rPr lang="ru-RU" b="1" dirty="0"/>
              <a:t>морские электрические скаты </a:t>
            </a:r>
            <a:r>
              <a:rPr lang="ru-RU" b="1" dirty="0" smtClean="0"/>
              <a:t> </a:t>
            </a:r>
            <a:r>
              <a:rPr lang="ru-RU" b="1" dirty="0"/>
              <a:t>и южноамериканский электрический угорь </a:t>
            </a:r>
            <a:r>
              <a:rPr lang="ru-RU" b="1" dirty="0" smtClean="0"/>
              <a:t>. </a:t>
            </a:r>
            <a:r>
              <a:rPr lang="ru-RU" b="1" dirty="0"/>
              <a:t>К настоящему моменту специалисты насчитали более 300 видов рыб-генераторов</a:t>
            </a:r>
            <a:r>
              <a:rPr lang="ru-RU" b="1" dirty="0" smtClean="0"/>
              <a:t>.</a:t>
            </a:r>
          </a:p>
          <a:p>
            <a:r>
              <a:rPr lang="ru-RU" b="1" dirty="0" smtClean="0"/>
              <a:t>Электрические </a:t>
            </a:r>
            <a:r>
              <a:rPr lang="ru-RU" b="1" dirty="0"/>
              <a:t>рыбы обладают особыми органами, состоящими из железистой или мышечной ткани. По своему принципу действия они напоминают обычные батарейки с противоположно заряженными полюсами («плюсом» и «минусом»). Довольно большая мощность зарядов достигается последовательным соединением нескольких таких «батареек» в «генератор» электричества. Свои удивительные способности электрические рыбы используют для охоты, а также для защиты от более крупных хищников.</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1556792"/>
            <a:ext cx="370383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021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446087"/>
            <a:ext cx="6874926" cy="894681"/>
          </a:xfrm>
        </p:spPr>
        <p:txBody>
          <a:bodyPr/>
          <a:lstStyle/>
          <a:p>
            <a:r>
              <a:rPr lang="ru-RU" b="1" dirty="0"/>
              <a:t>Бивень нарвала – гигантский чувствительный орган</a:t>
            </a:r>
            <a:endParaRPr lang="ru-RU" dirty="0"/>
          </a:p>
        </p:txBody>
      </p:sp>
      <p:sp>
        <p:nvSpPr>
          <p:cNvPr id="4" name="Текст 3"/>
          <p:cNvSpPr>
            <a:spLocks noGrp="1"/>
          </p:cNvSpPr>
          <p:nvPr>
            <p:ph type="body" sz="half" idx="2"/>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12" y="2276872"/>
            <a:ext cx="347046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23928" y="1412776"/>
            <a:ext cx="4968552" cy="4093428"/>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Долгое время учёные недоумевали, зачем нарвалу этот странный </a:t>
            </a:r>
            <a:r>
              <a:rPr lang="ru-RU" sz="2000" dirty="0" smtClean="0">
                <a:latin typeface="Times New Roman" panose="02020603050405020304" pitchFamily="18" charset="0"/>
                <a:cs typeface="Times New Roman" panose="02020603050405020304" pitchFamily="18" charset="0"/>
              </a:rPr>
              <a:t>бивень, </a:t>
            </a:r>
            <a:r>
              <a:rPr lang="ru-RU" sz="2000" dirty="0">
                <a:latin typeface="Times New Roman" panose="02020603050405020304" pitchFamily="18" charset="0"/>
                <a:cs typeface="Times New Roman" panose="02020603050405020304" pitchFamily="18" charset="0"/>
              </a:rPr>
              <a:t>точащий из головы. И, наконец, выяснили. Прежде всего, бивень оказался вовсе даже и не бивень, а зуб. Один (изредка два) длинный закрученный спиралью зуб, покрытый десятью миллионами нервных окончаний. </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Так что бивень-зуб – это прибор, который умеет предсказывать формирование льда. И не только. Он может определять температуру, давление воды, а если его поднять в воздух – то и барометрическое давление. </a:t>
            </a:r>
          </a:p>
        </p:txBody>
      </p:sp>
    </p:spTree>
    <p:extLst>
      <p:ext uri="{BB962C8B-B14F-4D97-AF65-F5344CB8AC3E}">
        <p14:creationId xmlns:p14="http://schemas.microsoft.com/office/powerpoint/2010/main" val="2120101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087"/>
            <a:ext cx="3202548" cy="1185861"/>
          </a:xfrm>
        </p:spPr>
        <p:txBody>
          <a:bodyPr/>
          <a:lstStyle/>
          <a:p>
            <a:r>
              <a:rPr lang="ru-RU" dirty="0" smtClean="0"/>
              <a:t>Зеркальное зрение</a:t>
            </a:r>
            <a:endParaRPr lang="ru-RU" dirty="0"/>
          </a:p>
        </p:txBody>
      </p:sp>
      <p:sp>
        <p:nvSpPr>
          <p:cNvPr id="4" name="Текст 3"/>
          <p:cNvSpPr>
            <a:spLocks noGrp="1"/>
          </p:cNvSpPr>
          <p:nvPr>
            <p:ph type="body" sz="half" idx="2"/>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420888"/>
            <a:ext cx="381642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067944" y="188640"/>
            <a:ext cx="4572000" cy="5909310"/>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Рыба-привидение </a:t>
            </a:r>
            <a:r>
              <a:rPr lang="ru-RU" dirty="0">
                <a:latin typeface="Times New Roman" panose="02020603050405020304" pitchFamily="18" charset="0"/>
                <a:cs typeface="Times New Roman" panose="02020603050405020304" pitchFamily="18" charset="0"/>
              </a:rPr>
              <a:t>– одна из самых необычных обитательниц  морских глубин. Ассоциации с ночным кошмаром она удостоилась благодаря глазам – двум большим оранжевым сферам. </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Глаза рыбы-привидения разделены на две части, благодаря чему она может смотреть и вперёд и назад в одно и то же время. Это всё равно, что иметь дополнительную пару глаз на затылке. </a:t>
            </a:r>
          </a:p>
          <a:p>
            <a:r>
              <a:rPr lang="ru-RU" dirty="0">
                <a:latin typeface="Times New Roman" panose="02020603050405020304" pitchFamily="18" charset="0"/>
                <a:cs typeface="Times New Roman" panose="02020603050405020304" pitchFamily="18" charset="0"/>
              </a:rPr>
              <a:t>Только в случае с нашей рыбкой это не отдельная пара глаз, а сложная система со встроенными искривлёнными пластинами, напоминающими зеркало, которые позволяют улавливать тончайшее свечение в полукилометре под поверхностью воды. То есть это скорее даже не глаза на затылке, а пара специальных очков со встроенными зеркалами, которые позволяют видеть происходящее сзади. </a:t>
            </a:r>
          </a:p>
          <a:p>
            <a:endParaRPr lang="ru-RU" dirty="0"/>
          </a:p>
        </p:txBody>
      </p:sp>
    </p:spTree>
    <p:extLst>
      <p:ext uri="{BB962C8B-B14F-4D97-AF65-F5344CB8AC3E}">
        <p14:creationId xmlns:p14="http://schemas.microsoft.com/office/powerpoint/2010/main" val="1082223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117178" cy="1468800"/>
          </a:xfrm>
        </p:spPr>
        <p:txBody>
          <a:bodyPr/>
          <a:lstStyle/>
          <a:p>
            <a:pPr algn="l"/>
            <a:r>
              <a:rPr lang="ru-RU" dirty="0" smtClean="0"/>
              <a:t>Список литературы</a:t>
            </a:r>
            <a:endParaRPr lang="ru-RU" dirty="0"/>
          </a:p>
        </p:txBody>
      </p:sp>
      <p:sp>
        <p:nvSpPr>
          <p:cNvPr id="3" name="Текст 2"/>
          <p:cNvSpPr>
            <a:spLocks noGrp="1"/>
          </p:cNvSpPr>
          <p:nvPr>
            <p:ph type="body" idx="1"/>
          </p:nvPr>
        </p:nvSpPr>
        <p:spPr>
          <a:xfrm>
            <a:off x="971600" y="2204864"/>
            <a:ext cx="7117178" cy="860400"/>
          </a:xfrm>
        </p:spPr>
        <p:txBody>
          <a:bodyPr>
            <a:normAutofit fontScale="92500" lnSpcReduction="20000"/>
          </a:bodyPr>
          <a:lstStyle/>
          <a:p>
            <a:pPr algn="l"/>
            <a:r>
              <a:rPr lang="ru-RU" b="1" dirty="0" smtClean="0">
                <a:latin typeface="Times New Roman" panose="02020603050405020304" pitchFamily="18" charset="0"/>
                <a:cs typeface="Times New Roman" panose="02020603050405020304" pitchFamily="18" charset="0"/>
              </a:rPr>
              <a:t>1.  </a:t>
            </a:r>
            <a:r>
              <a:rPr lang="en-US" b="1" dirty="0" smtClean="0">
                <a:latin typeface="Times New Roman" panose="02020603050405020304" pitchFamily="18" charset="0"/>
                <a:cs typeface="Times New Roman" panose="02020603050405020304" pitchFamily="18" charset="0"/>
              </a:rPr>
              <a:t>http</a:t>
            </a: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www.infoniac.ru/news/10-neveroyatnyh-sposobnostei-zhivotnyh.html</a:t>
            </a:r>
            <a:endParaRPr lang="ru-RU" b="1" dirty="0" smtClean="0">
              <a:latin typeface="Times New Roman" panose="02020603050405020304" pitchFamily="18" charset="0"/>
              <a:cs typeface="Times New Roman" panose="02020603050405020304" pitchFamily="18" charset="0"/>
            </a:endParaRPr>
          </a:p>
          <a:p>
            <a:pPr algn="l"/>
            <a:r>
              <a:rPr lang="ru-RU" b="1" dirty="0" smtClean="0">
                <a:latin typeface="Times New Roman" panose="02020603050405020304" pitchFamily="18" charset="0"/>
                <a:cs typeface="Times New Roman" panose="02020603050405020304" pitchFamily="18" charset="0"/>
              </a:rPr>
              <a:t>2.  </a:t>
            </a:r>
            <a:r>
              <a:rPr lang="en-US" b="1" dirty="0" smtClean="0">
                <a:latin typeface="Times New Roman" panose="02020603050405020304" pitchFamily="18" charset="0"/>
                <a:cs typeface="Times New Roman" panose="02020603050405020304" pitchFamily="18" charset="0"/>
              </a:rPr>
              <a:t>http</a:t>
            </a:r>
            <a:r>
              <a:rPr lang="en-US" b="1" dirty="0">
                <a:latin typeface="Times New Roman" panose="02020603050405020304" pitchFamily="18" charset="0"/>
                <a:cs typeface="Times New Roman" panose="02020603050405020304" pitchFamily="18" charset="0"/>
              </a:rPr>
              <a:t>://web-zoopark.ru/nauka_o_zhivotnih/elektricheskie_ribi.html</a:t>
            </a:r>
            <a:endParaRPr lang="ru-RU"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43608" y="3059668"/>
            <a:ext cx="2770951" cy="369332"/>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http</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mixstuff.ru/archives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9818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Цель работы.</a:t>
            </a:r>
            <a:endParaRPr lang="ru-RU" dirty="0"/>
          </a:p>
        </p:txBody>
      </p:sp>
      <p:sp>
        <p:nvSpPr>
          <p:cNvPr id="3" name="Объект 2"/>
          <p:cNvSpPr>
            <a:spLocks noGrp="1"/>
          </p:cNvSpPr>
          <p:nvPr>
            <p:ph idx="1"/>
          </p:nvPr>
        </p:nvSpPr>
        <p:spPr/>
        <p:txBody>
          <a:bodyPr>
            <a:normAutofit lnSpcReduction="10000"/>
          </a:bodyPr>
          <a:lstStyle/>
          <a:p>
            <a:pPr marL="0" indent="0">
              <a:buNone/>
            </a:pPr>
            <a:r>
              <a:rPr lang="ru-RU" sz="2000" b="1" dirty="0">
                <a:latin typeface="Times New Roman" panose="02020603050405020304" pitchFamily="18" charset="0"/>
                <a:cs typeface="Times New Roman" panose="02020603050405020304" pitchFamily="18" charset="0"/>
              </a:rPr>
              <a:t>С помощью органов чувств человек осуществляет взаимодействие с окружающим миром. Именно поэтому чувства являются фундаментальной основой человеческого понимания и мышления. Зачастую детям рассказывают о том, что человек обладает пятью органами чувств, но в действительности их может быть даже больше девяти. Однако у животного мира в этом есть превосходство. У некоторых животных тот же набор органов чувств, что и у людей, но их проявление гораздо острее. Особенность животных в том, что их восприятие мира может существенно отличаться от человеческого. Есть набор интересных чувств </a:t>
            </a:r>
            <a:r>
              <a:rPr lang="ru-RU" sz="2000" b="1" dirty="0" smtClean="0">
                <a:latin typeface="Times New Roman" panose="02020603050405020304" pitchFamily="18" charset="0"/>
                <a:cs typeface="Times New Roman" panose="02020603050405020304" pitchFamily="18" charset="0"/>
              </a:rPr>
              <a:t>животных, с которыми я хочу поделится.</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9988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1"/>
            <a:ext cx="3419872" cy="1298448"/>
          </a:xfrm>
        </p:spPr>
        <p:txBody>
          <a:bodyPr>
            <a:normAutofit/>
          </a:bodyPr>
          <a:lstStyle/>
          <a:p>
            <a:pPr algn="ctr"/>
            <a:r>
              <a:rPr lang="ru-RU" sz="3000" dirty="0" smtClean="0">
                <a:latin typeface="Times New Roman" pitchFamily="18" charset="0"/>
                <a:cs typeface="Times New Roman" pitchFamily="18" charset="0"/>
              </a:rPr>
              <a:t>ЭЛЕКТРИЧЕСКИЙ НОС</a:t>
            </a:r>
            <a:endParaRPr lang="ru-RU" sz="30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32856"/>
            <a:ext cx="3379912" cy="405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sz="half" idx="2"/>
          </p:nvPr>
        </p:nvSpPr>
        <p:spPr/>
        <p:txBody>
          <a:bodyPr/>
          <a:lstStyle/>
          <a:p>
            <a:endParaRPr lang="ru-RU" dirty="0"/>
          </a:p>
        </p:txBody>
      </p:sp>
      <p:sp>
        <p:nvSpPr>
          <p:cNvPr id="5" name="Прямоугольник 4"/>
          <p:cNvSpPr/>
          <p:nvPr/>
        </p:nvSpPr>
        <p:spPr>
          <a:xfrm>
            <a:off x="3707904" y="260648"/>
            <a:ext cx="5328592" cy="5909310"/>
          </a:xfrm>
          <a:prstGeom prst="rect">
            <a:avLst/>
          </a:prstGeom>
          <a:ln>
            <a:solidFill>
              <a:schemeClr val="tx2"/>
            </a:solidFill>
          </a:ln>
        </p:spPr>
        <p:txBody>
          <a:bodyPr wrap="square">
            <a:spAutoFit/>
          </a:bodyPr>
          <a:lstStyle/>
          <a:p>
            <a:r>
              <a:rPr lang="ru-RU" dirty="0">
                <a:latin typeface="Times New Roman" pitchFamily="18" charset="0"/>
                <a:cs typeface="Times New Roman" pitchFamily="18" charset="0"/>
              </a:rPr>
              <a:t>Плоский клюв утконоса (длина около 6,5 сантиметра) покрыт множеством желез, которые служат рецепторами электрического поля. Своим клювом утконос способен чувствовать в воде электрическое поле напряженностью в тысячные и даже десятитысячные доли вольта на сантиметр. Такая напряженность создастся в реке шириной 75 метров, если с двух противоположных берегов опустить в воду электроды и подключить к ним батарейку от карманного фонарика. Кроме постоянного электрического поля расположенные на клюве утконоса рецепторы воспринимают и переменное частотой до 300 герц. Эти рецепторы позволяют утконосу улавливать электрические сигналы, которые издают при движении мышцы невидимых в мутной воде и речном иле лягушек, креветок, рыб, земляных червей, моллюсков и личинок насекомых. Благодаря столь совершенной локационной системе утконос способен добыть и съесть в день столько указанных «лакомств», что их вес почти равен его собственному</a:t>
            </a:r>
          </a:p>
        </p:txBody>
      </p:sp>
    </p:spTree>
    <p:extLst>
      <p:ext uri="{BB962C8B-B14F-4D97-AF65-F5344CB8AC3E}">
        <p14:creationId xmlns:p14="http://schemas.microsoft.com/office/powerpoint/2010/main" val="1579536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nodePh="1">
                                  <p:stCondLst>
                                    <p:cond delay="0"/>
                                  </p:stCondLst>
                                  <p:endCondLst>
                                    <p:cond evt="begin" delay="0">
                                      <p:tn val="17"/>
                                    </p:cond>
                                  </p:endCondLst>
                                  <p:childTnLst>
                                    <p:animClr clrSpc="rgb" dir="cw">
                                      <p:cBhvr override="childStyle">
                                        <p:cTn id="18" dur="250" autoRev="1" fill="remove"/>
                                        <p:tgtEl>
                                          <p:spTgt spid="4">
                                            <p:txEl>
                                              <p:pRg st="0" end="0"/>
                                            </p:txEl>
                                          </p:spTgt>
                                        </p:tgtEl>
                                        <p:attrNameLst>
                                          <p:attrName>style.color</p:attrName>
                                        </p:attrNameLst>
                                      </p:cBhvr>
                                      <p:to>
                                        <a:schemeClr val="bg1"/>
                                      </p:to>
                                    </p:animClr>
                                    <p:animClr clrSpc="rgb" dir="cw">
                                      <p:cBhvr>
                                        <p:cTn id="19" dur="250" autoRev="1" fill="remove"/>
                                        <p:tgtEl>
                                          <p:spTgt spid="4">
                                            <p:txEl>
                                              <p:pRg st="0" end="0"/>
                                            </p:txEl>
                                          </p:spTgt>
                                        </p:tgtEl>
                                        <p:attrNameLst>
                                          <p:attrName>fillcolor</p:attrName>
                                        </p:attrNameLst>
                                      </p:cBhvr>
                                      <p:to>
                                        <a:schemeClr val="bg1"/>
                                      </p:to>
                                    </p:animClr>
                                    <p:set>
                                      <p:cBhvr>
                                        <p:cTn id="20" dur="250" autoRev="1" fill="remove"/>
                                        <p:tgtEl>
                                          <p:spTgt spid="4">
                                            <p:txEl>
                                              <p:pRg st="0" end="0"/>
                                            </p:txEl>
                                          </p:spTgt>
                                        </p:tgtEl>
                                        <p:attrNameLst>
                                          <p:attrName>fill.type</p:attrName>
                                        </p:attrNameLst>
                                      </p:cBhvr>
                                      <p:to>
                                        <p:strVal val="solid"/>
                                      </p:to>
                                    </p:set>
                                    <p:set>
                                      <p:cBhvr>
                                        <p:cTn id="21" dur="250" autoRev="1" fill="remove"/>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6370"/>
          </a:xfrm>
        </p:spPr>
        <p:txBody>
          <a:bodyPr>
            <a:normAutofit fontScale="90000"/>
          </a:bodyPr>
          <a:lstStyle/>
          <a:p>
            <a:pPr algn="l"/>
            <a:r>
              <a:rPr lang="ru-RU" sz="2000" b="1" dirty="0" smtClean="0">
                <a:solidFill>
                  <a:schemeClr val="tx1"/>
                </a:solidFill>
                <a:latin typeface="Times New Roman" pitchFamily="18" charset="0"/>
                <a:cs typeface="Times New Roman" pitchFamily="18" charset="0"/>
              </a:rPr>
              <a:t>                                                     ЭХОЛОКАЦИЯ.</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Летучие </a:t>
            </a:r>
            <a:r>
              <a:rPr lang="ru-RU" sz="2000" b="1" dirty="0">
                <a:solidFill>
                  <a:schemeClr val="tx1"/>
                </a:solidFill>
                <a:latin typeface="Times New Roman" pitchFamily="18" charset="0"/>
                <a:cs typeface="Times New Roman" pitchFamily="18" charset="0"/>
              </a:rPr>
              <a:t>мыши  считаются  слепыми животными, у которых на самом деле есть зрение. Глаза у летучих мышей очень маленькие и слабее развиты, а все потому что они разработали способность охотиться с помощью звука. </a:t>
            </a:r>
            <a:r>
              <a:rPr lang="ru-RU" sz="2000" b="1" dirty="0" err="1">
                <a:solidFill>
                  <a:schemeClr val="tx1"/>
                </a:solidFill>
                <a:latin typeface="Times New Roman" pitchFamily="18" charset="0"/>
                <a:cs typeface="Times New Roman" pitchFamily="18" charset="0"/>
              </a:rPr>
              <a:t>Эхолокация</a:t>
            </a:r>
            <a:r>
              <a:rPr lang="ru-RU" sz="2000" b="1" dirty="0">
                <a:solidFill>
                  <a:schemeClr val="tx1"/>
                </a:solidFill>
                <a:latin typeface="Times New Roman" pitchFamily="18" charset="0"/>
                <a:cs typeface="Times New Roman" pitchFamily="18" charset="0"/>
              </a:rPr>
              <a:t> у летучих мышей – это использование звуковых импульсов высокой тональности и улавливание возвращающихся импульсов. Все делается с целью оценки расстояния и местонахождения объекта в своем окружении. Они анализируют объект, не только основываясь на время, после которого импульс к ним возвращается, но и по доплеровскому сдвигу звука, который рассказывает им о скорости движения насекомого.</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11760" y="4005064"/>
            <a:ext cx="4267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722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1"/>
            <a:ext cx="8591550" cy="1224136"/>
          </a:xfrm>
        </p:spPr>
        <p:txBody>
          <a:bodyPr>
            <a:normAutofit/>
          </a:bodyPr>
          <a:lstStyle/>
          <a:p>
            <a:r>
              <a:rPr lang="ru-RU" sz="2800" b="1" dirty="0">
                <a:latin typeface="Times New Roman" pitchFamily="18" charset="0"/>
                <a:cs typeface="Times New Roman" pitchFamily="18" charset="0"/>
              </a:rPr>
              <a:t>Летучие мыши </a:t>
            </a:r>
            <a:r>
              <a:rPr lang="ru-RU" sz="2800" b="1" dirty="0" smtClean="0">
                <a:latin typeface="Times New Roman" pitchFamily="18" charset="0"/>
                <a:cs typeface="Times New Roman" pitchFamily="18" charset="0"/>
              </a:rPr>
              <a:t>«видят» </a:t>
            </a:r>
            <a:r>
              <a:rPr lang="ru-RU" sz="2800" b="1" dirty="0">
                <a:latin typeface="Times New Roman" pitchFamily="18" charset="0"/>
                <a:cs typeface="Times New Roman" pitchFamily="18" charset="0"/>
              </a:rPr>
              <a:t>нашу </a:t>
            </a:r>
            <a:r>
              <a:rPr lang="ru-RU" sz="2800" b="1" dirty="0">
                <a:solidFill>
                  <a:srgbClr val="C00000"/>
                </a:solidFill>
                <a:latin typeface="Times New Roman" pitchFamily="18" charset="0"/>
                <a:cs typeface="Times New Roman" pitchFamily="18" charset="0"/>
              </a:rPr>
              <a:t>кровеносную систему</a:t>
            </a:r>
            <a:br>
              <a:rPr lang="ru-RU" sz="2800" b="1" dirty="0">
                <a:solidFill>
                  <a:srgbClr val="C00000"/>
                </a:solidFill>
                <a:latin typeface="Times New Roman" pitchFamily="18" charset="0"/>
                <a:cs typeface="Times New Roman" pitchFamily="18" charset="0"/>
              </a:rPr>
            </a:br>
            <a:endParaRPr lang="ru-RU" sz="2800" b="1"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pPr marL="0" indent="0">
              <a:buNone/>
            </a:pPr>
            <a:r>
              <a:rPr lang="ru-RU" sz="2400" dirty="0">
                <a:latin typeface="Times New Roman" pitchFamily="18" charset="0"/>
                <a:cs typeface="Times New Roman" pitchFamily="18" charset="0"/>
              </a:rPr>
              <a:t>Летучие мыши (вид, который называют </a:t>
            </a:r>
            <a:r>
              <a:rPr lang="ru-RU" sz="2400" dirty="0" smtClean="0">
                <a:latin typeface="Times New Roman" pitchFamily="18" charset="0"/>
                <a:cs typeface="Times New Roman" pitchFamily="18" charset="0"/>
              </a:rPr>
              <a:t>«вампирами») </a:t>
            </a:r>
            <a:r>
              <a:rPr lang="ru-RU" sz="2400" dirty="0">
                <a:latin typeface="Times New Roman" pitchFamily="18" charset="0"/>
                <a:cs typeface="Times New Roman" pitchFamily="18" charset="0"/>
              </a:rPr>
              <a:t>– единственные млекопитающие, которые питаются кровью. Нос </a:t>
            </a:r>
            <a:r>
              <a:rPr lang="ru-RU" sz="2400" dirty="0" smtClean="0">
                <a:latin typeface="Times New Roman" pitchFamily="18" charset="0"/>
                <a:cs typeface="Times New Roman" pitchFamily="18" charset="0"/>
              </a:rPr>
              <a:t>«вампиров» </a:t>
            </a:r>
            <a:r>
              <a:rPr lang="ru-RU" sz="2400" dirty="0">
                <a:latin typeface="Times New Roman" pitchFamily="18" charset="0"/>
                <a:cs typeface="Times New Roman" pitchFamily="18" charset="0"/>
              </a:rPr>
              <a:t>снабжён своего рода инфракрасным детектором, реагирующим на изменения температуры тела – на расстоянии. Это уже удивительно, потому что другим млекопитающим, включая нас с вами, нужно дотронуться до предмета, чтобы сказать, тёплый он или холодный. Но самое поразительное другое: они умеют определять, какая вена представляет для них наибольший интерес</a:t>
            </a:r>
            <a:r>
              <a:rPr lang="ru-RU" sz="2400" dirty="0" smtClean="0">
                <a:latin typeface="Times New Roman" pitchFamily="18" charset="0"/>
                <a:cs typeface="Times New Roman" pitchFamily="18" charset="0"/>
              </a:rPr>
              <a:t>. Их «тепловые датчики» </a:t>
            </a:r>
            <a:r>
              <a:rPr lang="ru-RU" sz="2400" dirty="0">
                <a:latin typeface="Times New Roman" pitchFamily="18" charset="0"/>
                <a:cs typeface="Times New Roman" pitchFamily="18" charset="0"/>
              </a:rPr>
              <a:t>настолько совершенны, что им не приходится терять время, по нескольку раз запуская зубки в плоть своей жертвы. </a:t>
            </a:r>
            <a:r>
              <a:rPr lang="ru-RU" sz="2400" dirty="0" smtClean="0">
                <a:latin typeface="Times New Roman" pitchFamily="18" charset="0"/>
                <a:cs typeface="Times New Roman" pitchFamily="18" charset="0"/>
              </a:rPr>
              <a:t>«Вампиры» </a:t>
            </a:r>
            <a:r>
              <a:rPr lang="ru-RU" sz="2400" dirty="0">
                <a:latin typeface="Times New Roman" pitchFamily="18" charset="0"/>
                <a:cs typeface="Times New Roman" pitchFamily="18" charset="0"/>
              </a:rPr>
              <a:t>попадают прямо в вену, и всегда с первой попытки</a:t>
            </a:r>
          </a:p>
          <a:p>
            <a:endParaRPr lang="ru-RU" dirty="0"/>
          </a:p>
        </p:txBody>
      </p:sp>
    </p:spTree>
    <p:extLst>
      <p:ext uri="{BB962C8B-B14F-4D97-AF65-F5344CB8AC3E}">
        <p14:creationId xmlns:p14="http://schemas.microsoft.com/office/powerpoint/2010/main" val="3833484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3"/>
            <a:ext cx="8591550" cy="3528392"/>
          </a:xfrm>
        </p:spPr>
        <p:txBody>
          <a:bodyPr>
            <a:noAutofit/>
          </a:bodyPr>
          <a:lstStyle/>
          <a:p>
            <a:r>
              <a:rPr lang="ru-RU" sz="2000" dirty="0" smtClean="0">
                <a:latin typeface="Times New Roman" pitchFamily="18" charset="0"/>
                <a:cs typeface="Times New Roman" pitchFamily="18" charset="0"/>
              </a:rPr>
              <a:t>                           Инфракрасное </a:t>
            </a:r>
            <a:r>
              <a:rPr lang="ru-RU" sz="2000" dirty="0">
                <a:latin typeface="Times New Roman" pitchFamily="18" charset="0"/>
                <a:cs typeface="Times New Roman" pitchFamily="18" charset="0"/>
              </a:rPr>
              <a:t>распознавание</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Большая </a:t>
            </a:r>
            <a:r>
              <a:rPr lang="ru-RU" sz="2000" dirty="0">
                <a:latin typeface="Times New Roman" pitchFamily="18" charset="0"/>
                <a:cs typeface="Times New Roman" pitchFamily="18" charset="0"/>
              </a:rPr>
              <a:t>часть теплового излучения объектов приравнивается к комнатной температуре и освещается инфракрасным светом, поэтому этот способ можно использовать для оценки окружающей среды.</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Именно это и делают некоторые животные, анализируя ситуацию, происходящую вокруг них, с помощью тепла, исходящего от живых организмов.</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У некоторых змей, которые охотятся на теплокровных животных, есть в районе головы специальные детекторы, способные обнаружить инфракрасное излучение. Даже слепые змеи могут быть хорошими охотники с помощью этого навыка.</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11760" y="3789040"/>
            <a:ext cx="42672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3665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2834640" cy="864096"/>
          </a:xfrm>
        </p:spPr>
        <p:txBody>
          <a:bodyPr>
            <a:normAutofit/>
          </a:bodyPr>
          <a:lstStyle/>
          <a:p>
            <a:r>
              <a:rPr lang="ru-RU" dirty="0"/>
              <a:t>Магнетизм</a:t>
            </a:r>
            <a:br>
              <a:rPr lang="ru-RU" dirty="0"/>
            </a:b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59213" y="1824831"/>
            <a:ext cx="42672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sz="half" idx="2"/>
          </p:nvPr>
        </p:nvSpPr>
        <p:spPr>
          <a:xfrm>
            <a:off x="107504" y="620688"/>
            <a:ext cx="3312368" cy="6237312"/>
          </a:xfrm>
        </p:spPr>
        <p:txBody>
          <a:bodyPr>
            <a:normAutofit lnSpcReduction="10000"/>
          </a:bodyPr>
          <a:lstStyle/>
          <a:p>
            <a:r>
              <a:rPr lang="ru-RU" dirty="0" smtClean="0"/>
              <a:t> </a:t>
            </a:r>
            <a:r>
              <a:rPr lang="ru-RU" sz="1800" dirty="0">
                <a:latin typeface="Times New Roman" pitchFamily="18" charset="0"/>
                <a:cs typeface="Times New Roman" pitchFamily="18" charset="0"/>
              </a:rPr>
              <a:t>Для пчел вернуться в свой улей после напряженного дня полетов – это вопрос жизни и смерти.</a:t>
            </a:r>
          </a:p>
          <a:p>
            <a:r>
              <a:rPr lang="ru-RU" sz="1800" dirty="0">
                <a:latin typeface="Times New Roman" pitchFamily="18" charset="0"/>
                <a:cs typeface="Times New Roman" pitchFamily="18" charset="0"/>
              </a:rPr>
              <a:t>Улей тоже "заинтересован" в том, что пчела вспомнила, где находится источник питания. Пчелы могут делать много необычных вещей, но избытком мозговых извилин они не наделены. Для навигации они используют различную информацию, один из источников которой находится прямо у них на брюшке.</a:t>
            </a:r>
          </a:p>
          <a:p>
            <a:r>
              <a:rPr lang="ru-RU" sz="1800" dirty="0">
                <a:latin typeface="Times New Roman" pitchFamily="18" charset="0"/>
                <a:cs typeface="Times New Roman" pitchFamily="18" charset="0"/>
              </a:rPr>
              <a:t>Маленькое кольцо из частиц магнетита и магнитных гранул железа, расположенное внутри пчелы, помогает ей благодаря магнитному полю Земли определить месторасположение </a:t>
            </a:r>
            <a:r>
              <a:rPr lang="ru-RU" sz="1800" dirty="0" smtClean="0">
                <a:latin typeface="Times New Roman" pitchFamily="18" charset="0"/>
                <a:cs typeface="Times New Roman" pitchFamily="18" charset="0"/>
              </a:rPr>
              <a:t>дома</a:t>
            </a:r>
            <a:endParaRPr lang="ru-RU" sz="1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32482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28600"/>
            <a:ext cx="3491880" cy="1295399"/>
          </a:xfrm>
        </p:spPr>
        <p:txBody>
          <a:bodyPr>
            <a:normAutofit/>
          </a:bodyPr>
          <a:lstStyle/>
          <a:p>
            <a:r>
              <a:rPr lang="ru-RU" sz="3200" dirty="0" smtClean="0">
                <a:latin typeface="Times New Roman" pitchFamily="18" charset="0"/>
                <a:cs typeface="Times New Roman" pitchFamily="18" charset="0"/>
              </a:rPr>
              <a:t>Ультрафиолетовое излучение</a:t>
            </a:r>
            <a:endParaRPr lang="ru-RU" sz="3200" dirty="0"/>
          </a:p>
        </p:txBody>
      </p:sp>
      <p:sp>
        <p:nvSpPr>
          <p:cNvPr id="4" name="Текст 3"/>
          <p:cNvSpPr>
            <a:spLocks noGrp="1"/>
          </p:cNvSpPr>
          <p:nvPr>
            <p:ph type="body" sz="half" idx="2"/>
          </p:nvPr>
        </p:nvSpPr>
        <p:spPr/>
        <p:txBody>
          <a:bodyPr/>
          <a:lstStyle/>
          <a:p>
            <a:endParaRPr lang="ru-RU" dirty="0"/>
          </a:p>
        </p:txBody>
      </p:sp>
      <p:pic>
        <p:nvPicPr>
          <p:cNvPr id="6146"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3965" r="23965"/>
          <a:stretch>
            <a:fillRect/>
          </a:stretch>
        </p:blipFill>
        <p:spPr bwMode="auto">
          <a:xfrm>
            <a:off x="0" y="1769833"/>
            <a:ext cx="3419872" cy="508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491880" y="26296"/>
            <a:ext cx="5652120" cy="6186309"/>
          </a:xfrm>
          <a:prstGeom prst="rect">
            <a:avLst/>
          </a:prstGeom>
        </p:spPr>
        <p:txBody>
          <a:bodyPr wrap="square">
            <a:spAutoFit/>
          </a:bodyPr>
          <a:lstStyle/>
          <a:p>
            <a:r>
              <a:rPr lang="ru-RU" sz="2200" dirty="0">
                <a:latin typeface="Times New Roman" pitchFamily="18" charset="0"/>
                <a:cs typeface="Times New Roman" pitchFamily="18" charset="0"/>
              </a:rPr>
              <a:t>Большинство людей согласятся с тем, что цветы – это красиво. Однако, в то время как для нас они являются простым украшением, для некоторых растений и насекомых они жизненно-важный элемент, потому как от цветов они питаются. Цветы существуют для того, чтобы способствовать опылению насекомыми, поэтому так важно, чтобы они в некотором роде выделялись. Это, в свою очередь, помогает насекомым найти их. Такие цветы, рассмотренные в ультрафиолетовом спектре, демонстрируют нам особые модели, "разработанные" для привлечения пчел. Пчелы обладают отличным диапазоном цветов, а в их организме содержится множество ячеек, специально предназначенных для обнаружения ультрафиолетового излучения.</a:t>
            </a:r>
          </a:p>
        </p:txBody>
      </p:sp>
    </p:spTree>
    <p:extLst>
      <p:ext uri="{BB962C8B-B14F-4D97-AF65-F5344CB8AC3E}">
        <p14:creationId xmlns:p14="http://schemas.microsoft.com/office/powerpoint/2010/main" val="13287441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975" y="116632"/>
            <a:ext cx="3481387" cy="1113254"/>
          </a:xfrm>
        </p:spPr>
        <p:txBody>
          <a:bodyPr>
            <a:normAutofit fontScale="90000"/>
          </a:bodyPr>
          <a:lstStyle/>
          <a:p>
            <a:r>
              <a:rPr lang="ru-RU" sz="3600" dirty="0">
                <a:latin typeface="Times New Roman" pitchFamily="18" charset="0"/>
                <a:cs typeface="Times New Roman" pitchFamily="18" charset="0"/>
              </a:rPr>
              <a:t>Поляризация</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74320" y="1628800"/>
            <a:ext cx="3073544" cy="4619600"/>
          </a:xfrm>
        </p:spPr>
        <p:txBody>
          <a:bodyPr/>
          <a:lstStyle/>
          <a:p>
            <a:endParaRPr lang="ru-RU" dirty="0"/>
          </a:p>
        </p:txBody>
      </p:sp>
      <p:pic>
        <p:nvPicPr>
          <p:cNvPr id="2050"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3872" r="23872"/>
          <a:stretch>
            <a:fillRect/>
          </a:stretch>
        </p:blipFill>
        <p:spPr bwMode="auto">
          <a:xfrm>
            <a:off x="142698" y="1124744"/>
            <a:ext cx="3419872"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563888" y="116632"/>
            <a:ext cx="5256584" cy="6740307"/>
          </a:xfrm>
          <a:prstGeom prst="rect">
            <a:avLst/>
          </a:prstGeom>
        </p:spPr>
        <p:txBody>
          <a:bodyPr wrap="square">
            <a:spAutoFit/>
          </a:bodyPr>
          <a:lstStyle/>
          <a:p>
            <a:r>
              <a:rPr lang="ru-RU" b="1" dirty="0">
                <a:latin typeface="Times New Roman" pitchFamily="18" charset="0"/>
                <a:cs typeface="Times New Roman" pitchFamily="18" charset="0"/>
              </a:rPr>
              <a:t>Свет может колебаться в разных направлениях, но когда весь свет движется по одной и той же плоскости, о нем говорят, что он поляризован. Человек не в состоянии обнаружить поляризованный свет без специального оборудования. Все потому, что распознавательные клетки в наших глазах расположены беспорядочно.</a:t>
            </a:r>
          </a:p>
          <a:p>
            <a:r>
              <a:rPr lang="ru-RU" b="1" dirty="0">
                <a:latin typeface="Times New Roman" pitchFamily="18" charset="0"/>
                <a:cs typeface="Times New Roman" pitchFamily="18" charset="0"/>
              </a:rPr>
              <a:t>Этого нельзя сказать об осьминогах. У них каждая клетка знает свое место, поэтому когда направление колебаний света попадает на эти клетки, они видят этот свет очень ярко.</a:t>
            </a:r>
          </a:p>
          <a:p>
            <a:r>
              <a:rPr lang="ru-RU" b="1" dirty="0">
                <a:latin typeface="Times New Roman" pitchFamily="18" charset="0"/>
                <a:cs typeface="Times New Roman" pitchFamily="18" charset="0"/>
              </a:rPr>
              <a:t>Как эта особенность помогает животным охотиться? Одна из лучших форм маскировки – это прозрачность, поэтому некоторые животные, в том числе и осьминоги, стали практически невидимыми при дневном свете в воде.</a:t>
            </a:r>
          </a:p>
          <a:p>
            <a:r>
              <a:rPr lang="ru-RU" b="1" dirty="0">
                <a:latin typeface="Times New Roman" pitchFamily="18" charset="0"/>
                <a:cs typeface="Times New Roman" pitchFamily="18" charset="0"/>
              </a:rPr>
              <a:t>Однако, подводный свет обладает поляризованными компонентами, которые могут быть обнаружены осьминогами. Когда свет проходит сквозь прозрачное тело животного, его поляризация может быть изменена, осьминог это чувствует и с легкостью захватывает добычу</a:t>
            </a:r>
          </a:p>
        </p:txBody>
      </p:sp>
    </p:spTree>
    <p:extLst>
      <p:ext uri="{BB962C8B-B14F-4D97-AF65-F5344CB8AC3E}">
        <p14:creationId xmlns:p14="http://schemas.microsoft.com/office/powerpoint/2010/main" val="323717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TotalTime>
  <Words>1259</Words>
  <Application>Microsoft Office PowerPoint</Application>
  <PresentationFormat>Экран (4:3)</PresentationFormat>
  <Paragraphs>47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Spring</vt:lpstr>
      <vt:lpstr>Содружество  животных и физики</vt:lpstr>
      <vt:lpstr>Цель работы.</vt:lpstr>
      <vt:lpstr>ЭЛЕКТРИЧЕСКИЙ НОС</vt:lpstr>
      <vt:lpstr>                                                     ЭХОЛОКАЦИЯ. Летучие мыши  считаются  слепыми животными, у которых на самом деле есть зрение. Глаза у летучих мышей очень маленькие и слабее развиты, а все потому что они разработали способность охотиться с помощью звука. Эхолокация у летучих мышей – это использование звуковых импульсов высокой тональности и улавливание возвращающихся импульсов. Все делается с целью оценки расстояния и местонахождения объекта в своем окружении. Они анализируют объект, не только основываясь на время, после которого импульс к ним возвращается, но и по доплеровскому сдвигу звука, который рассказывает им о скорости движения насекомого.</vt:lpstr>
      <vt:lpstr>Летучие мыши «видят» нашу кровеносную систему </vt:lpstr>
      <vt:lpstr>                           Инфракрасное распознавание Большая часть теплового излучения объектов приравнивается к комнатной температуре и освещается инфракрасным светом, поэтому этот способ можно использовать для оценки окружающей среды. Именно это и делают некоторые животные, анализируя ситуацию, происходящую вокруг них, с помощью тепла, исходящего от живых организмов. У некоторых змей, которые охотятся на теплокровных животных, есть в районе головы специальные детекторы, способные обнаружить инфракрасное излучение. Даже слепые змеи могут быть хорошими охотники с помощью этого навыка. </vt:lpstr>
      <vt:lpstr>Магнетизм </vt:lpstr>
      <vt:lpstr>Ультрафиолетовое излучение</vt:lpstr>
      <vt:lpstr>Поляризация </vt:lpstr>
      <vt:lpstr>ЗРЕНИЕ ДЕЛЬФИНОВ</vt:lpstr>
      <vt:lpstr> Матричный глаз </vt:lpstr>
      <vt:lpstr>Электрические рыбы</vt:lpstr>
      <vt:lpstr>Бивень нарвала – гигантский чувствительный орган</vt:lpstr>
      <vt:lpstr>Зеркальное зрение</vt:lpstr>
      <vt:lpstr>Список литературы</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Содружество животных и физики</dc:title>
  <dc:creator>Виктор</dc:creator>
  <cp:lastModifiedBy>user</cp:lastModifiedBy>
  <cp:revision>27</cp:revision>
  <dcterms:created xsi:type="dcterms:W3CDTF">2014-11-09T10:14:22Z</dcterms:created>
  <dcterms:modified xsi:type="dcterms:W3CDTF">2014-11-13T08:24:21Z</dcterms:modified>
</cp:coreProperties>
</file>