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75" r:id="rId4"/>
    <p:sldId id="276" r:id="rId5"/>
    <p:sldId id="258" r:id="rId6"/>
    <p:sldId id="259" r:id="rId7"/>
    <p:sldId id="260" r:id="rId8"/>
    <p:sldId id="261" r:id="rId9"/>
    <p:sldId id="262" r:id="rId10"/>
    <p:sldId id="263" r:id="rId11"/>
    <p:sldId id="267" r:id="rId12"/>
    <p:sldId id="28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38" autoAdjust="0"/>
  </p:normalViewPr>
  <p:slideViewPr>
    <p:cSldViewPr>
      <p:cViewPr varScale="1">
        <p:scale>
          <a:sx n="71" d="100"/>
          <a:sy n="71" d="100"/>
        </p:scale>
        <p:origin x="-4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9FEADEE2-776D-405E-99A5-F9A8126E60E4}"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EADEE2-776D-405E-99A5-F9A8126E60E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EADEE2-776D-405E-99A5-F9A8126E60E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EADEE2-776D-405E-99A5-F9A8126E60E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FEADEE2-776D-405E-99A5-F9A8126E60E4}"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EADEE2-776D-405E-99A5-F9A8126E60E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FEADEE2-776D-405E-99A5-F9A8126E60E4}"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FEADEE2-776D-405E-99A5-F9A8126E60E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FEADEE2-776D-405E-99A5-F9A8126E60E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EB79625-FBA3-49CD-9AC1-11F8A3B1980D}" type="datetimeFigureOut">
              <a:rPr lang="ru-RU" smtClean="0"/>
              <a:pPr/>
              <a:t>11.11.2014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FEADEE2-776D-405E-99A5-F9A8126E60E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DEB79625-FBA3-49CD-9AC1-11F8A3B1980D}" type="datetimeFigureOut">
              <a:rPr lang="ru-RU" smtClean="0"/>
              <a:pPr/>
              <a:t>11.11.2014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9FEADEE2-776D-405E-99A5-F9A8126E60E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EB79625-FBA3-49CD-9AC1-11F8A3B1980D}" type="datetimeFigureOut">
              <a:rPr lang="ru-RU" smtClean="0"/>
              <a:pPr/>
              <a:t>11.11.2014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FEADEE2-776D-405E-99A5-F9A8126E60E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0996" y="1700808"/>
            <a:ext cx="6357982" cy="1071570"/>
          </a:xfrm>
        </p:spPr>
        <p:txBody>
          <a:bodyPr/>
          <a:lstStyle/>
          <a:p>
            <a:pPr algn="ctr"/>
            <a:r>
              <a:rPr lang="ru-RU" sz="6600" i="1" dirty="0" smtClean="0"/>
              <a:t>Чудеса света</a:t>
            </a:r>
            <a:endParaRPr lang="ru-RU" sz="6600" i="1" dirty="0"/>
          </a:p>
        </p:txBody>
      </p:sp>
      <p:sp>
        <p:nvSpPr>
          <p:cNvPr id="3" name="Объект 2"/>
          <p:cNvSpPr>
            <a:spLocks noGrp="1"/>
          </p:cNvSpPr>
          <p:nvPr>
            <p:ph idx="1"/>
          </p:nvPr>
        </p:nvSpPr>
        <p:spPr>
          <a:xfrm>
            <a:off x="899592" y="3212976"/>
            <a:ext cx="7772400" cy="3456384"/>
          </a:xfrm>
        </p:spPr>
        <p:txBody>
          <a:bodyPr/>
          <a:lstStyle/>
          <a:p>
            <a:pPr marL="68580" indent="0" algn="ctr">
              <a:buNone/>
            </a:pPr>
            <a:r>
              <a:rPr lang="ru-RU" sz="2400" dirty="0">
                <a:latin typeface="Times New Roman" pitchFamily="18" charset="0"/>
                <a:cs typeface="Times New Roman" pitchFamily="18" charset="0"/>
              </a:rPr>
              <a:t>Подготовила </a:t>
            </a:r>
            <a:r>
              <a:rPr lang="ru-RU" sz="2400" dirty="0" err="1" smtClean="0">
                <a:latin typeface="Times New Roman" pitchFamily="18" charset="0"/>
                <a:cs typeface="Times New Roman" pitchFamily="18" charset="0"/>
              </a:rPr>
              <a:t>Харьянова</a:t>
            </a:r>
            <a:r>
              <a:rPr lang="ru-RU" sz="2400" smtClean="0">
                <a:latin typeface="Times New Roman" pitchFamily="18" charset="0"/>
                <a:cs typeface="Times New Roman" pitchFamily="18" charset="0"/>
              </a:rPr>
              <a:t> Алина</a:t>
            </a:r>
            <a:endParaRPr lang="ru-RU" sz="2400" dirty="0">
              <a:latin typeface="Times New Roman" pitchFamily="18" charset="0"/>
              <a:cs typeface="Times New Roman" pitchFamily="18" charset="0"/>
            </a:endParaRPr>
          </a:p>
          <a:p>
            <a:pPr marL="68580" indent="0" algn="ctr">
              <a:buNone/>
            </a:pPr>
            <a:r>
              <a:rPr lang="ru-RU" sz="2400" dirty="0">
                <a:latin typeface="Times New Roman" pitchFamily="18" charset="0"/>
                <a:cs typeface="Times New Roman" pitchFamily="18" charset="0"/>
              </a:rPr>
              <a:t>ученица 10 класса МОУ-СОШ </a:t>
            </a:r>
            <a:r>
              <a:rPr lang="ru-RU" sz="2400" dirty="0" err="1">
                <a:latin typeface="Times New Roman" pitchFamily="18" charset="0"/>
                <a:cs typeface="Times New Roman" pitchFamily="18" charset="0"/>
              </a:rPr>
              <a:t>с.Даниловка</a:t>
            </a:r>
            <a:r>
              <a:rPr lang="ru-RU" sz="2400" dirty="0">
                <a:latin typeface="Times New Roman" pitchFamily="18" charset="0"/>
                <a:cs typeface="Times New Roman" pitchFamily="18" charset="0"/>
              </a:rPr>
              <a:t> </a:t>
            </a:r>
          </a:p>
          <a:p>
            <a:pPr marL="68580" indent="0" algn="ctr">
              <a:buNone/>
            </a:pPr>
            <a:r>
              <a:rPr lang="ru-RU" sz="2400" dirty="0" err="1">
                <a:latin typeface="Times New Roman" pitchFamily="18" charset="0"/>
                <a:cs typeface="Times New Roman" pitchFamily="18" charset="0"/>
              </a:rPr>
              <a:t>Аткарского</a:t>
            </a:r>
            <a:r>
              <a:rPr lang="ru-RU" sz="2400" dirty="0">
                <a:latin typeface="Times New Roman" pitchFamily="18" charset="0"/>
                <a:cs typeface="Times New Roman" pitchFamily="18" charset="0"/>
              </a:rPr>
              <a:t> р-на Саратовской обл.</a:t>
            </a:r>
          </a:p>
          <a:p>
            <a:pPr marL="68580" indent="0" algn="ctr">
              <a:buNone/>
            </a:pPr>
            <a:r>
              <a:rPr lang="ru-RU" sz="2400" dirty="0">
                <a:latin typeface="Times New Roman" pitchFamily="18" charset="0"/>
                <a:cs typeface="Times New Roman" pitchFamily="18" charset="0"/>
              </a:rPr>
              <a:t>Руководитель  Москаленко Ирина Анатольевна </a:t>
            </a:r>
          </a:p>
          <a:p>
            <a:pPr marL="68580" indent="0" algn="ctr">
              <a:buNone/>
            </a:pPr>
            <a:r>
              <a:rPr lang="ru-RU" sz="2400" dirty="0">
                <a:latin typeface="Times New Roman" pitchFamily="18" charset="0"/>
                <a:cs typeface="Times New Roman" pitchFamily="18" charset="0"/>
              </a:rPr>
              <a:t>учитель физики</a:t>
            </a:r>
          </a:p>
          <a:p>
            <a:endParaRPr lang="ru-RU" dirty="0"/>
          </a:p>
        </p:txBody>
      </p:sp>
      <p:sp>
        <p:nvSpPr>
          <p:cNvPr id="4" name="Прямоугольник 3"/>
          <p:cNvSpPr/>
          <p:nvPr/>
        </p:nvSpPr>
        <p:spPr>
          <a:xfrm>
            <a:off x="1403648" y="404664"/>
            <a:ext cx="6192688" cy="923330"/>
          </a:xfrm>
          <a:prstGeom prst="rect">
            <a:avLst/>
          </a:prstGeom>
        </p:spPr>
        <p:txBody>
          <a:bodyPr wrap="square">
            <a:spAutoFit/>
          </a:bodyPr>
          <a:lstStyle/>
          <a:p>
            <a:pPr algn="ctr"/>
            <a:r>
              <a:rPr lang="ru-RU" dirty="0"/>
              <a:t>Региональный дистанционный конкурс по физике</a:t>
            </a:r>
          </a:p>
          <a:p>
            <a:pPr algn="ctr"/>
            <a:r>
              <a:rPr lang="ru-RU" dirty="0"/>
              <a:t>«Истина где-то рядом»</a:t>
            </a:r>
          </a:p>
          <a:p>
            <a:pPr algn="ctr"/>
            <a:r>
              <a:rPr lang="ru-RU" dirty="0"/>
              <a:t>Номинация «Презентация по физике»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282" y="116632"/>
            <a:ext cx="7772400" cy="914400"/>
          </a:xfrm>
        </p:spPr>
        <p:txBody>
          <a:bodyPr/>
          <a:lstStyle/>
          <a:p>
            <a:pPr algn="ctr"/>
            <a:r>
              <a:rPr lang="ru-RU" dirty="0" smtClean="0"/>
              <a:t>5.Мираж:</a:t>
            </a:r>
            <a:endParaRPr lang="ru-RU" dirty="0"/>
          </a:p>
        </p:txBody>
      </p:sp>
      <p:sp>
        <p:nvSpPr>
          <p:cNvPr id="3" name="Содержимое 2"/>
          <p:cNvSpPr>
            <a:spLocks noGrp="1"/>
          </p:cNvSpPr>
          <p:nvPr>
            <p:ph idx="1"/>
          </p:nvPr>
        </p:nvSpPr>
        <p:spPr>
          <a:xfrm>
            <a:off x="395536" y="836712"/>
            <a:ext cx="8748464" cy="3359952"/>
          </a:xfrm>
        </p:spPr>
        <p:txBody>
          <a:bodyPr>
            <a:normAutofit fontScale="70000" lnSpcReduction="20000"/>
          </a:bodyPr>
          <a:lstStyle/>
          <a:p>
            <a:pPr marL="68580" indent="0">
              <a:buNone/>
            </a:pPr>
            <a:r>
              <a:rPr lang="ru-RU" dirty="0" smtClean="0"/>
              <a:t>Мираж – не что иное, как игра световых лучей. Дело в том, что в пустыне земля прогревается очень сильно. Но при этом температура воздуха над землей на различных от нее расстояниях очень колеблется. Например, температура слоя воздуха на десять сантиметровом над уровнем земли на 30-50 градусов меньше, чем температура поверхности. миражи принято ассоциировать с пустынями, их очень часто можно наблюдать над водной поверхностью, в горах, а иногда даже в крупных городах. Другими словами везде, где возникает резкие изменения температур, можно наблюдать эти сказочные картинки.</a:t>
            </a:r>
          </a:p>
          <a:p>
            <a:pPr marL="68580" indent="0">
              <a:buNone/>
            </a:pPr>
            <a:r>
              <a:rPr lang="ru-RU" dirty="0" smtClean="0"/>
              <a:t>Это явление довольно частое. Например, в самой большой пустыне нашей планеты ежегодно наблюдается около 160 тысяч миражей.</a:t>
            </a:r>
          </a:p>
          <a:p>
            <a:endParaRPr lang="ru-RU" dirty="0" smtClean="0"/>
          </a:p>
          <a:p>
            <a:endParaRPr lang="ru-RU" dirty="0"/>
          </a:p>
        </p:txBody>
      </p:sp>
      <p:pic>
        <p:nvPicPr>
          <p:cNvPr id="31746" name="Picture 2" descr="C:\Users\Алина\Desktop\презент\71600092_1.jpg"/>
          <p:cNvPicPr>
            <a:picLocks noChangeAspect="1" noChangeArrowheads="1"/>
          </p:cNvPicPr>
          <p:nvPr/>
        </p:nvPicPr>
        <p:blipFill>
          <a:blip r:embed="rId2"/>
          <a:srcRect/>
          <a:stretch>
            <a:fillRect/>
          </a:stretch>
        </p:blipFill>
        <p:spPr bwMode="auto">
          <a:xfrm>
            <a:off x="2000232" y="4077072"/>
            <a:ext cx="5524500" cy="27809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a:t>
            </a:r>
            <a:r>
              <a:rPr lang="ru-RU" b="1" u="sng" dirty="0" smtClean="0"/>
              <a:t> Фата-Моргана.</a:t>
            </a:r>
            <a:endParaRPr lang="ru-RU" dirty="0"/>
          </a:p>
        </p:txBody>
      </p:sp>
      <p:sp>
        <p:nvSpPr>
          <p:cNvPr id="3" name="Содержимое 2"/>
          <p:cNvSpPr>
            <a:spLocks noGrp="1"/>
          </p:cNvSpPr>
          <p:nvPr>
            <p:ph idx="1"/>
          </p:nvPr>
        </p:nvSpPr>
        <p:spPr>
          <a:xfrm>
            <a:off x="571472" y="1357298"/>
            <a:ext cx="8115328" cy="5500702"/>
          </a:xfrm>
        </p:spPr>
        <p:txBody>
          <a:bodyPr>
            <a:normAutofit fontScale="77500" lnSpcReduction="20000"/>
          </a:bodyPr>
          <a:lstStyle/>
          <a:p>
            <a:r>
              <a:rPr lang="ru-RU" u="sng" dirty="0" smtClean="0"/>
              <a:t>Фата-Моргана –  самый сложный вид миражей. Оно представляет собой совокупность сразу нескольких форм миражей. При этом предметы, которые изображает мираж, многократно увеличиваются и довольно сильно искажаются.</a:t>
            </a:r>
            <a:endParaRPr lang="ru-RU" dirty="0" smtClean="0"/>
          </a:p>
          <a:p>
            <a:r>
              <a:rPr lang="ru-RU" u="sng" dirty="0" smtClean="0"/>
              <a:t>Интересно, что  свое название этот вид миражей получил от </a:t>
            </a:r>
            <a:r>
              <a:rPr lang="ru-RU" u="sng" dirty="0" err="1" smtClean="0"/>
              <a:t>Морганы</a:t>
            </a:r>
            <a:r>
              <a:rPr lang="ru-RU" u="sng" dirty="0" smtClean="0"/>
              <a:t> – сестры знаменитого Артура. Она, якобы, обиделась на </a:t>
            </a:r>
            <a:r>
              <a:rPr lang="ru-RU" u="sng" dirty="0" err="1" smtClean="0"/>
              <a:t>Ланцелота</a:t>
            </a:r>
            <a:r>
              <a:rPr lang="ru-RU" u="sng" dirty="0" smtClean="0"/>
              <a:t> за то, что он отверг её.  На зло ему она поселилась в подводном мире и стала мстить всем мужчинам, обманывая их </a:t>
            </a:r>
            <a:r>
              <a:rPr lang="ru-RU" u="sng" dirty="0" err="1" smtClean="0"/>
              <a:t>пизрачными</a:t>
            </a:r>
            <a:r>
              <a:rPr lang="ru-RU" u="sng" dirty="0" smtClean="0"/>
              <a:t> видениями</a:t>
            </a:r>
            <a:endParaRPr lang="ru-RU" dirty="0" smtClean="0"/>
          </a:p>
          <a:p>
            <a:r>
              <a:rPr lang="ru-RU" u="sng" dirty="0" smtClean="0"/>
              <a:t>К </a:t>
            </a:r>
            <a:r>
              <a:rPr lang="ru-RU" b="1" u="sng" dirty="0" smtClean="0"/>
              <a:t>фата-морганам</a:t>
            </a:r>
            <a:r>
              <a:rPr lang="ru-RU" u="sng" dirty="0" smtClean="0"/>
              <a:t> можно отнести и многочисленных «</a:t>
            </a:r>
            <a:r>
              <a:rPr lang="ru-RU" b="1" i="1" u="sng" dirty="0" smtClean="0"/>
              <a:t>летучих голландцев</a:t>
            </a:r>
            <a:r>
              <a:rPr lang="ru-RU" u="sng" dirty="0" smtClean="0"/>
              <a:t>«, которых до сих пор видят мореплаватели.</a:t>
            </a:r>
            <a:endParaRPr lang="ru-RU" dirty="0" smtClean="0"/>
          </a:p>
          <a:p>
            <a:r>
              <a:rPr lang="ru-RU" u="sng" dirty="0" smtClean="0"/>
              <a:t>Они обычно показывают корабли, которые находятся за сотни и даже тысячи километров от наблюдателей.</a:t>
            </a:r>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Заключение….</a:t>
            </a:r>
            <a:endParaRPr lang="ru-RU" dirty="0"/>
          </a:p>
        </p:txBody>
      </p:sp>
      <p:sp>
        <p:nvSpPr>
          <p:cNvPr id="6" name="Содержимое 5"/>
          <p:cNvSpPr>
            <a:spLocks noGrp="1"/>
          </p:cNvSpPr>
          <p:nvPr>
            <p:ph idx="1"/>
          </p:nvPr>
        </p:nvSpPr>
        <p:spPr/>
        <p:txBody>
          <a:bodyPr>
            <a:normAutofit fontScale="85000" lnSpcReduction="20000"/>
          </a:bodyPr>
          <a:lstStyle/>
          <a:p>
            <a:r>
              <a:rPr lang="ru-RU" dirty="0" smtClean="0"/>
              <a:t>Я –</a:t>
            </a:r>
            <a:r>
              <a:rPr lang="ru-RU" dirty="0" err="1" smtClean="0"/>
              <a:t>Харьянова</a:t>
            </a:r>
            <a:r>
              <a:rPr lang="ru-RU" dirty="0" smtClean="0"/>
              <a:t>  Алина сделала эту презентацию по физике на тему </a:t>
            </a:r>
            <a:r>
              <a:rPr lang="ru-RU" dirty="0" smtClean="0"/>
              <a:t>«Чудеса света», </a:t>
            </a:r>
            <a:r>
              <a:rPr lang="ru-RU" dirty="0" smtClean="0"/>
              <a:t>так как мне эта тема показалась очень интересной и увлекательной , ведь оптика окружает нас везде. Сделав , эту презентацию  я многое узнала – что такое оптика, какие оптические явления бывают в природе и.т.д. Эта презентация открыла  во мне новые интересы к физике как увлекательной науке, которая затягивает в себя необычными явлениями и сложными опытами. Из этой презентации я извлекла не только пользу, но и совершила интересное путешествие в мир Оптики.</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4245"/>
            <a:ext cx="4643470" cy="914400"/>
          </a:xfrm>
        </p:spPr>
        <p:txBody>
          <a:bodyPr/>
          <a:lstStyle/>
          <a:p>
            <a:r>
              <a:rPr lang="ru-RU" dirty="0" smtClean="0"/>
              <a:t>Понятие оптики.</a:t>
            </a:r>
            <a:br>
              <a:rPr lang="ru-RU" dirty="0" smtClean="0"/>
            </a:br>
            <a:endParaRPr lang="ru-RU" dirty="0"/>
          </a:p>
        </p:txBody>
      </p:sp>
      <p:sp>
        <p:nvSpPr>
          <p:cNvPr id="3" name="Содержимое 2"/>
          <p:cNvSpPr>
            <a:spLocks noGrp="1"/>
          </p:cNvSpPr>
          <p:nvPr>
            <p:ph idx="1"/>
          </p:nvPr>
        </p:nvSpPr>
        <p:spPr>
          <a:xfrm>
            <a:off x="323528" y="836712"/>
            <a:ext cx="8820472" cy="4641072"/>
          </a:xfrm>
        </p:spPr>
        <p:txBody>
          <a:bodyPr>
            <a:noAutofit/>
          </a:bodyPr>
          <a:lstStyle/>
          <a:p>
            <a:r>
              <a:rPr lang="ru-RU" sz="2400" dirty="0" smtClean="0"/>
              <a:t>Весьма наивными были первые представления древних ученых о свете. Они думали, что зрительные впечатления возникают при ощупывании предметов особыми тонкими щупальцами, которые выходят из глаз. Оптика была наука о зрении, именно так наиболее точно можно перевести это слово.</a:t>
            </a:r>
          </a:p>
          <a:p>
            <a:r>
              <a:rPr lang="ru-RU" sz="2400" dirty="0" smtClean="0"/>
              <a:t>Постепенно в средние века оптика из науки о зрении превратилась в науку о свете, способствовало этому изобретение линз и камеры-обскуры. На настоящий момент времени оптика - это раздел физики, исследующий испускание света и его распространение в различных средах, а также взаимодействие его с веществом. Вопросы, связанные со зрением, устройством и функционированием глаза, выделились в отдельное научное направление - физиологическая оптика.</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1285860"/>
          </a:xfrm>
        </p:spPr>
        <p:txBody>
          <a:bodyPr/>
          <a:lstStyle/>
          <a:p>
            <a:r>
              <a:rPr lang="ru-RU" dirty="0" smtClean="0"/>
              <a:t>Роль оптики в развитии современной физики.</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 развитии современной физики немалую роль сыграла и оптика. С оптическими исследованиями связано в </a:t>
            </a:r>
            <a:r>
              <a:rPr lang="ru-RU" dirty="0" err="1" smtClean="0"/>
              <a:t>приципе</a:t>
            </a:r>
            <a:r>
              <a:rPr lang="ru-RU" dirty="0" smtClean="0"/>
              <a:t> возникновение двух наиболее важных и революционных теорий двадцатого столетия (квантовой механики и теории относительности). Оптические методы анализа вещества на молекулярном уровне породили специальное научное направление – молекулярную оптику, к ней также относится оптическая спектроскопия, применяемая в современном материаловедении, при исследованиях плазмы, в астрофизике. Также существуют электронная и нейтронная оптики.</a:t>
            </a:r>
          </a:p>
          <a:p>
            <a:r>
              <a:rPr lang="ru-RU" dirty="0" smtClean="0"/>
              <a:t>На современном этапе развития созданы электронный микроскоп и нейтронное зеркало, разработаны оптические модели атомных ядер.</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500042"/>
            <a:ext cx="7772400" cy="5855518"/>
          </a:xfrm>
        </p:spPr>
        <p:txBody>
          <a:bodyPr>
            <a:normAutofit fontScale="92500" lnSpcReduction="20000"/>
          </a:bodyPr>
          <a:lstStyle/>
          <a:p>
            <a:r>
              <a:rPr lang="ru-RU" dirty="0" smtClean="0"/>
              <a:t>Оптика, влияя на развитие разных направлений современной физики, и сама сегодня находится в периоде бурного развития. Главным толчком к этому развитию послужило изобретение лазеров - интенсивных источников когерентного света. В итоге волновая оптика поднялась на более высокую ступень, ступень когерентной оптики.</a:t>
            </a:r>
          </a:p>
          <a:p>
            <a:r>
              <a:rPr lang="ru-RU" dirty="0" smtClean="0"/>
              <a:t>Благодаря появлению лазеров появилось очень много научно-технических развивающихся направлений. Среди которых находятся такие, как нелинейная оптика, голография, </a:t>
            </a:r>
            <a:r>
              <a:rPr lang="ru-RU" dirty="0" err="1" smtClean="0"/>
              <a:t>радиооптика</a:t>
            </a:r>
            <a:r>
              <a:rPr lang="ru-RU" dirty="0" smtClean="0"/>
              <a:t>, пикосекундная оптика, адаптивная оптика и др.</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23"/>
            <a:ext cx="8748464" cy="906597"/>
          </a:xfrm>
        </p:spPr>
        <p:txBody>
          <a:bodyPr/>
          <a:lstStyle/>
          <a:p>
            <a:pPr algn="ctr"/>
            <a:r>
              <a:rPr lang="ru-RU" dirty="0" smtClean="0"/>
              <a:t>Виды оптических явлений:</a:t>
            </a:r>
            <a:endParaRPr lang="ru-RU" dirty="0"/>
          </a:p>
        </p:txBody>
      </p:sp>
      <p:sp>
        <p:nvSpPr>
          <p:cNvPr id="3" name="Содержимое 2"/>
          <p:cNvSpPr>
            <a:spLocks noGrp="1"/>
          </p:cNvSpPr>
          <p:nvPr>
            <p:ph idx="1"/>
          </p:nvPr>
        </p:nvSpPr>
        <p:spPr>
          <a:xfrm>
            <a:off x="430687" y="764704"/>
            <a:ext cx="7772400" cy="3643338"/>
          </a:xfrm>
        </p:spPr>
        <p:txBody>
          <a:bodyPr>
            <a:normAutofit/>
          </a:bodyPr>
          <a:lstStyle/>
          <a:p>
            <a:r>
              <a:rPr lang="ru-RU" sz="2800" dirty="0" smtClean="0"/>
              <a:t>1.Северное  сияние</a:t>
            </a:r>
          </a:p>
          <a:p>
            <a:r>
              <a:rPr lang="ru-RU" sz="2800" dirty="0" smtClean="0"/>
              <a:t>2.Радуга</a:t>
            </a:r>
          </a:p>
          <a:p>
            <a:r>
              <a:rPr lang="ru-RU" sz="2800" dirty="0" smtClean="0"/>
              <a:t>3.Молния</a:t>
            </a:r>
          </a:p>
          <a:p>
            <a:r>
              <a:rPr lang="ru-RU" sz="2800" dirty="0" smtClean="0"/>
              <a:t>4.Гало </a:t>
            </a:r>
          </a:p>
          <a:p>
            <a:r>
              <a:rPr lang="ru-RU" sz="2800" dirty="0" smtClean="0"/>
              <a:t>5.Мираж.</a:t>
            </a:r>
            <a:endParaRPr lang="ru-RU" sz="2800" dirty="0"/>
          </a:p>
        </p:txBody>
      </p:sp>
      <p:pic>
        <p:nvPicPr>
          <p:cNvPr id="4" name="Содержимое 8" descr="новый коллаж.jpg"/>
          <p:cNvPicPr>
            <a:picLocks noChangeAspect="1"/>
          </p:cNvPicPr>
          <p:nvPr/>
        </p:nvPicPr>
        <p:blipFill>
          <a:blip r:embed="rId2"/>
          <a:stretch>
            <a:fillRect/>
          </a:stretch>
        </p:blipFill>
        <p:spPr>
          <a:xfrm>
            <a:off x="395536" y="3312961"/>
            <a:ext cx="8115328" cy="35450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8601"/>
            <a:ext cx="7772400" cy="914400"/>
          </a:xfrm>
        </p:spPr>
        <p:txBody>
          <a:bodyPr/>
          <a:lstStyle/>
          <a:p>
            <a:pPr algn="ctr"/>
            <a:r>
              <a:rPr lang="ru-RU" dirty="0" smtClean="0"/>
              <a:t>1.Северное сияние:</a:t>
            </a:r>
            <a:endParaRPr lang="ru-RU" dirty="0"/>
          </a:p>
        </p:txBody>
      </p:sp>
      <p:sp>
        <p:nvSpPr>
          <p:cNvPr id="3" name="Содержимое 2"/>
          <p:cNvSpPr>
            <a:spLocks noGrp="1"/>
          </p:cNvSpPr>
          <p:nvPr>
            <p:ph idx="1"/>
          </p:nvPr>
        </p:nvSpPr>
        <p:spPr>
          <a:xfrm>
            <a:off x="395536" y="620688"/>
            <a:ext cx="8568952" cy="2786082"/>
          </a:xfrm>
        </p:spPr>
        <p:txBody>
          <a:bodyPr>
            <a:normAutofit fontScale="62500" lnSpcReduction="20000"/>
          </a:bodyPr>
          <a:lstStyle/>
          <a:p>
            <a:r>
              <a:rPr lang="ru-RU" dirty="0" smtClean="0"/>
              <a:t>Северное сияние (полярное сияние) - это необычайно зрелищное природное явление, в результате которого ночное небо окрашивается в неземные, сюрреалистические цвета  обычно, северное сияние окрашивает небо, подобно вечернему закату, но иногда оно возникает в виде дуг или спиралей. Чаще всего сияние светло-зеленого цвета, но бывают и другие цвета. Источником этого явления служат частицы, выбрасываемые с Солнца. Когда эти частицы достигают Земли, они сталкиваются с атомами атмосферного газа, заставляя их испускать энергию. Этот процесс и приводит к впечатляющему световому шоу.</a:t>
            </a:r>
          </a:p>
          <a:p>
            <a:endParaRPr lang="ru-RU" dirty="0" smtClean="0"/>
          </a:p>
          <a:p>
            <a:endParaRPr lang="ru-RU" dirty="0"/>
          </a:p>
        </p:txBody>
      </p:sp>
      <p:pic>
        <p:nvPicPr>
          <p:cNvPr id="27650" name="Picture 2" descr="C:\Users\Алина\Desktop\презент\новый коллаж.jpg"/>
          <p:cNvPicPr>
            <a:picLocks noChangeAspect="1" noChangeArrowheads="1"/>
          </p:cNvPicPr>
          <p:nvPr/>
        </p:nvPicPr>
        <p:blipFill>
          <a:blip r:embed="rId2"/>
          <a:srcRect/>
          <a:stretch>
            <a:fillRect/>
          </a:stretch>
        </p:blipFill>
        <p:spPr bwMode="auto">
          <a:xfrm>
            <a:off x="467544" y="3068960"/>
            <a:ext cx="8568952" cy="37890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714356"/>
          </a:xfrm>
        </p:spPr>
        <p:txBody>
          <a:bodyPr/>
          <a:lstStyle/>
          <a:p>
            <a:pPr algn="ctr"/>
            <a:r>
              <a:rPr lang="ru-RU" dirty="0" smtClean="0"/>
              <a:t>2.Радуга:</a:t>
            </a:r>
            <a:endParaRPr lang="ru-RU" dirty="0"/>
          </a:p>
        </p:txBody>
      </p:sp>
      <p:sp>
        <p:nvSpPr>
          <p:cNvPr id="3" name="Содержимое 2"/>
          <p:cNvSpPr>
            <a:spLocks noGrp="1"/>
          </p:cNvSpPr>
          <p:nvPr>
            <p:ph idx="1"/>
          </p:nvPr>
        </p:nvSpPr>
        <p:spPr>
          <a:xfrm>
            <a:off x="395536" y="404664"/>
            <a:ext cx="8748464" cy="4032448"/>
          </a:xfrm>
        </p:spPr>
        <p:txBody>
          <a:bodyPr>
            <a:normAutofit fontScale="70000" lnSpcReduction="20000"/>
          </a:bodyPr>
          <a:lstStyle/>
          <a:p>
            <a:pPr marL="68580" indent="0">
              <a:buNone/>
            </a:pPr>
            <a:r>
              <a:rPr lang="ru-RU" b="1" dirty="0" smtClean="0"/>
              <a:t/>
            </a:r>
            <a:br>
              <a:rPr lang="ru-RU" b="1" dirty="0" smtClean="0"/>
            </a:br>
            <a:r>
              <a:rPr lang="ru-RU" b="1" dirty="0" smtClean="0"/>
              <a:t>Радуга</a:t>
            </a:r>
            <a:r>
              <a:rPr lang="ru-RU" dirty="0" smtClean="0"/>
              <a:t> - </a:t>
            </a:r>
            <a:r>
              <a:rPr lang="ru-RU" b="1" dirty="0" smtClean="0"/>
              <a:t>атмосферное оптическое явление, наблюдаемое обычно после дождя</a:t>
            </a:r>
            <a:r>
              <a:rPr lang="ru-RU" dirty="0" smtClean="0"/>
              <a:t>. Имеет вид дуги составленной из цветов спектра - красного, оранжевого, жёлтого, зелёного, </a:t>
            </a:r>
            <a:r>
              <a:rPr lang="ru-RU" dirty="0" err="1" smtClean="0"/>
              <a:t>голубого</a:t>
            </a:r>
            <a:r>
              <a:rPr lang="ru-RU" dirty="0" smtClean="0"/>
              <a:t>, синего и фиолетового. Радуга возникает из-за преломления (изменения угла) солнечного света в капельках воды, находящихся в воздухе. Дело в том, что капли отклоняют свет разных цветов под разными углами. Для наблюдения радуги необходимо, чтобы источник света (Солнце) располагался за спиной у наблюдателя. </a:t>
            </a:r>
            <a:br>
              <a:rPr lang="ru-RU" dirty="0" smtClean="0"/>
            </a:br>
            <a:r>
              <a:rPr lang="ru-RU" dirty="0" smtClean="0"/>
              <a:t> Показатель преломления воды для красного света меньше, чем для фиолетового, поэтому красный свет меньше отклоняется при преломлении. </a:t>
            </a:r>
            <a:r>
              <a:rPr lang="ru-RU" b="1" dirty="0" smtClean="0"/>
              <a:t>Цвета радуги </a:t>
            </a:r>
            <a:r>
              <a:rPr lang="ru-RU" dirty="0" smtClean="0"/>
              <a:t>располагаются в определённом порядке, который можно легко запомнить, если выучить фразу: «Каждый охотник желает знать, где сидит фазан».  Внутри дуги обычно располагается фиолетовый цвет, а снаружи красный.</a:t>
            </a:r>
          </a:p>
          <a:p>
            <a:endParaRPr lang="ru-RU" dirty="0"/>
          </a:p>
        </p:txBody>
      </p:sp>
      <p:pic>
        <p:nvPicPr>
          <p:cNvPr id="28674" name="Picture 2" descr="C:\Users\Алина\Desktop\презент\новый коллаж.jpg"/>
          <p:cNvPicPr>
            <a:picLocks noChangeAspect="1" noChangeArrowheads="1"/>
          </p:cNvPicPr>
          <p:nvPr/>
        </p:nvPicPr>
        <p:blipFill>
          <a:blip r:embed="rId2"/>
          <a:srcRect/>
          <a:stretch>
            <a:fillRect/>
          </a:stretch>
        </p:blipFill>
        <p:spPr bwMode="auto">
          <a:xfrm>
            <a:off x="1110843" y="4293096"/>
            <a:ext cx="7072362" cy="25649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772400" cy="914400"/>
          </a:xfrm>
        </p:spPr>
        <p:txBody>
          <a:bodyPr/>
          <a:lstStyle/>
          <a:p>
            <a:pPr algn="ctr"/>
            <a:r>
              <a:rPr lang="ru-RU" dirty="0" smtClean="0"/>
              <a:t>3.Молния:</a:t>
            </a:r>
            <a:endParaRPr lang="ru-RU" dirty="0"/>
          </a:p>
        </p:txBody>
      </p:sp>
      <p:sp>
        <p:nvSpPr>
          <p:cNvPr id="3" name="Содержимое 2"/>
          <p:cNvSpPr>
            <a:spLocks noGrp="1"/>
          </p:cNvSpPr>
          <p:nvPr>
            <p:ph idx="1"/>
          </p:nvPr>
        </p:nvSpPr>
        <p:spPr>
          <a:xfrm>
            <a:off x="323528" y="692696"/>
            <a:ext cx="8712968" cy="2376264"/>
          </a:xfrm>
        </p:spPr>
        <p:txBody>
          <a:bodyPr>
            <a:normAutofit fontScale="77500" lnSpcReduction="20000"/>
          </a:bodyPr>
          <a:lstStyle/>
          <a:p>
            <a:pPr marL="68580" indent="0">
              <a:buNone/>
            </a:pPr>
            <a:r>
              <a:rPr lang="ru-RU" b="1" dirty="0" smtClean="0"/>
              <a:t>Молния</a:t>
            </a:r>
            <a:r>
              <a:rPr lang="ru-RU" dirty="0" smtClean="0"/>
              <a:t> — гигантский электрический искровой ряд в атмосфере, обычно может происходить во время грозы, проявляющийся яркой вспышкой света и сопровождающим её громом. Молнии также были зафиксированы на Венере, Юпитере, Сатурне и Уране и др. Сила тока в разряде молнии достигает 10-300 тысяч ампер, напряжение — от десятков миллионов до миллиарда вольт. Мощность разряда — от 1 до 1000 ГВт.</a:t>
            </a:r>
          </a:p>
          <a:p>
            <a:endParaRPr lang="ru-RU" dirty="0"/>
          </a:p>
        </p:txBody>
      </p:sp>
      <p:pic>
        <p:nvPicPr>
          <p:cNvPr id="29698" name="Picture 2" descr="C:\Users\Алина\Desktop\презент\новый коллаж.jpg"/>
          <p:cNvPicPr>
            <a:picLocks noChangeAspect="1" noChangeArrowheads="1"/>
          </p:cNvPicPr>
          <p:nvPr/>
        </p:nvPicPr>
        <p:blipFill>
          <a:blip r:embed="rId2"/>
          <a:srcRect/>
          <a:stretch>
            <a:fillRect/>
          </a:stretch>
        </p:blipFill>
        <p:spPr bwMode="auto">
          <a:xfrm>
            <a:off x="827584" y="3068960"/>
            <a:ext cx="8064896" cy="37890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188640"/>
            <a:ext cx="3960440" cy="914400"/>
          </a:xfrm>
          <a:solidFill>
            <a:schemeClr val="tx1"/>
          </a:solidFill>
        </p:spPr>
        <p:txBody>
          <a:bodyPr/>
          <a:lstStyle/>
          <a:p>
            <a:pPr algn="ctr"/>
            <a:r>
              <a:rPr lang="ru-RU" dirty="0" smtClean="0">
                <a:solidFill>
                  <a:srgbClr val="C00000"/>
                </a:solidFill>
              </a:rPr>
              <a:t>4.Гало:</a:t>
            </a:r>
            <a:endParaRPr lang="ru-RU" dirty="0">
              <a:solidFill>
                <a:srgbClr val="C00000"/>
              </a:solidFill>
            </a:endParaRPr>
          </a:p>
        </p:txBody>
      </p:sp>
      <p:sp>
        <p:nvSpPr>
          <p:cNvPr id="3" name="Содержимое 2"/>
          <p:cNvSpPr>
            <a:spLocks noGrp="1"/>
          </p:cNvSpPr>
          <p:nvPr>
            <p:ph idx="1"/>
          </p:nvPr>
        </p:nvSpPr>
        <p:spPr>
          <a:xfrm>
            <a:off x="395536" y="1124744"/>
            <a:ext cx="8748464" cy="2859886"/>
          </a:xfrm>
        </p:spPr>
        <p:txBody>
          <a:bodyPr>
            <a:normAutofit fontScale="77500" lnSpcReduction="20000"/>
          </a:bodyPr>
          <a:lstStyle/>
          <a:p>
            <a:pPr marL="68580" indent="0">
              <a:buNone/>
            </a:pPr>
            <a:r>
              <a:rPr lang="ru-RU" dirty="0" smtClean="0"/>
              <a:t>Гало (франц. </a:t>
            </a:r>
            <a:r>
              <a:rPr lang="ru-RU" dirty="0" err="1" smtClean="0"/>
              <a:t>halo</a:t>
            </a:r>
            <a:r>
              <a:rPr lang="ru-RU" dirty="0" smtClean="0"/>
              <a:t> от греч. </a:t>
            </a:r>
            <a:r>
              <a:rPr lang="ru-RU" dirty="0" err="1" smtClean="0"/>
              <a:t>halos</a:t>
            </a:r>
            <a:r>
              <a:rPr lang="ru-RU" dirty="0" smtClean="0"/>
              <a:t> — световое кольцо) . Светлые кольца, столбы или пятна вокруг Солнца и Луны, «ложные Солнца» . Иногда эти кольца бывают радужными. Гало появляется при отражении или преломлении света кристалликами льда, образующими легкие перистые облака или туман. Чаще всего это случается в горах. В прежние времена подобные явления считали предвестниками катастроф, несчастий. </a:t>
            </a:r>
            <a:endParaRPr lang="ru-RU" dirty="0"/>
          </a:p>
        </p:txBody>
      </p:sp>
      <p:pic>
        <p:nvPicPr>
          <p:cNvPr id="30722" name="Picture 2" descr="C:\Users\Алина\Desktop\презент\новый коллаж.jpg"/>
          <p:cNvPicPr>
            <a:picLocks noChangeAspect="1" noChangeArrowheads="1"/>
          </p:cNvPicPr>
          <p:nvPr/>
        </p:nvPicPr>
        <p:blipFill>
          <a:blip r:embed="rId2"/>
          <a:srcRect/>
          <a:stretch>
            <a:fillRect/>
          </a:stretch>
        </p:blipFill>
        <p:spPr bwMode="auto">
          <a:xfrm>
            <a:off x="971600" y="3501008"/>
            <a:ext cx="7560840" cy="335699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143</TotalTime>
  <Words>736</Words>
  <Application>Microsoft Office PowerPoint</Application>
  <PresentationFormat>Экран (4:3)</PresentationFormat>
  <Paragraphs>41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vt:lpstr>
      <vt:lpstr>Чудеса света</vt:lpstr>
      <vt:lpstr>Понятие оптики. </vt:lpstr>
      <vt:lpstr>Роль оптики в развитии современной физики. </vt:lpstr>
      <vt:lpstr>Презентация PowerPoint</vt:lpstr>
      <vt:lpstr>Виды оптических явлений:</vt:lpstr>
      <vt:lpstr>1.Северное сияние:</vt:lpstr>
      <vt:lpstr>2.Радуга:</vt:lpstr>
      <vt:lpstr>3.Молния:</vt:lpstr>
      <vt:lpstr>4.Гало:</vt:lpstr>
      <vt:lpstr>5.Мираж:</vt:lpstr>
      <vt:lpstr>г. Фата-Моргана.</vt:lpstr>
      <vt:lpstr>Заключение….</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Алина</dc:creator>
  <cp:lastModifiedBy>Виктор</cp:lastModifiedBy>
  <cp:revision>18</cp:revision>
  <dcterms:created xsi:type="dcterms:W3CDTF">2014-10-22T15:01:15Z</dcterms:created>
  <dcterms:modified xsi:type="dcterms:W3CDTF">2014-11-11T15:02:17Z</dcterms:modified>
</cp:coreProperties>
</file>